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9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30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347" r:id="rId2"/>
    <p:sldId id="542" r:id="rId3"/>
    <p:sldId id="272" r:id="rId4"/>
    <p:sldId id="514" r:id="rId5"/>
    <p:sldId id="476" r:id="rId6"/>
    <p:sldId id="474" r:id="rId7"/>
    <p:sldId id="371" r:id="rId8"/>
    <p:sldId id="543" r:id="rId9"/>
    <p:sldId id="554" r:id="rId10"/>
    <p:sldId id="493" r:id="rId11"/>
    <p:sldId id="525" r:id="rId12"/>
    <p:sldId id="527" r:id="rId13"/>
    <p:sldId id="526" r:id="rId14"/>
    <p:sldId id="555" r:id="rId15"/>
    <p:sldId id="492" r:id="rId16"/>
    <p:sldId id="546" r:id="rId17"/>
    <p:sldId id="528" r:id="rId18"/>
    <p:sldId id="501" r:id="rId19"/>
    <p:sldId id="552" r:id="rId20"/>
    <p:sldId id="504" r:id="rId21"/>
    <p:sldId id="508" r:id="rId22"/>
    <p:sldId id="556" r:id="rId23"/>
    <p:sldId id="551" r:id="rId24"/>
    <p:sldId id="521" r:id="rId25"/>
    <p:sldId id="522" r:id="rId26"/>
    <p:sldId id="557" r:id="rId27"/>
    <p:sldId id="549" r:id="rId28"/>
    <p:sldId id="541" r:id="rId29"/>
    <p:sldId id="547" r:id="rId30"/>
    <p:sldId id="535" r:id="rId31"/>
    <p:sldId id="491" r:id="rId32"/>
    <p:sldId id="484" r:id="rId33"/>
    <p:sldId id="506" r:id="rId34"/>
    <p:sldId id="505" r:id="rId35"/>
    <p:sldId id="485" r:id="rId36"/>
    <p:sldId id="503" r:id="rId37"/>
    <p:sldId id="340" r:id="rId38"/>
    <p:sldId id="507" r:id="rId39"/>
    <p:sldId id="509" r:id="rId40"/>
    <p:sldId id="510" r:id="rId41"/>
  </p:sldIdLst>
  <p:sldSz cx="17338675" cy="9753600"/>
  <p:notesSz cx="6864350" cy="9996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546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72" roundtripDataSignature="AMtx7miQB6hRGTC/cpOKY6fRHDNZzpbAO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 Enghels" initials="RE" lastIdx="96" clrIdx="0">
    <p:extLst>
      <p:ext uri="{19B8F6BF-5375-455C-9EA6-DF929625EA0E}">
        <p15:presenceInfo xmlns:p15="http://schemas.microsoft.com/office/powerpoint/2012/main" userId="S-1-5-21-4030456262-320625612-449655040-16381" providerId="AD"/>
      </p:ext>
    </p:extLst>
  </p:cmAuthor>
  <p:cmAuthor id="2" name="Sven Van Hulle" initials="SVH" lastIdx="10" clrIdx="1">
    <p:extLst>
      <p:ext uri="{19B8F6BF-5375-455C-9EA6-DF929625EA0E}">
        <p15:presenceInfo xmlns:p15="http://schemas.microsoft.com/office/powerpoint/2012/main" userId="4425733bfd738d4a" providerId="Windows Live"/>
      </p:ext>
    </p:extLst>
  </p:cmAuthor>
  <p:cmAuthor id="3" name="Sven Van Hulle" initials="SVH [2]" lastIdx="3" clrIdx="2">
    <p:extLst>
      <p:ext uri="{19B8F6BF-5375-455C-9EA6-DF929625EA0E}">
        <p15:presenceInfo xmlns:p15="http://schemas.microsoft.com/office/powerpoint/2012/main" userId="S-1-5-21-4030456262-320625612-449655040-127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880"/>
    <a:srgbClr val="F1A42B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3ABB31-2133-4ED1-955E-AA242CA9472D}">
  <a:tblStyle styleId="{633ABB31-2133-4ED1-955E-AA242CA9472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 b="off" i="off"/>
      <a:tcStyle>
        <a:tcBdr/>
        <a:fill>
          <a:solidFill>
            <a:srgbClr val="FAE0CB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AE0CB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84D1ADC-08DF-4E05-83BB-0F7B322181D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/>
      <a:tcStyle>
        <a:tcBdr/>
        <a:fill>
          <a:solidFill>
            <a:srgbClr val="FAE0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E0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3" autoAdjust="0"/>
    <p:restoredTop sz="92016" autoAdjust="0"/>
  </p:normalViewPr>
  <p:slideViewPr>
    <p:cSldViewPr snapToGrid="0">
      <p:cViewPr varScale="1">
        <p:scale>
          <a:sx n="56" d="100"/>
          <a:sy n="56" d="100"/>
        </p:scale>
        <p:origin x="864" y="78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73" Type="http://schemas.openxmlformats.org/officeDocument/2006/relationships/commentAuthors" Target="commentAuthors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72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 Van Hulle" userId="2dfac925-023a-48b6-8c8d-764a07652c1c" providerId="ADAL" clId="{08323A91-7E53-4958-987B-4DF252148462}"/>
    <pc:docChg chg="undo custSel addSld delSld modSld sldOrd">
      <pc:chgData name="Sven Van Hulle" userId="2dfac925-023a-48b6-8c8d-764a07652c1c" providerId="ADAL" clId="{08323A91-7E53-4958-987B-4DF252148462}" dt="2021-10-18T14:12:28.704" v="9429" actId="2696"/>
      <pc:docMkLst>
        <pc:docMk/>
      </pc:docMkLst>
      <pc:sldChg chg="add">
        <pc:chgData name="Sven Van Hulle" userId="2dfac925-023a-48b6-8c8d-764a07652c1c" providerId="ADAL" clId="{08323A91-7E53-4958-987B-4DF252148462}" dt="2021-10-15T11:36:15.129" v="417"/>
        <pc:sldMkLst>
          <pc:docMk/>
          <pc:sldMk cId="0" sldId="272"/>
        </pc:sldMkLst>
      </pc:sldChg>
      <pc:sldChg chg="modSp">
        <pc:chgData name="Sven Van Hulle" userId="2dfac925-023a-48b6-8c8d-764a07652c1c" providerId="ADAL" clId="{08323A91-7E53-4958-987B-4DF252148462}" dt="2021-10-15T11:33:06.603" v="153" actId="1076"/>
        <pc:sldMkLst>
          <pc:docMk/>
          <pc:sldMk cId="3476441793" sldId="347"/>
        </pc:sldMkLst>
        <pc:spChg chg="mod">
          <ac:chgData name="Sven Van Hulle" userId="2dfac925-023a-48b6-8c8d-764a07652c1c" providerId="ADAL" clId="{08323A91-7E53-4958-987B-4DF252148462}" dt="2021-10-15T11:32:47.778" v="150" actId="1076"/>
          <ac:spMkLst>
            <pc:docMk/>
            <pc:sldMk cId="3476441793" sldId="347"/>
            <ac:spMk id="80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1:33:06.603" v="153" actId="1076"/>
          <ac:spMkLst>
            <pc:docMk/>
            <pc:sldMk cId="3476441793" sldId="347"/>
            <ac:spMk id="81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5T13:07:45.832" v="5737" actId="20577"/>
        <pc:sldMkLst>
          <pc:docMk/>
          <pc:sldMk cId="4222164757" sldId="371"/>
        </pc:sldMkLst>
        <pc:graphicFrameChg chg="modGraphic">
          <ac:chgData name="Sven Van Hulle" userId="2dfac925-023a-48b6-8c8d-764a07652c1c" providerId="ADAL" clId="{08323A91-7E53-4958-987B-4DF252148462}" dt="2021-10-15T13:07:45.832" v="5737" actId="20577"/>
          <ac:graphicFrameMkLst>
            <pc:docMk/>
            <pc:sldMk cId="4222164757" sldId="371"/>
            <ac:graphicFrameMk id="20" creationId="{25909333-6B86-48BD-8D0A-F8BF25CD5136}"/>
          </ac:graphicFrameMkLst>
        </pc:graphicFrameChg>
      </pc:sldChg>
      <pc:sldChg chg="modSp">
        <pc:chgData name="Sven Van Hulle" userId="2dfac925-023a-48b6-8c8d-764a07652c1c" providerId="ADAL" clId="{08323A91-7E53-4958-987B-4DF252148462}" dt="2021-10-15T11:42:16.861" v="863" actId="404"/>
        <pc:sldMkLst>
          <pc:docMk/>
          <pc:sldMk cId="1171768670" sldId="474"/>
        </pc:sldMkLst>
        <pc:spChg chg="mod">
          <ac:chgData name="Sven Van Hulle" userId="2dfac925-023a-48b6-8c8d-764a07652c1c" providerId="ADAL" clId="{08323A91-7E53-4958-987B-4DF252148462}" dt="2021-10-15T11:42:16.861" v="863" actId="404"/>
          <ac:spMkLst>
            <pc:docMk/>
            <pc:sldMk cId="1171768670" sldId="474"/>
            <ac:spMk id="25" creationId="{00000000-0000-0000-0000-000000000000}"/>
          </ac:spMkLst>
        </pc:spChg>
      </pc:sldChg>
      <pc:sldChg chg="addSp delSp modSp delAnim">
        <pc:chgData name="Sven Van Hulle" userId="2dfac925-023a-48b6-8c8d-764a07652c1c" providerId="ADAL" clId="{08323A91-7E53-4958-987B-4DF252148462}" dt="2021-10-15T11:41:37.018" v="861" actId="20577"/>
        <pc:sldMkLst>
          <pc:docMk/>
          <pc:sldMk cId="287782260" sldId="476"/>
        </pc:sldMkLst>
        <pc:spChg chg="mod">
          <ac:chgData name="Sven Van Hulle" userId="2dfac925-023a-48b6-8c8d-764a07652c1c" providerId="ADAL" clId="{08323A91-7E53-4958-987B-4DF252148462}" dt="2021-10-15T11:40:47.979" v="846" actId="20577"/>
          <ac:spMkLst>
            <pc:docMk/>
            <pc:sldMk cId="287782260" sldId="476"/>
            <ac:spMk id="2" creationId="{00000000-0000-0000-0000-000000000000}"/>
          </ac:spMkLst>
        </pc:spChg>
        <pc:spChg chg="del">
          <ac:chgData name="Sven Van Hulle" userId="2dfac925-023a-48b6-8c8d-764a07652c1c" providerId="ADAL" clId="{08323A91-7E53-4958-987B-4DF252148462}" dt="2021-10-15T11:40:51.546" v="847" actId="478"/>
          <ac:spMkLst>
            <pc:docMk/>
            <pc:sldMk cId="287782260" sldId="476"/>
            <ac:spMk id="3" creationId="{00000000-0000-0000-0000-000000000000}"/>
          </ac:spMkLst>
        </pc:spChg>
        <pc:spChg chg="add mod">
          <ac:chgData name="Sven Van Hulle" userId="2dfac925-023a-48b6-8c8d-764a07652c1c" providerId="ADAL" clId="{08323A91-7E53-4958-987B-4DF252148462}" dt="2021-10-15T11:41:37.018" v="861" actId="20577"/>
          <ac:spMkLst>
            <pc:docMk/>
            <pc:sldMk cId="287782260" sldId="476"/>
            <ac:spMk id="7" creationId="{D06F025F-F9A7-463C-9918-BA34AB753DCB}"/>
          </ac:spMkLst>
        </pc:spChg>
      </pc:sldChg>
      <pc:sldChg chg="modSp">
        <pc:chgData name="Sven Van Hulle" userId="2dfac925-023a-48b6-8c8d-764a07652c1c" providerId="ADAL" clId="{08323A91-7E53-4958-987B-4DF252148462}" dt="2021-10-18T13:50:46.263" v="7242" actId="20577"/>
        <pc:sldMkLst>
          <pc:docMk/>
          <pc:sldMk cId="2546027124" sldId="492"/>
        </pc:sldMkLst>
        <pc:spChg chg="mod">
          <ac:chgData name="Sven Van Hulle" userId="2dfac925-023a-48b6-8c8d-764a07652c1c" providerId="ADAL" clId="{08323A91-7E53-4958-987B-4DF252148462}" dt="2021-10-15T12:19:49.341" v="2906" actId="20577"/>
          <ac:spMkLst>
            <pc:docMk/>
            <pc:sldMk cId="2546027124" sldId="492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3:50:46.263" v="7242" actId="20577"/>
          <ac:spMkLst>
            <pc:docMk/>
            <pc:sldMk cId="2546027124" sldId="492"/>
            <ac:spMk id="256" creationId="{00000000-0000-0000-0000-000000000000}"/>
          </ac:spMkLst>
        </pc:spChg>
      </pc:sldChg>
      <pc:sldChg chg="modSp">
        <pc:chgData name="Sven Van Hulle" userId="2dfac925-023a-48b6-8c8d-764a07652c1c" providerId="ADAL" clId="{08323A91-7E53-4958-987B-4DF252148462}" dt="2021-10-15T11:55:02.084" v="1403" actId="20577"/>
        <pc:sldMkLst>
          <pc:docMk/>
          <pc:sldMk cId="861156890" sldId="493"/>
        </pc:sldMkLst>
        <pc:spChg chg="mod">
          <ac:chgData name="Sven Van Hulle" userId="2dfac925-023a-48b6-8c8d-764a07652c1c" providerId="ADAL" clId="{08323A91-7E53-4958-987B-4DF252148462}" dt="2021-10-15T11:48:14.107" v="943" actId="20577"/>
          <ac:spMkLst>
            <pc:docMk/>
            <pc:sldMk cId="861156890" sldId="493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1:55:02.084" v="1403" actId="20577"/>
          <ac:spMkLst>
            <pc:docMk/>
            <pc:sldMk cId="861156890" sldId="493"/>
            <ac:spMk id="256" creationId="{00000000-0000-0000-0000-000000000000}"/>
          </ac:spMkLst>
        </pc:spChg>
      </pc:sldChg>
      <pc:sldChg chg="addSp modSp">
        <pc:chgData name="Sven Van Hulle" userId="2dfac925-023a-48b6-8c8d-764a07652c1c" providerId="ADAL" clId="{08323A91-7E53-4958-987B-4DF252148462}" dt="2021-10-15T13:20:49.077" v="6610" actId="1076"/>
        <pc:sldMkLst>
          <pc:docMk/>
          <pc:sldMk cId="2984680287" sldId="501"/>
        </pc:sldMkLst>
        <pc:spChg chg="mod">
          <ac:chgData name="Sven Van Hulle" userId="2dfac925-023a-48b6-8c8d-764a07652c1c" providerId="ADAL" clId="{08323A91-7E53-4958-987B-4DF252148462}" dt="2021-10-15T12:55:49.177" v="4861" actId="20577"/>
          <ac:spMkLst>
            <pc:docMk/>
            <pc:sldMk cId="2984680287" sldId="501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3:13:55.351" v="6138" actId="20577"/>
          <ac:spMkLst>
            <pc:docMk/>
            <pc:sldMk cId="2984680287" sldId="501"/>
            <ac:spMk id="256" creationId="{00000000-0000-0000-0000-000000000000}"/>
          </ac:spMkLst>
        </pc:spChg>
        <pc:graphicFrameChg chg="add mod modGraphic">
          <ac:chgData name="Sven Van Hulle" userId="2dfac925-023a-48b6-8c8d-764a07652c1c" providerId="ADAL" clId="{08323A91-7E53-4958-987B-4DF252148462}" dt="2021-10-15T13:20:49.077" v="6610" actId="1076"/>
          <ac:graphicFrameMkLst>
            <pc:docMk/>
            <pc:sldMk cId="2984680287" sldId="501"/>
            <ac:graphicFrameMk id="2" creationId="{7D77E5CC-20E8-4617-B0E8-B0C7FD11E576}"/>
          </ac:graphicFrameMkLst>
        </pc:graphicFrameChg>
      </pc:sldChg>
      <pc:sldChg chg="modSp">
        <pc:chgData name="Sven Van Hulle" userId="2dfac925-023a-48b6-8c8d-764a07652c1c" providerId="ADAL" clId="{08323A91-7E53-4958-987B-4DF252148462}" dt="2021-10-15T13:26:57.222" v="7211" actId="20577"/>
        <pc:sldMkLst>
          <pc:docMk/>
          <pc:sldMk cId="188240005" sldId="504"/>
        </pc:sldMkLst>
        <pc:spChg chg="mod">
          <ac:chgData name="Sven Van Hulle" userId="2dfac925-023a-48b6-8c8d-764a07652c1c" providerId="ADAL" clId="{08323A91-7E53-4958-987B-4DF252148462}" dt="2021-10-15T13:24:48.616" v="6840" actId="114"/>
          <ac:spMkLst>
            <pc:docMk/>
            <pc:sldMk cId="188240005" sldId="504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3:26:57.222" v="7211" actId="20577"/>
          <ac:spMkLst>
            <pc:docMk/>
            <pc:sldMk cId="188240005" sldId="504"/>
            <ac:spMk id="256" creationId="{00000000-0000-0000-0000-000000000000}"/>
          </ac:spMkLst>
        </pc:spChg>
      </pc:sldChg>
      <pc:sldChg chg="ord">
        <pc:chgData name="Sven Van Hulle" userId="2dfac925-023a-48b6-8c8d-764a07652c1c" providerId="ADAL" clId="{08323A91-7E53-4958-987B-4DF252148462}" dt="2021-10-15T13:23:47.886" v="6819"/>
        <pc:sldMkLst>
          <pc:docMk/>
          <pc:sldMk cId="3204801115" sldId="507"/>
        </pc:sldMkLst>
      </pc:sldChg>
      <pc:sldChg chg="addSp modSp">
        <pc:chgData name="Sven Van Hulle" userId="2dfac925-023a-48b6-8c8d-764a07652c1c" providerId="ADAL" clId="{08323A91-7E53-4958-987B-4DF252148462}" dt="2021-10-18T14:09:15.924" v="9402" actId="313"/>
        <pc:sldMkLst>
          <pc:docMk/>
          <pc:sldMk cId="161056172" sldId="508"/>
        </pc:sldMkLst>
        <pc:spChg chg="mod">
          <ac:chgData name="Sven Van Hulle" userId="2dfac925-023a-48b6-8c8d-764a07652c1c" providerId="ADAL" clId="{08323A91-7E53-4958-987B-4DF252148462}" dt="2021-10-15T13:27:32.744" v="7240" actId="20577"/>
          <ac:spMkLst>
            <pc:docMk/>
            <pc:sldMk cId="161056172" sldId="508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4:01:31.221" v="8590"/>
          <ac:spMkLst>
            <pc:docMk/>
            <pc:sldMk cId="161056172" sldId="508"/>
            <ac:spMk id="256" creationId="{00000000-0000-0000-0000-000000000000}"/>
          </ac:spMkLst>
        </pc:spChg>
        <pc:graphicFrameChg chg="add mod modGraphic">
          <ac:chgData name="Sven Van Hulle" userId="2dfac925-023a-48b6-8c8d-764a07652c1c" providerId="ADAL" clId="{08323A91-7E53-4958-987B-4DF252148462}" dt="2021-10-18T14:09:15.924" v="9402" actId="313"/>
          <ac:graphicFrameMkLst>
            <pc:docMk/>
            <pc:sldMk cId="161056172" sldId="508"/>
            <ac:graphicFrameMk id="2" creationId="{0D133DF2-8AB7-43A2-A7C4-D429A072BEE3}"/>
          </ac:graphicFrameMkLst>
        </pc:graphicFrameChg>
      </pc:sldChg>
      <pc:sldChg chg="ord">
        <pc:chgData name="Sven Van Hulle" userId="2dfac925-023a-48b6-8c8d-764a07652c1c" providerId="ADAL" clId="{08323A91-7E53-4958-987B-4DF252148462}" dt="2021-10-15T13:24:01.161" v="6820"/>
        <pc:sldMkLst>
          <pc:docMk/>
          <pc:sldMk cId="504170265" sldId="509"/>
        </pc:sldMkLst>
      </pc:sldChg>
      <pc:sldChg chg="ord">
        <pc:chgData name="Sven Van Hulle" userId="2dfac925-023a-48b6-8c8d-764a07652c1c" providerId="ADAL" clId="{08323A91-7E53-4958-987B-4DF252148462}" dt="2021-10-15T13:24:08.958" v="6821"/>
        <pc:sldMkLst>
          <pc:docMk/>
          <pc:sldMk cId="2730118267" sldId="510"/>
        </pc:sldMkLst>
      </pc:sldChg>
      <pc:sldChg chg="modSp">
        <pc:chgData name="Sven Van Hulle" userId="2dfac925-023a-48b6-8c8d-764a07652c1c" providerId="ADAL" clId="{08323A91-7E53-4958-987B-4DF252148462}" dt="2021-10-18T14:11:36.149" v="9417" actId="20577"/>
        <pc:sldMkLst>
          <pc:docMk/>
          <pc:sldMk cId="4110366086" sldId="514"/>
        </pc:sldMkLst>
        <pc:spChg chg="mod">
          <ac:chgData name="Sven Van Hulle" userId="2dfac925-023a-48b6-8c8d-764a07652c1c" providerId="ADAL" clId="{08323A91-7E53-4958-987B-4DF252148462}" dt="2021-10-15T11:37:21.584" v="435" actId="20577"/>
          <ac:spMkLst>
            <pc:docMk/>
            <pc:sldMk cId="4110366086" sldId="514"/>
            <ac:spMk id="241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4:11:36.149" v="9417" actId="20577"/>
          <ac:spMkLst>
            <pc:docMk/>
            <pc:sldMk cId="4110366086" sldId="514"/>
            <ac:spMk id="242" creationId="{00000000-0000-0000-0000-000000000000}"/>
          </ac:spMkLst>
        </pc:spChg>
      </pc:sldChg>
      <pc:sldChg chg="modSp">
        <pc:chgData name="Sven Van Hulle" userId="2dfac925-023a-48b6-8c8d-764a07652c1c" providerId="ADAL" clId="{08323A91-7E53-4958-987B-4DF252148462}" dt="2021-10-18T14:09:40.258" v="9405" actId="113"/>
        <pc:sldMkLst>
          <pc:docMk/>
          <pc:sldMk cId="4007315175" sldId="521"/>
        </pc:sldMkLst>
        <pc:spChg chg="mod">
          <ac:chgData name="Sven Van Hulle" userId="2dfac925-023a-48b6-8c8d-764a07652c1c" providerId="ADAL" clId="{08323A91-7E53-4958-987B-4DF252148462}" dt="2021-10-15T13:09:18.176" v="5760" actId="1076"/>
          <ac:spMkLst>
            <pc:docMk/>
            <pc:sldMk cId="4007315175" sldId="521"/>
            <ac:spMk id="8" creationId="{A2303C35-1F8E-49B5-AB3D-042E8053A92E}"/>
          </ac:spMkLst>
        </pc:spChg>
        <pc:spChg chg="mod">
          <ac:chgData name="Sven Van Hulle" userId="2dfac925-023a-48b6-8c8d-764a07652c1c" providerId="ADAL" clId="{08323A91-7E53-4958-987B-4DF252148462}" dt="2021-10-15T13:02:57.448" v="5489" actId="20577"/>
          <ac:spMkLst>
            <pc:docMk/>
            <pc:sldMk cId="4007315175" sldId="521"/>
            <ac:spMk id="255" creationId="{00000000-0000-0000-0000-000000000000}"/>
          </ac:spMkLst>
        </pc:spChg>
        <pc:graphicFrameChg chg="mod modGraphic">
          <ac:chgData name="Sven Van Hulle" userId="2dfac925-023a-48b6-8c8d-764a07652c1c" providerId="ADAL" clId="{08323A91-7E53-4958-987B-4DF252148462}" dt="2021-10-18T14:09:40.258" v="9405" actId="113"/>
          <ac:graphicFrameMkLst>
            <pc:docMk/>
            <pc:sldMk cId="4007315175" sldId="521"/>
            <ac:graphicFrameMk id="4" creationId="{1058E445-DF20-418D-87DB-D57EF9E6C1EE}"/>
          </ac:graphicFrameMkLst>
        </pc:graphicFrameChg>
      </pc:sldChg>
      <pc:sldChg chg="modSp">
        <pc:chgData name="Sven Van Hulle" userId="2dfac925-023a-48b6-8c8d-764a07652c1c" providerId="ADAL" clId="{08323A91-7E53-4958-987B-4DF252148462}" dt="2021-10-15T13:08:55.166" v="5755" actId="14100"/>
        <pc:sldMkLst>
          <pc:docMk/>
          <pc:sldMk cId="2703203444" sldId="522"/>
        </pc:sldMkLst>
        <pc:spChg chg="mod">
          <ac:chgData name="Sven Van Hulle" userId="2dfac925-023a-48b6-8c8d-764a07652c1c" providerId="ADAL" clId="{08323A91-7E53-4958-987B-4DF252148462}" dt="2021-10-15T13:08:55.166" v="5755" actId="14100"/>
          <ac:spMkLst>
            <pc:docMk/>
            <pc:sldMk cId="2703203444" sldId="522"/>
            <ac:spMk id="8" creationId="{A2303C35-1F8E-49B5-AB3D-042E8053A92E}"/>
          </ac:spMkLst>
        </pc:spChg>
        <pc:spChg chg="mod">
          <ac:chgData name="Sven Van Hulle" userId="2dfac925-023a-48b6-8c8d-764a07652c1c" providerId="ADAL" clId="{08323A91-7E53-4958-987B-4DF252148462}" dt="2021-10-15T13:03:10.728" v="5518" actId="20577"/>
          <ac:spMkLst>
            <pc:docMk/>
            <pc:sldMk cId="2703203444" sldId="522"/>
            <ac:spMk id="255" creationId="{00000000-0000-0000-0000-000000000000}"/>
          </ac:spMkLst>
        </pc:spChg>
        <pc:graphicFrameChg chg="mod modGraphic">
          <ac:chgData name="Sven Van Hulle" userId="2dfac925-023a-48b6-8c8d-764a07652c1c" providerId="ADAL" clId="{08323A91-7E53-4958-987B-4DF252148462}" dt="2021-10-15T13:08:49.839" v="5754" actId="1076"/>
          <ac:graphicFrameMkLst>
            <pc:docMk/>
            <pc:sldMk cId="2703203444" sldId="522"/>
            <ac:graphicFrameMk id="4" creationId="{1058E445-DF20-418D-87DB-D57EF9E6C1EE}"/>
          </ac:graphicFrameMkLst>
        </pc:graphicFrameChg>
      </pc:sldChg>
      <pc:sldChg chg="modSp">
        <pc:chgData name="Sven Van Hulle" userId="2dfac925-023a-48b6-8c8d-764a07652c1c" providerId="ADAL" clId="{08323A91-7E53-4958-987B-4DF252148462}" dt="2021-10-15T12:18:26.930" v="2853" actId="113"/>
        <pc:sldMkLst>
          <pc:docMk/>
          <pc:sldMk cId="1954742397" sldId="525"/>
        </pc:sldMkLst>
        <pc:spChg chg="mod">
          <ac:chgData name="Sven Van Hulle" userId="2dfac925-023a-48b6-8c8d-764a07652c1c" providerId="ADAL" clId="{08323A91-7E53-4958-987B-4DF252148462}" dt="2021-10-15T11:56:03.835" v="1462" actId="20577"/>
          <ac:spMkLst>
            <pc:docMk/>
            <pc:sldMk cId="1954742397" sldId="525"/>
            <ac:spMk id="2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2:18:26.930" v="2853" actId="113"/>
          <ac:spMkLst>
            <pc:docMk/>
            <pc:sldMk cId="1954742397" sldId="525"/>
            <ac:spMk id="3" creationId="{00000000-0000-0000-0000-000000000000}"/>
          </ac:spMkLst>
        </pc:spChg>
      </pc:sldChg>
      <pc:sldChg chg="modSp">
        <pc:chgData name="Sven Van Hulle" userId="2dfac925-023a-48b6-8c8d-764a07652c1c" providerId="ADAL" clId="{08323A91-7E53-4958-987B-4DF252148462}" dt="2021-10-15T12:18:56.894" v="2858"/>
        <pc:sldMkLst>
          <pc:docMk/>
          <pc:sldMk cId="2694693239" sldId="526"/>
        </pc:sldMkLst>
        <pc:spChg chg="mod">
          <ac:chgData name="Sven Van Hulle" userId="2dfac925-023a-48b6-8c8d-764a07652c1c" providerId="ADAL" clId="{08323A91-7E53-4958-987B-4DF252148462}" dt="2021-10-15T12:18:56.894" v="2858"/>
          <ac:spMkLst>
            <pc:docMk/>
            <pc:sldMk cId="2694693239" sldId="526"/>
            <ac:spMk id="2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2:18:46.796" v="2857" actId="207"/>
          <ac:spMkLst>
            <pc:docMk/>
            <pc:sldMk cId="2694693239" sldId="526"/>
            <ac:spMk id="3" creationId="{00000000-0000-0000-0000-000000000000}"/>
          </ac:spMkLst>
        </pc:spChg>
      </pc:sldChg>
      <pc:sldChg chg="modSp">
        <pc:chgData name="Sven Van Hulle" userId="2dfac925-023a-48b6-8c8d-764a07652c1c" providerId="ADAL" clId="{08323A91-7E53-4958-987B-4DF252148462}" dt="2021-10-15T12:18:17.573" v="2852" actId="113"/>
        <pc:sldMkLst>
          <pc:docMk/>
          <pc:sldMk cId="1295072588" sldId="527"/>
        </pc:sldMkLst>
        <pc:spChg chg="mod">
          <ac:chgData name="Sven Van Hulle" userId="2dfac925-023a-48b6-8c8d-764a07652c1c" providerId="ADAL" clId="{08323A91-7E53-4958-987B-4DF252148462}" dt="2021-10-15T12:07:52.907" v="2039"/>
          <ac:spMkLst>
            <pc:docMk/>
            <pc:sldMk cId="1295072588" sldId="527"/>
            <ac:spMk id="2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2:18:17.573" v="2852" actId="113"/>
          <ac:spMkLst>
            <pc:docMk/>
            <pc:sldMk cId="1295072588" sldId="527"/>
            <ac:spMk id="3" creationId="{00000000-0000-0000-0000-000000000000}"/>
          </ac:spMkLst>
        </pc:spChg>
      </pc:sldChg>
      <pc:sldChg chg="addSp modSp">
        <pc:chgData name="Sven Van Hulle" userId="2dfac925-023a-48b6-8c8d-764a07652c1c" providerId="ADAL" clId="{08323A91-7E53-4958-987B-4DF252148462}" dt="2021-10-15T12:55:27.148" v="4822" actId="20577"/>
        <pc:sldMkLst>
          <pc:docMk/>
          <pc:sldMk cId="995758697" sldId="528"/>
        </pc:sldMkLst>
        <pc:spChg chg="mod">
          <ac:chgData name="Sven Van Hulle" userId="2dfac925-023a-48b6-8c8d-764a07652c1c" providerId="ADAL" clId="{08323A91-7E53-4958-987B-4DF252148462}" dt="2021-10-15T12:55:27.148" v="4822" actId="20577"/>
          <ac:spMkLst>
            <pc:docMk/>
            <pc:sldMk cId="995758697" sldId="528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2:47:54.248" v="4344" actId="14100"/>
          <ac:spMkLst>
            <pc:docMk/>
            <pc:sldMk cId="995758697" sldId="528"/>
            <ac:spMk id="256" creationId="{00000000-0000-0000-0000-000000000000}"/>
          </ac:spMkLst>
        </pc:spChg>
        <pc:graphicFrameChg chg="add mod modGraphic">
          <ac:chgData name="Sven Van Hulle" userId="2dfac925-023a-48b6-8c8d-764a07652c1c" providerId="ADAL" clId="{08323A91-7E53-4958-987B-4DF252148462}" dt="2021-10-15T12:54:38.017" v="4781" actId="1076"/>
          <ac:graphicFrameMkLst>
            <pc:docMk/>
            <pc:sldMk cId="995758697" sldId="528"/>
            <ac:graphicFrameMk id="2" creationId="{4D0EFF79-8EFA-4AF6-BE50-BD0A2E4053D7}"/>
          </ac:graphicFrameMkLst>
        </pc:graphicFrameChg>
      </pc:sldChg>
      <pc:sldChg chg="del">
        <pc:chgData name="Sven Van Hulle" userId="2dfac925-023a-48b6-8c8d-764a07652c1c" providerId="ADAL" clId="{08323A91-7E53-4958-987B-4DF252148462}" dt="2021-10-18T14:12:28.704" v="9429" actId="2696"/>
        <pc:sldMkLst>
          <pc:docMk/>
          <pc:sldMk cId="1649319232" sldId="538"/>
        </pc:sldMkLst>
      </pc:sldChg>
      <pc:sldChg chg="modSp">
        <pc:chgData name="Sven Van Hulle" userId="2dfac925-023a-48b6-8c8d-764a07652c1c" providerId="ADAL" clId="{08323A91-7E53-4958-987B-4DF252148462}" dt="2021-10-18T14:10:15.886" v="9413" actId="20577"/>
        <pc:sldMkLst>
          <pc:docMk/>
          <pc:sldMk cId="1699583987" sldId="541"/>
        </pc:sldMkLst>
        <pc:spChg chg="mod">
          <ac:chgData name="Sven Van Hulle" userId="2dfac925-023a-48b6-8c8d-764a07652c1c" providerId="ADAL" clId="{08323A91-7E53-4958-987B-4DF252148462}" dt="2021-10-15T12:57:04.703" v="4885" actId="20577"/>
          <ac:spMkLst>
            <pc:docMk/>
            <pc:sldMk cId="1699583987" sldId="541"/>
            <ac:spMk id="2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4:10:15.886" v="9413" actId="20577"/>
          <ac:spMkLst>
            <pc:docMk/>
            <pc:sldMk cId="1699583987" sldId="541"/>
            <ac:spMk id="3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5T11:58:16.947" v="1504" actId="207"/>
        <pc:sldMkLst>
          <pc:docMk/>
          <pc:sldMk cId="3410549126" sldId="542"/>
        </pc:sldMkLst>
        <pc:spChg chg="mod">
          <ac:chgData name="Sven Van Hulle" userId="2dfac925-023a-48b6-8c8d-764a07652c1c" providerId="ADAL" clId="{08323A91-7E53-4958-987B-4DF252148462}" dt="2021-10-15T11:58:16.947" v="1504" actId="207"/>
          <ac:spMkLst>
            <pc:docMk/>
            <pc:sldMk cId="3410549126" sldId="542"/>
            <ac:spMk id="6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5T13:07:51.897" v="5742" actId="20577"/>
        <pc:sldMkLst>
          <pc:docMk/>
          <pc:sldMk cId="598008386" sldId="543"/>
        </pc:sldMkLst>
        <pc:spChg chg="mod">
          <ac:chgData name="Sven Van Hulle" userId="2dfac925-023a-48b6-8c8d-764a07652c1c" providerId="ADAL" clId="{08323A91-7E53-4958-987B-4DF252148462}" dt="2021-10-15T11:43:50.398" v="888" actId="207"/>
          <ac:spMkLst>
            <pc:docMk/>
            <pc:sldMk cId="598008386" sldId="543"/>
            <ac:spMk id="7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5T11:43:33.917" v="885" actId="207"/>
          <ac:spMkLst>
            <pc:docMk/>
            <pc:sldMk cId="598008386" sldId="543"/>
            <ac:spMk id="8" creationId="{00000000-0000-0000-0000-000000000000}"/>
          </ac:spMkLst>
        </pc:spChg>
        <pc:graphicFrameChg chg="mod modGraphic">
          <ac:chgData name="Sven Van Hulle" userId="2dfac925-023a-48b6-8c8d-764a07652c1c" providerId="ADAL" clId="{08323A91-7E53-4958-987B-4DF252148462}" dt="2021-10-15T11:46:51.451" v="895"/>
          <ac:graphicFrameMkLst>
            <pc:docMk/>
            <pc:sldMk cId="598008386" sldId="543"/>
            <ac:graphicFrameMk id="11" creationId="{43788893-B0BB-4F2F-BDD8-FDD56D0DD9DA}"/>
          </ac:graphicFrameMkLst>
        </pc:graphicFrameChg>
        <pc:graphicFrameChg chg="modGraphic">
          <ac:chgData name="Sven Van Hulle" userId="2dfac925-023a-48b6-8c8d-764a07652c1c" providerId="ADAL" clId="{08323A91-7E53-4958-987B-4DF252148462}" dt="2021-10-15T13:07:51.897" v="5742" actId="20577"/>
          <ac:graphicFrameMkLst>
            <pc:docMk/>
            <pc:sldMk cId="598008386" sldId="543"/>
            <ac:graphicFrameMk id="20" creationId="{25909333-6B86-48BD-8D0A-F8BF25CD5136}"/>
          </ac:graphicFrameMkLst>
        </pc:graphicFrameChg>
      </pc:sldChg>
      <pc:sldChg chg="modSp add">
        <pc:chgData name="Sven Van Hulle" userId="2dfac925-023a-48b6-8c8d-764a07652c1c" providerId="ADAL" clId="{08323A91-7E53-4958-987B-4DF252148462}" dt="2021-10-15T11:58:35.547" v="1529" actId="207"/>
        <pc:sldMkLst>
          <pc:docMk/>
          <pc:sldMk cId="4078202307" sldId="544"/>
        </pc:sldMkLst>
        <pc:spChg chg="mod">
          <ac:chgData name="Sven Van Hulle" userId="2dfac925-023a-48b6-8c8d-764a07652c1c" providerId="ADAL" clId="{08323A91-7E53-4958-987B-4DF252148462}" dt="2021-10-15T11:58:35.547" v="1529" actId="207"/>
          <ac:spMkLst>
            <pc:docMk/>
            <pc:sldMk cId="4078202307" sldId="544"/>
            <ac:spMk id="6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5T12:19:15.634" v="2862" actId="113"/>
        <pc:sldMkLst>
          <pc:docMk/>
          <pc:sldMk cId="3265959548" sldId="545"/>
        </pc:sldMkLst>
        <pc:spChg chg="mod">
          <ac:chgData name="Sven Van Hulle" userId="2dfac925-023a-48b6-8c8d-764a07652c1c" providerId="ADAL" clId="{08323A91-7E53-4958-987B-4DF252148462}" dt="2021-10-15T12:19:15.634" v="2862" actId="113"/>
          <ac:spMkLst>
            <pc:docMk/>
            <pc:sldMk cId="3265959548" sldId="545"/>
            <ac:spMk id="6" creationId="{00000000-0000-0000-0000-000000000000}"/>
          </ac:spMkLst>
        </pc:spChg>
      </pc:sldChg>
      <pc:sldChg chg="addSp modSp add">
        <pc:chgData name="Sven Van Hulle" userId="2dfac925-023a-48b6-8c8d-764a07652c1c" providerId="ADAL" clId="{08323A91-7E53-4958-987B-4DF252148462}" dt="2021-10-18T13:50:56.399" v="7243" actId="6549"/>
        <pc:sldMkLst>
          <pc:docMk/>
          <pc:sldMk cId="1604196690" sldId="546"/>
        </pc:sldMkLst>
        <pc:spChg chg="mod">
          <ac:chgData name="Sven Van Hulle" userId="2dfac925-023a-48b6-8c8d-764a07652c1c" providerId="ADAL" clId="{08323A91-7E53-4958-987B-4DF252148462}" dt="2021-10-15T12:23:55.570" v="3148" actId="20577"/>
          <ac:spMkLst>
            <pc:docMk/>
            <pc:sldMk cId="1604196690" sldId="546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3:50:56.399" v="7243" actId="6549"/>
          <ac:spMkLst>
            <pc:docMk/>
            <pc:sldMk cId="1604196690" sldId="546"/>
            <ac:spMk id="256" creationId="{00000000-0000-0000-0000-000000000000}"/>
          </ac:spMkLst>
        </pc:spChg>
        <pc:graphicFrameChg chg="add mod modGraphic">
          <ac:chgData name="Sven Van Hulle" userId="2dfac925-023a-48b6-8c8d-764a07652c1c" providerId="ADAL" clId="{08323A91-7E53-4958-987B-4DF252148462}" dt="2021-10-15T12:34:22.299" v="3927" actId="403"/>
          <ac:graphicFrameMkLst>
            <pc:docMk/>
            <pc:sldMk cId="1604196690" sldId="546"/>
            <ac:graphicFrameMk id="2" creationId="{813E67F9-04D4-4DC2-97CA-2F2C4E467387}"/>
          </ac:graphicFrameMkLst>
        </pc:graphicFrameChg>
      </pc:sldChg>
      <pc:sldChg chg="add">
        <pc:chgData name="Sven Van Hulle" userId="2dfac925-023a-48b6-8c8d-764a07652c1c" providerId="ADAL" clId="{08323A91-7E53-4958-987B-4DF252148462}" dt="2021-10-15T12:56:51.135" v="4873"/>
        <pc:sldMkLst>
          <pc:docMk/>
          <pc:sldMk cId="3816437359" sldId="547"/>
        </pc:sldMkLst>
      </pc:sldChg>
      <pc:sldChg chg="add del">
        <pc:chgData name="Sven Van Hulle" userId="2dfac925-023a-48b6-8c8d-764a07652c1c" providerId="ADAL" clId="{08323A91-7E53-4958-987B-4DF252148462}" dt="2021-10-18T14:10:00.907" v="9406" actId="2696"/>
        <pc:sldMkLst>
          <pc:docMk/>
          <pc:sldMk cId="115712846" sldId="548"/>
        </pc:sldMkLst>
      </pc:sldChg>
      <pc:sldChg chg="add">
        <pc:chgData name="Sven Van Hulle" userId="2dfac925-023a-48b6-8c8d-764a07652c1c" providerId="ADAL" clId="{08323A91-7E53-4958-987B-4DF252148462}" dt="2021-10-15T13:01:02.050" v="5411"/>
        <pc:sldMkLst>
          <pc:docMk/>
          <pc:sldMk cId="3816960968" sldId="549"/>
        </pc:sldMkLst>
      </pc:sldChg>
      <pc:sldChg chg="modSp add">
        <pc:chgData name="Sven Van Hulle" userId="2dfac925-023a-48b6-8c8d-764a07652c1c" providerId="ADAL" clId="{08323A91-7E53-4958-987B-4DF252148462}" dt="2021-10-15T13:01:20.029" v="5415" actId="113"/>
        <pc:sldMkLst>
          <pc:docMk/>
          <pc:sldMk cId="1398582292" sldId="550"/>
        </pc:sldMkLst>
        <pc:spChg chg="mod">
          <ac:chgData name="Sven Van Hulle" userId="2dfac925-023a-48b6-8c8d-764a07652c1c" providerId="ADAL" clId="{08323A91-7E53-4958-987B-4DF252148462}" dt="2021-10-15T13:01:20.029" v="5415" actId="113"/>
          <ac:spMkLst>
            <pc:docMk/>
            <pc:sldMk cId="1398582292" sldId="550"/>
            <ac:spMk id="6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8T14:11:47.310" v="9425" actId="20577"/>
        <pc:sldMkLst>
          <pc:docMk/>
          <pc:sldMk cId="1512063544" sldId="551"/>
        </pc:sldMkLst>
        <pc:spChg chg="mod">
          <ac:chgData name="Sven Van Hulle" userId="2dfac925-023a-48b6-8c8d-764a07652c1c" providerId="ADAL" clId="{08323A91-7E53-4958-987B-4DF252148462}" dt="2021-10-18T14:11:47.310" v="9425" actId="20577"/>
          <ac:spMkLst>
            <pc:docMk/>
            <pc:sldMk cId="1512063544" sldId="551"/>
            <ac:spMk id="242" creationId="{00000000-0000-0000-0000-000000000000}"/>
          </ac:spMkLst>
        </pc:spChg>
      </pc:sldChg>
      <pc:sldChg chg="modSp add">
        <pc:chgData name="Sven Van Hulle" userId="2dfac925-023a-48b6-8c8d-764a07652c1c" providerId="ADAL" clId="{08323A91-7E53-4958-987B-4DF252148462}" dt="2021-10-18T14:08:12.901" v="9382" actId="1076"/>
        <pc:sldMkLst>
          <pc:docMk/>
          <pc:sldMk cId="1274377504" sldId="552"/>
        </pc:sldMkLst>
        <pc:spChg chg="mod">
          <ac:chgData name="Sven Van Hulle" userId="2dfac925-023a-48b6-8c8d-764a07652c1c" providerId="ADAL" clId="{08323A91-7E53-4958-987B-4DF252148462}" dt="2021-10-15T13:21:11.943" v="6620" actId="20577"/>
          <ac:spMkLst>
            <pc:docMk/>
            <pc:sldMk cId="1274377504" sldId="552"/>
            <ac:spMk id="255" creationId="{00000000-0000-0000-0000-000000000000}"/>
          </ac:spMkLst>
        </pc:spChg>
        <pc:spChg chg="mod">
          <ac:chgData name="Sven Van Hulle" userId="2dfac925-023a-48b6-8c8d-764a07652c1c" providerId="ADAL" clId="{08323A91-7E53-4958-987B-4DF252148462}" dt="2021-10-18T13:53:18.952" v="7428" actId="20577"/>
          <ac:spMkLst>
            <pc:docMk/>
            <pc:sldMk cId="1274377504" sldId="552"/>
            <ac:spMk id="256" creationId="{00000000-0000-0000-0000-000000000000}"/>
          </ac:spMkLst>
        </pc:spChg>
        <pc:graphicFrameChg chg="mod modGraphic">
          <ac:chgData name="Sven Van Hulle" userId="2dfac925-023a-48b6-8c8d-764a07652c1c" providerId="ADAL" clId="{08323A91-7E53-4958-987B-4DF252148462}" dt="2021-10-18T14:08:12.901" v="9382" actId="1076"/>
          <ac:graphicFrameMkLst>
            <pc:docMk/>
            <pc:sldMk cId="1274377504" sldId="552"/>
            <ac:graphicFrameMk id="2" creationId="{7D77E5CC-20E8-4617-B0E8-B0C7FD11E576}"/>
          </ac:graphicFrameMkLst>
        </pc:graphicFrameChg>
      </pc:sldChg>
      <pc:sldChg chg="modSp add">
        <pc:chgData name="Sven Van Hulle" userId="2dfac925-023a-48b6-8c8d-764a07652c1c" providerId="ADAL" clId="{08323A91-7E53-4958-987B-4DF252148462}" dt="2021-10-18T14:12:21.564" v="9428" actId="113"/>
        <pc:sldMkLst>
          <pc:docMk/>
          <pc:sldMk cId="2420819927" sldId="553"/>
        </pc:sldMkLst>
        <pc:spChg chg="mod">
          <ac:chgData name="Sven Van Hulle" userId="2dfac925-023a-48b6-8c8d-764a07652c1c" providerId="ADAL" clId="{08323A91-7E53-4958-987B-4DF252148462}" dt="2021-10-18T14:12:21.564" v="9428" actId="113"/>
          <ac:spMkLst>
            <pc:docMk/>
            <pc:sldMk cId="2420819927" sldId="553"/>
            <ac:spMk id="6" creationId="{00000000-0000-0000-0000-000000000000}"/>
          </ac:spMkLst>
        </pc:spChg>
      </pc:sldChg>
      <pc:sldChg chg="add del">
        <pc:chgData name="Sven Van Hulle" userId="2dfac925-023a-48b6-8c8d-764a07652c1c" providerId="ADAL" clId="{08323A91-7E53-4958-987B-4DF252148462}" dt="2021-10-18T14:09:25.123" v="9403" actId="2696"/>
        <pc:sldMkLst>
          <pc:docMk/>
          <pc:sldMk cId="3475977183" sldId="553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3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2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27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1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821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‹nr.›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78" name="Google Shape;78;p1:notes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/>
              <a:pPr algn="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31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5349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50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194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137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435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0356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9457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3536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7733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672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0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281"/>
          </a:xfrm>
          <a:prstGeom prst="rect">
            <a:avLst/>
          </a:prstGeom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4686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16561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3715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070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75143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8503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5807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38112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396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244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01420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5532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9267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4739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3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281"/>
          </a:xfrm>
          <a:prstGeom prst="rect">
            <a:avLst/>
          </a:prstGeom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3483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 err="1"/>
              <a:t>Basándonos</a:t>
            </a:r>
            <a:r>
              <a:rPr lang="nl-BE" dirty="0"/>
              <a:t> en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lista</a:t>
            </a:r>
            <a:r>
              <a:rPr lang="nl-BE" dirty="0"/>
              <a:t> de 10 (semi)</a:t>
            </a:r>
            <a:r>
              <a:rPr lang="nl-BE" dirty="0" err="1"/>
              <a:t>auxiliares</a:t>
            </a:r>
            <a:r>
              <a:rPr lang="nl-BE" dirty="0"/>
              <a:t> </a:t>
            </a:r>
            <a:r>
              <a:rPr lang="nl-BE" dirty="0" err="1"/>
              <a:t>establecidos</a:t>
            </a:r>
            <a:r>
              <a:rPr lang="nl-BE" dirty="0"/>
              <a:t> y </a:t>
            </a:r>
            <a:r>
              <a:rPr lang="nl-BE" dirty="0" err="1"/>
              <a:t>discutidos</a:t>
            </a:r>
            <a:r>
              <a:rPr lang="nl-BE" dirty="0"/>
              <a:t> en la </a:t>
            </a:r>
            <a:r>
              <a:rPr lang="nl-BE" dirty="0" err="1"/>
              <a:t>literatura</a:t>
            </a:r>
            <a:r>
              <a:rPr lang="nl-BE" dirty="0"/>
              <a:t>, </a:t>
            </a:r>
            <a:r>
              <a:rPr lang="nl-BE" dirty="0" err="1"/>
              <a:t>realizamos</a:t>
            </a:r>
            <a:r>
              <a:rPr lang="nl-BE" dirty="0"/>
              <a:t>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búsqueda</a:t>
            </a:r>
            <a:r>
              <a:rPr lang="nl-BE" baseline="0" dirty="0"/>
              <a:t> </a:t>
            </a:r>
            <a:r>
              <a:rPr lang="nl-BE" baseline="0" dirty="0" err="1"/>
              <a:t>exhaustiva</a:t>
            </a:r>
            <a:r>
              <a:rPr lang="nl-BE" baseline="0" dirty="0"/>
              <a:t> de sus </a:t>
            </a:r>
            <a:r>
              <a:rPr lang="nl-BE" baseline="0" dirty="0" err="1"/>
              <a:t>cuasi-sinónimos</a:t>
            </a:r>
            <a:r>
              <a:rPr lang="nl-BE" baseline="0" dirty="0"/>
              <a:t> a </a:t>
            </a:r>
            <a:r>
              <a:rPr lang="nl-BE" baseline="0" dirty="0" err="1"/>
              <a:t>través</a:t>
            </a:r>
            <a:r>
              <a:rPr lang="nl-BE" baseline="0" dirty="0"/>
              <a:t> de </a:t>
            </a:r>
            <a:r>
              <a:rPr lang="nl-BE" baseline="0" dirty="0" err="1"/>
              <a:t>varias</a:t>
            </a:r>
            <a:r>
              <a:rPr lang="nl-BE" baseline="0" dirty="0"/>
              <a:t> </a:t>
            </a:r>
            <a:r>
              <a:rPr lang="nl-BE" baseline="0" dirty="0" err="1"/>
              <a:t>obras</a:t>
            </a:r>
            <a:r>
              <a:rPr lang="nl-BE" baseline="0" dirty="0"/>
              <a:t> </a:t>
            </a:r>
            <a:r>
              <a:rPr lang="nl-BE" baseline="0" dirty="0" err="1"/>
              <a:t>lexicográficas</a:t>
            </a:r>
            <a:r>
              <a:rPr lang="nl-BE" baseline="0" dirty="0"/>
              <a:t> y el banco de </a:t>
            </a:r>
            <a:r>
              <a:rPr lang="nl-BE" baseline="0" dirty="0" err="1"/>
              <a:t>datos</a:t>
            </a:r>
            <a:r>
              <a:rPr lang="nl-BE" baseline="0" dirty="0"/>
              <a:t> Sketchengine. </a:t>
            </a:r>
          </a:p>
          <a:p>
            <a:pPr algn="just"/>
            <a:r>
              <a:rPr lang="nl-BE" baseline="0" dirty="0"/>
              <a:t>Como </a:t>
            </a:r>
            <a:r>
              <a:rPr lang="nl-BE" baseline="0" dirty="0" err="1"/>
              <a:t>resultado</a:t>
            </a:r>
            <a:r>
              <a:rPr lang="nl-BE" baseline="0" dirty="0"/>
              <a:t> se </a:t>
            </a:r>
            <a:r>
              <a:rPr lang="nl-BE" baseline="0" dirty="0" err="1"/>
              <a:t>han</a:t>
            </a:r>
            <a:r>
              <a:rPr lang="nl-BE" baseline="0" dirty="0"/>
              <a:t> </a:t>
            </a:r>
            <a:r>
              <a:rPr lang="nl-BE" baseline="0" dirty="0" err="1"/>
              <a:t>añadido</a:t>
            </a:r>
            <a:r>
              <a:rPr lang="nl-BE" baseline="0" dirty="0"/>
              <a:t> 15 ‘</a:t>
            </a:r>
            <a:r>
              <a:rPr lang="nl-BE" baseline="0" dirty="0" err="1"/>
              <a:t>nuevos</a:t>
            </a:r>
            <a:r>
              <a:rPr lang="nl-BE" baseline="0" dirty="0"/>
              <a:t>’ semi-</a:t>
            </a:r>
            <a:r>
              <a:rPr lang="nl-BE" baseline="0" dirty="0" err="1"/>
              <a:t>auxiliares</a:t>
            </a:r>
            <a:r>
              <a:rPr lang="nl-BE" baseline="0" dirty="0"/>
              <a:t> a la red de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en el </a:t>
            </a:r>
            <a:r>
              <a:rPr lang="nl-BE" baseline="0" dirty="0" err="1"/>
              <a:t>español</a:t>
            </a:r>
            <a:r>
              <a:rPr lang="nl-BE" baseline="0" dirty="0"/>
              <a:t> </a:t>
            </a:r>
            <a:r>
              <a:rPr lang="nl-BE" baseline="0" dirty="0" err="1"/>
              <a:t>peninsular</a:t>
            </a:r>
            <a:r>
              <a:rPr lang="nl-BE" baseline="0" dirty="0"/>
              <a:t>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440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Significa que, </a:t>
            </a:r>
            <a:r>
              <a:rPr lang="nl-BE" dirty="0" err="1"/>
              <a:t>cuando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hispanohablante</a:t>
            </a:r>
            <a:r>
              <a:rPr lang="nl-BE" baseline="0" dirty="0"/>
              <a:t> quiere </a:t>
            </a:r>
            <a:r>
              <a:rPr lang="nl-BE" baseline="0" dirty="0" err="1"/>
              <a:t>expresar</a:t>
            </a:r>
            <a:r>
              <a:rPr lang="nl-BE" baseline="0" dirty="0"/>
              <a:t> el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</a:t>
            </a:r>
            <a:r>
              <a:rPr lang="nl-BE" baseline="0" dirty="0" err="1"/>
              <a:t>tiene</a:t>
            </a:r>
            <a:r>
              <a:rPr lang="nl-BE" baseline="0" dirty="0"/>
              <a:t> a </a:t>
            </a:r>
            <a:r>
              <a:rPr lang="nl-BE" baseline="0" dirty="0" err="1"/>
              <a:t>su</a:t>
            </a:r>
            <a:r>
              <a:rPr lang="nl-BE" baseline="0" dirty="0"/>
              <a:t> </a:t>
            </a:r>
            <a:r>
              <a:rPr lang="nl-BE" baseline="0" dirty="0" err="1"/>
              <a:t>disposición</a:t>
            </a:r>
            <a:r>
              <a:rPr lang="nl-BE" baseline="0" dirty="0"/>
              <a:t> </a:t>
            </a:r>
            <a:r>
              <a:rPr lang="nl-BE" baseline="0" dirty="0" err="1"/>
              <a:t>un</a:t>
            </a:r>
            <a:r>
              <a:rPr lang="nl-BE" baseline="0" dirty="0"/>
              <a:t> paradigma </a:t>
            </a:r>
            <a:r>
              <a:rPr lang="nl-BE" baseline="0" dirty="0" err="1"/>
              <a:t>muy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 de 25 </a:t>
            </a:r>
            <a:r>
              <a:rPr lang="nl-BE" baseline="0" dirty="0" err="1"/>
              <a:t>candidatos</a:t>
            </a:r>
            <a:r>
              <a:rPr lang="nl-BE" baseline="0" dirty="0"/>
              <a:t>, a </a:t>
            </a:r>
            <a:r>
              <a:rPr lang="nl-BE" baseline="0" dirty="0" err="1"/>
              <a:t>saber</a:t>
            </a:r>
            <a:r>
              <a:rPr lang="nl-BE" baseline="0" dirty="0"/>
              <a:t>…</a:t>
            </a:r>
          </a:p>
          <a:p>
            <a:pPr algn="just"/>
            <a:endParaRPr lang="nl-BE" baseline="0" dirty="0"/>
          </a:p>
          <a:p>
            <a:pPr algn="just"/>
            <a:r>
              <a:rPr lang="nl-BE" baseline="0" dirty="0"/>
              <a:t>Y es importante </a:t>
            </a:r>
            <a:r>
              <a:rPr lang="nl-BE" baseline="0" dirty="0" err="1"/>
              <a:t>señalar</a:t>
            </a:r>
            <a:r>
              <a:rPr lang="nl-BE" baseline="0" dirty="0"/>
              <a:t> que se </a:t>
            </a:r>
            <a:r>
              <a:rPr lang="nl-BE" baseline="0" dirty="0" err="1"/>
              <a:t>trata</a:t>
            </a:r>
            <a:r>
              <a:rPr lang="nl-BE" baseline="0" dirty="0"/>
              <a:t> de ‘</a:t>
            </a:r>
            <a:r>
              <a:rPr lang="nl-BE" baseline="0" dirty="0" err="1"/>
              <a:t>aspecto</a:t>
            </a:r>
            <a:r>
              <a:rPr lang="nl-BE" baseline="0" dirty="0"/>
              <a:t> </a:t>
            </a:r>
            <a:r>
              <a:rPr lang="nl-BE" baseline="0" dirty="0" err="1"/>
              <a:t>incoativo</a:t>
            </a:r>
            <a:r>
              <a:rPr lang="nl-BE" baseline="0" dirty="0"/>
              <a:t>’ 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, es </a:t>
            </a:r>
            <a:r>
              <a:rPr lang="nl-BE" baseline="0" dirty="0" err="1"/>
              <a:t>decir</a:t>
            </a:r>
            <a:r>
              <a:rPr lang="nl-BE" baseline="0" dirty="0"/>
              <a:t> que </a:t>
            </a:r>
            <a:r>
              <a:rPr lang="nl-BE" baseline="0" dirty="0" err="1"/>
              <a:t>implica</a:t>
            </a:r>
            <a:r>
              <a:rPr lang="nl-BE" baseline="0" dirty="0"/>
              <a:t> </a:t>
            </a:r>
            <a:r>
              <a:rPr lang="nl-BE" baseline="0" dirty="0" err="1"/>
              <a:t>también</a:t>
            </a:r>
            <a:r>
              <a:rPr lang="nl-BE" baseline="0" dirty="0"/>
              <a:t> el uso </a:t>
            </a:r>
            <a:r>
              <a:rPr lang="nl-BE" baseline="0" dirty="0" err="1"/>
              <a:t>ingresivo</a:t>
            </a:r>
            <a:r>
              <a:rPr lang="nl-BE" baseline="0" dirty="0"/>
              <a:t> o la fase </a:t>
            </a:r>
            <a:r>
              <a:rPr lang="nl-BE" baseline="0" dirty="0" err="1"/>
              <a:t>previa</a:t>
            </a:r>
            <a:r>
              <a:rPr lang="nl-BE" baseline="0" dirty="0"/>
              <a:t> al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y que se </a:t>
            </a:r>
            <a:r>
              <a:rPr lang="nl-BE" baseline="0" dirty="0" err="1"/>
              <a:t>trata</a:t>
            </a:r>
            <a:r>
              <a:rPr lang="nl-BE" baseline="0" dirty="0"/>
              <a:t> de </a:t>
            </a:r>
            <a:r>
              <a:rPr lang="nl-BE" baseline="0" dirty="0" err="1"/>
              <a:t>usos</a:t>
            </a:r>
            <a:r>
              <a:rPr lang="nl-BE" baseline="0" dirty="0"/>
              <a:t>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gramaticalizados</a:t>
            </a:r>
            <a:r>
              <a:rPr lang="nl-BE" baseline="0" dirty="0"/>
              <a:t>,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blanqueados</a:t>
            </a:r>
            <a:r>
              <a:rPr lang="nl-BE" baseline="0" dirty="0"/>
              <a:t>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3081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9163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7179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7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Slide">
  <p:cSld name="Title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/>
          <p:nvPr/>
        </p:nvSpPr>
        <p:spPr>
          <a:xfrm>
            <a:off x="914400" y="1393200"/>
            <a:ext cx="16424274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8"/>
          <p:cNvSpPr txBox="1">
            <a:spLocks noGrp="1"/>
          </p:cNvSpPr>
          <p:nvPr>
            <p:ph type="ctrTitle"/>
          </p:nvPr>
        </p:nvSpPr>
        <p:spPr>
          <a:xfrm>
            <a:off x="1291074" y="228600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subTitle" idx="1"/>
          </p:nvPr>
        </p:nvSpPr>
        <p:spPr>
          <a:xfrm>
            <a:off x="1283414" y="6874716"/>
            <a:ext cx="15191026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44"/>
              <a:buNone/>
              <a:defRPr sz="2844"/>
            </a:lvl2pPr>
            <a:lvl3pPr lvl="2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None/>
              <a:defRPr sz="2560"/>
            </a:lvl3pPr>
            <a:lvl4pPr lvl="3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5pPr>
            <a:lvl6pPr lvl="5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6pPr>
            <a:lvl7pPr lvl="6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7pPr>
            <a:lvl8pPr lvl="7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8pPr>
            <a:lvl9pPr lvl="8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9pPr>
          </a:lstStyle>
          <a:p>
            <a:endParaRPr/>
          </a:p>
        </p:txBody>
      </p:sp>
      <p:sp>
        <p:nvSpPr>
          <p:cNvPr id="20" name="Google Shape;20;p28"/>
          <p:cNvSpPr>
            <a:spLocks noGrp="1"/>
          </p:cNvSpPr>
          <p:nvPr>
            <p:ph type="pic" idx="2"/>
          </p:nvPr>
        </p:nvSpPr>
        <p:spPr>
          <a:xfrm>
            <a:off x="32004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8"/>
          <p:cNvSpPr>
            <a:spLocks noGrp="1"/>
          </p:cNvSpPr>
          <p:nvPr>
            <p:ph type="pic" idx="3"/>
          </p:nvPr>
        </p:nvSpPr>
        <p:spPr>
          <a:xfrm>
            <a:off x="57132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8"/>
          <p:cNvSpPr>
            <a:spLocks noGrp="1"/>
          </p:cNvSpPr>
          <p:nvPr>
            <p:ph type="pic" idx="4"/>
          </p:nvPr>
        </p:nvSpPr>
        <p:spPr>
          <a:xfrm>
            <a:off x="82296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8"/>
          <p:cNvSpPr>
            <a:spLocks noGrp="1"/>
          </p:cNvSpPr>
          <p:nvPr>
            <p:ph type="pic" idx="5"/>
          </p:nvPr>
        </p:nvSpPr>
        <p:spPr>
          <a:xfrm>
            <a:off x="107460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body" idx="6"/>
          </p:nvPr>
        </p:nvSpPr>
        <p:spPr>
          <a:xfrm>
            <a:off x="8580530" y="395008"/>
            <a:ext cx="8294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b="1" i="0" u="sng" cap="none">
                <a:solidFill>
                  <a:srgbClr val="1E64C8"/>
                </a:solidFill>
              </a:defRPr>
            </a:lvl1pPr>
            <a:lvl2pPr marL="914400" lvl="1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cap="none">
                <a:solidFill>
                  <a:srgbClr val="1E64C8"/>
                </a:solidFill>
              </a:defRPr>
            </a:lvl2pPr>
            <a:lvl3pPr marL="1371600" lvl="2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4400" y="0"/>
            <a:ext cx="3251017" cy="13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" type="obj">
  <p:cSld name="Title,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̶"/>
              <a:defRPr/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4pPr>
            <a:lvl5pPr marL="2286000" lvl="4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098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">
  <p:cSld name="Chapter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8"/>
          <p:cNvSpPr/>
          <p:nvPr/>
        </p:nvSpPr>
        <p:spPr>
          <a:xfrm>
            <a:off x="914400" y="0"/>
            <a:ext cx="16424274" cy="7898400"/>
          </a:xfrm>
          <a:prstGeom prst="rect">
            <a:avLst/>
          </a:prstGeom>
          <a:solidFill>
            <a:srgbClr val="1E64C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8"/>
          <p:cNvSpPr txBox="1">
            <a:spLocks noGrp="1"/>
          </p:cNvSpPr>
          <p:nvPr>
            <p:ph type="ctrTitle"/>
          </p:nvPr>
        </p:nvSpPr>
        <p:spPr>
          <a:xfrm>
            <a:off x="1291074" y="324612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148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  <a:defRPr sz="5400" b="0" i="0" u="sng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pic>
        <p:nvPicPr>
          <p:cNvPr id="15" name="Google Shape;15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" y="7909180"/>
            <a:ext cx="2307600" cy="184682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Renata.Enghels@ugent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>
            <a:spLocks noGrp="1"/>
          </p:cNvSpPr>
          <p:nvPr>
            <p:ph type="ctrTitle"/>
          </p:nvPr>
        </p:nvSpPr>
        <p:spPr>
          <a:xfrm>
            <a:off x="1955255" y="2283339"/>
            <a:ext cx="14496604" cy="2532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br>
              <a:rPr lang="en-US" sz="6000" b="1" u="none" cap="small" dirty="0">
                <a:solidFill>
                  <a:srgbClr val="F1A42B"/>
                </a:solidFill>
              </a:rPr>
            </a:br>
            <a:br>
              <a:rPr lang="en-US" sz="6000" b="1" u="none" cap="small" dirty="0">
                <a:solidFill>
                  <a:srgbClr val="F1A42B"/>
                </a:solidFill>
              </a:rPr>
            </a:br>
            <a:br>
              <a:rPr lang="en-US" sz="6000" b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>From “</a:t>
            </a:r>
            <a:r>
              <a:rPr lang="en-US" sz="6000" b="1" i="1" u="none" cap="small" dirty="0">
                <a:solidFill>
                  <a:srgbClr val="F1A42B"/>
                </a:solidFill>
              </a:rPr>
              <a:t>jump to start” </a:t>
            </a:r>
            <a:br>
              <a:rPr lang="en-US" sz="6000" b="1" i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>to </a:t>
            </a:r>
            <a:r>
              <a:rPr lang="en-US" sz="6000" b="1" i="1" u="none" cap="small" dirty="0">
                <a:solidFill>
                  <a:srgbClr val="F1A42B"/>
                </a:solidFill>
              </a:rPr>
              <a:t>“dive to read”</a:t>
            </a:r>
            <a:endParaRPr lang="en-US" sz="6000" u="none" cap="small" dirty="0">
              <a:solidFill>
                <a:srgbClr val="F1A42B"/>
              </a:solidFill>
            </a:endParaRPr>
          </a:p>
        </p:txBody>
      </p:sp>
      <p:sp>
        <p:nvSpPr>
          <p:cNvPr id="81" name="Google Shape;81;p1"/>
          <p:cNvSpPr txBox="1">
            <a:spLocks noGrp="1"/>
          </p:cNvSpPr>
          <p:nvPr>
            <p:ph type="subTitle" idx="1"/>
          </p:nvPr>
        </p:nvSpPr>
        <p:spPr>
          <a:xfrm>
            <a:off x="1612901" y="5246107"/>
            <a:ext cx="15177199" cy="1835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/>
            <a:r>
              <a:rPr lang="es-ES" sz="4800" b="1" dirty="0" err="1">
                <a:solidFill>
                  <a:schemeClr val="bg1"/>
                </a:solidFill>
              </a:rPr>
              <a:t>The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grammaticalization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of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Spanish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movement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verbs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into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inchoative</a:t>
            </a:r>
            <a:r>
              <a:rPr lang="es-ES" sz="4800" b="1" dirty="0">
                <a:solidFill>
                  <a:schemeClr val="bg1"/>
                </a:solidFill>
              </a:rPr>
              <a:t> </a:t>
            </a:r>
            <a:r>
              <a:rPr lang="es-ES" sz="4800" b="1" dirty="0" err="1">
                <a:solidFill>
                  <a:schemeClr val="bg1"/>
                </a:solidFill>
              </a:rPr>
              <a:t>auxiliaries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body" idx="6"/>
          </p:nvPr>
        </p:nvSpPr>
        <p:spPr>
          <a:xfrm>
            <a:off x="7343615" y="395000"/>
            <a:ext cx="3078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/>
          <a:p>
            <a:pPr marL="0" lvl="0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DEPARTMENT OF LINGUISTICS</a:t>
            </a:r>
            <a:endParaRPr dirty="0"/>
          </a:p>
          <a:p>
            <a:pPr marL="0" lvl="1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RESEARCH GROUP: GLIMS</a:t>
            </a:r>
            <a:endParaRPr dirty="0"/>
          </a:p>
        </p:txBody>
      </p:sp>
      <p:sp>
        <p:nvSpPr>
          <p:cNvPr id="83" name="Google Shape;83;p1"/>
          <p:cNvSpPr txBox="1"/>
          <p:nvPr/>
        </p:nvSpPr>
        <p:spPr>
          <a:xfrm>
            <a:off x="4312887" y="8331405"/>
            <a:ext cx="7664254" cy="683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chemeClr val="bg2"/>
                </a:solidFill>
              </a:rPr>
              <a:t>Sven Van Hulle &amp; Renata Enghels</a:t>
            </a:r>
            <a:endParaRPr sz="2000" dirty="0">
              <a:solidFill>
                <a:schemeClr val="bg2"/>
              </a:solidFill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40575" y="183666"/>
            <a:ext cx="3449525" cy="96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44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Lexical</a:t>
            </a:r>
            <a:r>
              <a:rPr lang="nl-BE" cap="small" dirty="0"/>
              <a:t> </a:t>
            </a:r>
            <a:r>
              <a:rPr lang="nl-BE" cap="small" dirty="0" err="1"/>
              <a:t>classification</a:t>
            </a:r>
            <a:r>
              <a:rPr lang="nl-BE" cap="small" dirty="0"/>
              <a:t> </a:t>
            </a:r>
            <a:r>
              <a:rPr lang="nl-BE" sz="4400" cap="small" dirty="0"/>
              <a:t>(</a:t>
            </a:r>
            <a:r>
              <a:rPr lang="nl-BE" sz="4400" cap="small" dirty="0" err="1"/>
              <a:t>based</a:t>
            </a:r>
            <a:r>
              <a:rPr lang="nl-BE" sz="4400" cap="small" dirty="0"/>
              <a:t> on </a:t>
            </a:r>
            <a:r>
              <a:rPr lang="nl-BE" sz="4400" cap="small" dirty="0" err="1"/>
              <a:t>Levin</a:t>
            </a:r>
            <a:r>
              <a:rPr lang="nl-BE" sz="4400" cap="small" dirty="0"/>
              <a:t> 1993)</a:t>
            </a:r>
            <a:endParaRPr sz="44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218685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2 ‘macro’- </a:t>
            </a:r>
            <a:r>
              <a:rPr lang="nl-BE" sz="4000" dirty="0" err="1"/>
              <a:t>categories</a:t>
            </a:r>
            <a:r>
              <a:rPr lang="nl-BE" sz="4000" dirty="0"/>
              <a:t> (</a:t>
            </a:r>
            <a:r>
              <a:rPr lang="nl-BE" sz="4000" dirty="0" err="1"/>
              <a:t>according</a:t>
            </a:r>
            <a:r>
              <a:rPr lang="nl-BE" sz="4000" dirty="0"/>
              <a:t> </a:t>
            </a:r>
            <a:r>
              <a:rPr lang="nl-BE" sz="4000" dirty="0" err="1"/>
              <a:t>to</a:t>
            </a:r>
            <a:r>
              <a:rPr lang="nl-BE" sz="4000" dirty="0"/>
              <a:t>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1) </a:t>
            </a:r>
            <a:r>
              <a:rPr lang="nl-BE" sz="4000" dirty="0" err="1"/>
              <a:t>Primary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</a:t>
            </a:r>
            <a:r>
              <a:rPr lang="nl-BE" sz="4000" dirty="0"/>
              <a:t>: </a:t>
            </a:r>
            <a:r>
              <a:rPr lang="nl-BE" sz="4000" b="1" i="1" dirty="0" err="1"/>
              <a:t>saltar</a:t>
            </a:r>
            <a:r>
              <a:rPr lang="nl-BE" sz="4000" b="1" dirty="0"/>
              <a:t>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jump</a:t>
            </a:r>
            <a:r>
              <a:rPr lang="nl-BE" sz="4000" b="1" dirty="0"/>
              <a:t>”)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2) </a:t>
            </a:r>
            <a:r>
              <a:rPr lang="nl-BE" sz="4000" dirty="0" err="1"/>
              <a:t>Secondary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a) </a:t>
            </a:r>
            <a:r>
              <a:rPr lang="nl-BE" sz="4000" dirty="0" err="1"/>
              <a:t>verbs</a:t>
            </a:r>
            <a:r>
              <a:rPr lang="nl-BE" sz="4000" dirty="0"/>
              <a:t> of </a:t>
            </a:r>
            <a:r>
              <a:rPr lang="nl-BE" sz="4000" dirty="0" err="1"/>
              <a:t>liberation</a:t>
            </a:r>
            <a:r>
              <a:rPr lang="nl-BE" sz="4000" dirty="0"/>
              <a:t>: </a:t>
            </a:r>
            <a:r>
              <a:rPr lang="nl-BE" sz="4000" b="1" i="1" dirty="0" err="1"/>
              <a:t>largar</a:t>
            </a:r>
            <a:r>
              <a:rPr lang="nl-BE" sz="4000" b="1" i="1" dirty="0"/>
              <a:t> </a:t>
            </a:r>
            <a:r>
              <a:rPr lang="nl-BE" sz="4000" b="1" dirty="0"/>
              <a:t>(“</a:t>
            </a:r>
            <a:r>
              <a:rPr lang="nl-BE" sz="4000" b="1" dirty="0" err="1"/>
              <a:t>to</a:t>
            </a:r>
            <a:r>
              <a:rPr lang="nl-BE" sz="4000" b="1" dirty="0"/>
              <a:t> let go”) </a:t>
            </a:r>
            <a:r>
              <a:rPr lang="nl-BE" sz="4000" dirty="0" err="1"/>
              <a:t>and</a:t>
            </a:r>
            <a:r>
              <a:rPr lang="nl-BE" sz="4000" dirty="0"/>
              <a:t> </a:t>
            </a:r>
            <a:r>
              <a:rPr lang="nl-BE" sz="4000" b="1" i="1" dirty="0" err="1"/>
              <a:t>soltar</a:t>
            </a:r>
            <a:r>
              <a:rPr lang="nl-BE" sz="4000" b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b="1" dirty="0"/>
              <a:t>	          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loosen</a:t>
            </a:r>
            <a:r>
              <a:rPr lang="nl-BE" sz="4000" b="1" dirty="0"/>
              <a:t>”)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</a:t>
            </a:r>
            <a:r>
              <a:rPr lang="nl-BE" sz="4000" i="1" dirty="0"/>
              <a:t>	</a:t>
            </a:r>
            <a:r>
              <a:rPr lang="nl-BE" sz="4000" dirty="0"/>
              <a:t>b) change of </a:t>
            </a:r>
            <a:r>
              <a:rPr lang="nl-BE" sz="4000" dirty="0" err="1"/>
              <a:t>location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 </a:t>
            </a:r>
            <a:r>
              <a:rPr lang="nl-BE" sz="4000" b="1" i="1" dirty="0" err="1"/>
              <a:t>embarcar</a:t>
            </a:r>
            <a:r>
              <a:rPr lang="nl-BE" sz="4000" b="1" dirty="0"/>
              <a:t>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embark</a:t>
            </a:r>
            <a:r>
              <a:rPr lang="nl-BE" sz="4000" b="1" dirty="0"/>
              <a:t>”)</a:t>
            </a:r>
            <a:r>
              <a:rPr lang="nl-BE" sz="4000" dirty="0"/>
              <a:t> </a:t>
            </a:r>
            <a:r>
              <a:rPr lang="nl-BE" sz="4000" dirty="0" err="1"/>
              <a:t>and</a:t>
            </a:r>
            <a:r>
              <a:rPr lang="nl-BE" sz="4000" dirty="0"/>
              <a:t> 		    </a:t>
            </a:r>
            <a:r>
              <a:rPr lang="nl-BE" sz="4000" b="1" i="1" dirty="0" err="1"/>
              <a:t>zambullir</a:t>
            </a:r>
            <a:r>
              <a:rPr lang="nl-BE" sz="4000" b="1" i="1" dirty="0"/>
              <a:t> </a:t>
            </a:r>
            <a:r>
              <a:rPr lang="nl-BE" sz="4000" b="1" dirty="0"/>
              <a:t>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dive</a:t>
            </a:r>
            <a:r>
              <a:rPr lang="nl-BE" sz="4000" b="1" dirty="0"/>
              <a:t>”)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b="1" i="1" dirty="0"/>
              <a:t>		</a:t>
            </a:r>
            <a:r>
              <a:rPr lang="nl-BE" sz="4000" dirty="0"/>
              <a:t>c) </a:t>
            </a:r>
            <a:r>
              <a:rPr lang="nl-BE" sz="4000" dirty="0" err="1"/>
              <a:t>throw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 </a:t>
            </a:r>
            <a:r>
              <a:rPr lang="nl-BE" sz="4000" b="1" i="1" dirty="0" err="1"/>
              <a:t>arrojar</a:t>
            </a:r>
            <a:r>
              <a:rPr lang="nl-BE" sz="4000" i="1" dirty="0"/>
              <a:t>, </a:t>
            </a:r>
            <a:r>
              <a:rPr lang="nl-BE" sz="4000" b="1" i="1" dirty="0" err="1"/>
              <a:t>echar</a:t>
            </a:r>
            <a:r>
              <a:rPr lang="nl-BE" sz="4000" i="1" dirty="0"/>
              <a:t>, </a:t>
            </a:r>
            <a:r>
              <a:rPr lang="nl-BE" sz="4000" b="1" i="1" dirty="0" err="1"/>
              <a:t>lanzar</a:t>
            </a:r>
            <a:r>
              <a:rPr lang="nl-BE" sz="4000" i="1" dirty="0"/>
              <a:t> </a:t>
            </a:r>
            <a:r>
              <a:rPr lang="nl-BE" sz="4000" dirty="0" err="1"/>
              <a:t>and</a:t>
            </a:r>
            <a:r>
              <a:rPr lang="nl-BE" sz="4000" i="1" dirty="0"/>
              <a:t> </a:t>
            </a:r>
            <a:r>
              <a:rPr lang="nl-BE" sz="4000" b="1" i="1" dirty="0" err="1"/>
              <a:t>tirar</a:t>
            </a:r>
            <a:r>
              <a:rPr lang="nl-BE" sz="4000" i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15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 err="1"/>
              <a:t>From</a:t>
            </a:r>
            <a:r>
              <a:rPr lang="nl-BE" dirty="0"/>
              <a:t> full (</a:t>
            </a:r>
            <a:r>
              <a:rPr lang="nl-BE" dirty="0" err="1"/>
              <a:t>lexical</a:t>
            </a:r>
            <a:r>
              <a:rPr lang="nl-BE" dirty="0"/>
              <a:t>)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towards</a:t>
            </a:r>
            <a:r>
              <a:rPr lang="nl-BE" dirty="0"/>
              <a:t> </a:t>
            </a:r>
            <a:r>
              <a:rPr lang="nl-BE" dirty="0" err="1"/>
              <a:t>inchoative</a:t>
            </a:r>
            <a:r>
              <a:rPr lang="nl-BE" dirty="0"/>
              <a:t> </a:t>
            </a:r>
            <a:r>
              <a:rPr lang="nl-BE" dirty="0" err="1"/>
              <a:t>use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1188" y="863692"/>
            <a:ext cx="16335187" cy="8477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sz="3600" b="1" dirty="0"/>
              <a:t>1) </a:t>
            </a:r>
            <a:r>
              <a:rPr lang="nl-BE" sz="3600" b="1" dirty="0" err="1"/>
              <a:t>Primary</a:t>
            </a:r>
            <a:r>
              <a:rPr lang="nl-BE" sz="3600" b="1" dirty="0"/>
              <a:t> </a:t>
            </a:r>
            <a:r>
              <a:rPr lang="nl-BE" sz="3600" b="1" dirty="0" err="1"/>
              <a:t>movement</a:t>
            </a:r>
            <a:r>
              <a:rPr lang="nl-BE" sz="3600" b="1" dirty="0"/>
              <a:t> </a:t>
            </a:r>
            <a:r>
              <a:rPr lang="nl-BE" sz="3600" b="1" dirty="0" err="1"/>
              <a:t>verb</a:t>
            </a:r>
            <a:r>
              <a:rPr lang="nl-BE" sz="3600" b="1" dirty="0"/>
              <a:t> (</a:t>
            </a:r>
            <a:r>
              <a:rPr lang="nl-BE" sz="3600" b="1" i="1" dirty="0" err="1"/>
              <a:t>saltar</a:t>
            </a:r>
            <a:r>
              <a:rPr lang="nl-BE" sz="3600" b="1" dirty="0"/>
              <a:t>)</a:t>
            </a:r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(1a) Por la tarde </a:t>
            </a:r>
            <a:r>
              <a:rPr lang="nl-BE" sz="3000" dirty="0" err="1">
                <a:solidFill>
                  <a:srgbClr val="002060"/>
                </a:solidFill>
              </a:rPr>
              <a:t>montaba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un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caballo</a:t>
            </a:r>
            <a:r>
              <a:rPr lang="nl-BE" sz="3000" dirty="0">
                <a:solidFill>
                  <a:srgbClr val="002060"/>
                </a:solidFill>
              </a:rPr>
              <a:t> que no </a:t>
            </a:r>
            <a:r>
              <a:rPr lang="nl-BE" sz="3000" dirty="0" err="1">
                <a:solidFill>
                  <a:srgbClr val="002060"/>
                </a:solidFill>
              </a:rPr>
              <a:t>cesaba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b="1" dirty="0" err="1">
                <a:solidFill>
                  <a:srgbClr val="002060"/>
                </a:solidFill>
              </a:rPr>
              <a:t>saltar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       </a:t>
            </a:r>
            <a:r>
              <a:rPr lang="nl-BE" sz="3000" dirty="0">
                <a:solidFill>
                  <a:schemeClr val="tx1"/>
                </a:solidFill>
              </a:rPr>
              <a:t>‘In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afternoon</a:t>
            </a:r>
            <a:r>
              <a:rPr lang="nl-BE" sz="3000" dirty="0">
                <a:solidFill>
                  <a:schemeClr val="tx1"/>
                </a:solidFill>
              </a:rPr>
              <a:t> I </a:t>
            </a:r>
            <a:r>
              <a:rPr lang="nl-BE" sz="3000" dirty="0" err="1">
                <a:solidFill>
                  <a:schemeClr val="tx1"/>
                </a:solidFill>
              </a:rPr>
              <a:t>mounted</a:t>
            </a:r>
            <a:r>
              <a:rPr lang="nl-BE" sz="3000" dirty="0">
                <a:solidFill>
                  <a:schemeClr val="tx1"/>
                </a:solidFill>
              </a:rPr>
              <a:t> a horse </a:t>
            </a:r>
            <a:r>
              <a:rPr lang="nl-BE" sz="3000" dirty="0" err="1">
                <a:solidFill>
                  <a:schemeClr val="tx1"/>
                </a:solidFill>
              </a:rPr>
              <a:t>that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did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not</a:t>
            </a:r>
            <a:r>
              <a:rPr lang="nl-BE" sz="3000" dirty="0">
                <a:solidFill>
                  <a:schemeClr val="tx1"/>
                </a:solidFill>
              </a:rPr>
              <a:t> stop </a:t>
            </a:r>
            <a:r>
              <a:rPr lang="nl-BE" sz="3000" b="1" dirty="0">
                <a:solidFill>
                  <a:schemeClr val="tx1"/>
                </a:solidFill>
              </a:rPr>
              <a:t>jumping</a:t>
            </a:r>
            <a:r>
              <a:rPr lang="nl-BE" sz="3000" dirty="0">
                <a:solidFill>
                  <a:schemeClr val="tx1"/>
                </a:solidFill>
              </a:rPr>
              <a:t>.’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(1b) Son </a:t>
            </a:r>
            <a:r>
              <a:rPr lang="nl-BE" sz="3000" dirty="0" err="1">
                <a:solidFill>
                  <a:srgbClr val="002060"/>
                </a:solidFill>
              </a:rPr>
              <a:t>aquellos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momentos</a:t>
            </a:r>
            <a:r>
              <a:rPr lang="nl-BE" sz="3000" dirty="0">
                <a:solidFill>
                  <a:srgbClr val="002060"/>
                </a:solidFill>
              </a:rPr>
              <a:t> en los que </a:t>
            </a:r>
            <a:r>
              <a:rPr lang="nl-BE" sz="3000" b="1" dirty="0" err="1">
                <a:solidFill>
                  <a:srgbClr val="002060"/>
                </a:solidFill>
              </a:rPr>
              <a:t>saltamos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solucionar</a:t>
            </a:r>
            <a:r>
              <a:rPr lang="nl-BE" sz="3000" b="1" dirty="0">
                <a:solidFill>
                  <a:srgbClr val="002060"/>
                </a:solidFill>
              </a:rPr>
              <a:t> </a:t>
            </a:r>
            <a:r>
              <a:rPr lang="nl-BE" sz="3000" dirty="0">
                <a:solidFill>
                  <a:srgbClr val="002060"/>
                </a:solidFill>
              </a:rPr>
              <a:t>el </a:t>
            </a:r>
            <a:r>
              <a:rPr lang="nl-BE" sz="3000" dirty="0" err="1">
                <a:solidFill>
                  <a:srgbClr val="002060"/>
                </a:solidFill>
              </a:rPr>
              <a:t>problema</a:t>
            </a:r>
            <a:r>
              <a:rPr lang="nl-BE" sz="3000" dirty="0">
                <a:solidFill>
                  <a:srgbClr val="002060"/>
                </a:solidFill>
              </a:rPr>
              <a:t> con </a:t>
            </a:r>
            <a:r>
              <a:rPr lang="nl-BE" sz="3000" dirty="0" err="1">
                <a:solidFill>
                  <a:srgbClr val="002060"/>
                </a:solidFill>
              </a:rPr>
              <a:t>todas</a:t>
            </a:r>
            <a:r>
              <a:rPr lang="nl-BE" sz="3000" dirty="0">
                <a:solidFill>
                  <a:srgbClr val="002060"/>
                </a:solidFill>
              </a:rPr>
              <a:t> las 	</a:t>
            </a:r>
            <a:r>
              <a:rPr lang="nl-BE" sz="3000" dirty="0" err="1">
                <a:solidFill>
                  <a:srgbClr val="002060"/>
                </a:solidFill>
              </a:rPr>
              <a:t>consecuencias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‘It are </a:t>
            </a:r>
            <a:r>
              <a:rPr lang="nl-BE" sz="3000" dirty="0" err="1">
                <a:solidFill>
                  <a:schemeClr val="tx1"/>
                </a:solidFill>
              </a:rPr>
              <a:t>those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moments</a:t>
            </a:r>
            <a:r>
              <a:rPr lang="nl-BE" sz="3000" dirty="0">
                <a:solidFill>
                  <a:schemeClr val="tx1"/>
                </a:solidFill>
              </a:rPr>
              <a:t> in </a:t>
            </a:r>
            <a:r>
              <a:rPr lang="nl-BE" sz="3000" dirty="0" err="1">
                <a:solidFill>
                  <a:schemeClr val="tx1"/>
                </a:solidFill>
              </a:rPr>
              <a:t>which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>
                <a:solidFill>
                  <a:schemeClr val="tx1"/>
                </a:solidFill>
              </a:rPr>
              <a:t>we </a:t>
            </a:r>
            <a:r>
              <a:rPr lang="nl-BE" sz="3000" b="1" dirty="0" err="1">
                <a:solidFill>
                  <a:schemeClr val="tx1"/>
                </a:solidFill>
              </a:rPr>
              <a:t>prepare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ourselves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to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solve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dirty="0">
                <a:solidFill>
                  <a:schemeClr val="tx1"/>
                </a:solidFill>
              </a:rPr>
              <a:t>the </a:t>
            </a:r>
            <a:r>
              <a:rPr lang="nl-BE" sz="3000" dirty="0" err="1">
                <a:solidFill>
                  <a:schemeClr val="tx1"/>
                </a:solidFill>
              </a:rPr>
              <a:t>problem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with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all</a:t>
            </a:r>
            <a:r>
              <a:rPr lang="nl-BE" sz="3000" dirty="0">
                <a:solidFill>
                  <a:schemeClr val="tx1"/>
                </a:solidFill>
              </a:rPr>
              <a:t> the 	</a:t>
            </a:r>
            <a:r>
              <a:rPr lang="nl-BE" sz="3000" dirty="0" err="1">
                <a:solidFill>
                  <a:schemeClr val="tx1"/>
                </a:solidFill>
              </a:rPr>
              <a:t>consequences</a:t>
            </a:r>
            <a:r>
              <a:rPr lang="nl-BE" sz="3000" dirty="0">
                <a:solidFill>
                  <a:schemeClr val="tx1"/>
                </a:solidFill>
              </a:rPr>
              <a:t>.</a:t>
            </a:r>
            <a:r>
              <a:rPr lang="nl-BE" sz="3000" dirty="0">
                <a:solidFill>
                  <a:srgbClr val="002060"/>
                </a:solidFill>
              </a:rPr>
              <a:t>’ </a:t>
            </a:r>
          </a:p>
          <a:p>
            <a:pPr marL="0" indent="0"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sz="3600" b="1" dirty="0"/>
              <a:t>2) a) </a:t>
            </a:r>
            <a:r>
              <a:rPr lang="nl-BE" sz="3600" b="1" dirty="0" err="1"/>
              <a:t>Liberation</a:t>
            </a:r>
            <a:r>
              <a:rPr lang="nl-BE" sz="3600" b="1" dirty="0"/>
              <a:t> </a:t>
            </a:r>
            <a:r>
              <a:rPr lang="nl-BE" sz="3600" b="1" dirty="0" err="1"/>
              <a:t>verbs</a:t>
            </a:r>
            <a:r>
              <a:rPr lang="nl-BE" sz="3600" b="1" dirty="0"/>
              <a:t> (</a:t>
            </a:r>
            <a:r>
              <a:rPr lang="nl-BE" sz="3600" b="1" i="1" dirty="0" err="1"/>
              <a:t>largar</a:t>
            </a:r>
            <a:r>
              <a:rPr lang="nl-BE" sz="3600" b="1" i="1" dirty="0"/>
              <a:t> </a:t>
            </a:r>
            <a:r>
              <a:rPr lang="nl-BE" sz="3600" b="1" dirty="0" err="1"/>
              <a:t>and</a:t>
            </a:r>
            <a:r>
              <a:rPr lang="nl-BE" sz="3600" b="1" dirty="0"/>
              <a:t> </a:t>
            </a:r>
            <a:r>
              <a:rPr lang="nl-BE" sz="3600" b="1" i="1" dirty="0" err="1"/>
              <a:t>soltar</a:t>
            </a:r>
            <a:r>
              <a:rPr lang="nl-BE" sz="3600" b="1" dirty="0"/>
              <a:t>)</a:t>
            </a:r>
            <a:endParaRPr lang="nl-BE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(2a) La foto se </a:t>
            </a:r>
            <a:r>
              <a:rPr lang="nl-BE" sz="3000" dirty="0" err="1">
                <a:solidFill>
                  <a:srgbClr val="002060"/>
                </a:solidFill>
              </a:rPr>
              <a:t>toma</a:t>
            </a:r>
            <a:r>
              <a:rPr lang="nl-BE" sz="3000" dirty="0">
                <a:solidFill>
                  <a:srgbClr val="002060"/>
                </a:solidFill>
              </a:rPr>
              <a:t> 2 </a:t>
            </a:r>
            <a:r>
              <a:rPr lang="nl-BE" sz="3000" dirty="0" err="1">
                <a:solidFill>
                  <a:srgbClr val="002060"/>
                </a:solidFill>
              </a:rPr>
              <a:t>segundos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después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b="1" dirty="0" err="1">
                <a:solidFill>
                  <a:srgbClr val="002060"/>
                </a:solidFill>
              </a:rPr>
              <a:t>soltar</a:t>
            </a:r>
            <a:r>
              <a:rPr lang="nl-BE" sz="3000" dirty="0">
                <a:solidFill>
                  <a:srgbClr val="002060"/>
                </a:solidFill>
              </a:rPr>
              <a:t> el </a:t>
            </a:r>
            <a:r>
              <a:rPr lang="nl-BE" sz="3000" dirty="0" err="1">
                <a:solidFill>
                  <a:srgbClr val="002060"/>
                </a:solidFill>
              </a:rPr>
              <a:t>botón</a:t>
            </a:r>
            <a:r>
              <a:rPr lang="nl-BE" sz="3000" dirty="0">
                <a:solidFill>
                  <a:srgbClr val="002060"/>
                </a:solidFill>
              </a:rPr>
              <a:t> de la </a:t>
            </a:r>
            <a:r>
              <a:rPr lang="nl-BE" sz="3000" dirty="0" err="1">
                <a:solidFill>
                  <a:srgbClr val="002060"/>
                </a:solidFill>
              </a:rPr>
              <a:t>cámara</a:t>
            </a:r>
            <a:r>
              <a:rPr lang="nl-BE" sz="30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‘The picture is taken 2 </a:t>
            </a:r>
            <a:r>
              <a:rPr lang="nl-BE" sz="3000" dirty="0" err="1">
                <a:solidFill>
                  <a:schemeClr val="tx1"/>
                </a:solidFill>
              </a:rPr>
              <a:t>seconds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after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letting</a:t>
            </a:r>
            <a:r>
              <a:rPr lang="nl-BE" sz="3000" b="1" dirty="0">
                <a:solidFill>
                  <a:schemeClr val="tx1"/>
                </a:solidFill>
              </a:rPr>
              <a:t> go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button of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camera.’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(2b) La </a:t>
            </a:r>
            <a:r>
              <a:rPr lang="nl-BE" sz="3000" dirty="0" err="1">
                <a:solidFill>
                  <a:srgbClr val="002060"/>
                </a:solidFill>
              </a:rPr>
              <a:t>pelirrosa</a:t>
            </a:r>
            <a:r>
              <a:rPr lang="nl-BE" sz="3000" dirty="0">
                <a:solidFill>
                  <a:srgbClr val="002060"/>
                </a:solidFill>
              </a:rPr>
              <a:t> no se </a:t>
            </a:r>
            <a:r>
              <a:rPr lang="nl-BE" sz="3000" dirty="0" err="1">
                <a:solidFill>
                  <a:srgbClr val="002060"/>
                </a:solidFill>
              </a:rPr>
              <a:t>contuvo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más</a:t>
            </a:r>
            <a:r>
              <a:rPr lang="nl-BE" sz="3000" dirty="0">
                <a:solidFill>
                  <a:srgbClr val="002060"/>
                </a:solidFill>
              </a:rPr>
              <a:t> y </a:t>
            </a:r>
            <a:r>
              <a:rPr lang="nl-BE" sz="3000" b="1" dirty="0" err="1">
                <a:solidFill>
                  <a:srgbClr val="002060"/>
                </a:solidFill>
              </a:rPr>
              <a:t>soltó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llorar</a:t>
            </a:r>
            <a:r>
              <a:rPr lang="nl-BE" sz="3000" b="1" dirty="0">
                <a:solidFill>
                  <a:srgbClr val="002060"/>
                </a:solidFill>
              </a:rPr>
              <a:t> </a:t>
            </a:r>
            <a:r>
              <a:rPr lang="nl-BE" sz="3000" dirty="0">
                <a:solidFill>
                  <a:srgbClr val="002060"/>
                </a:solidFill>
              </a:rPr>
              <a:t>en los </a:t>
            </a:r>
            <a:r>
              <a:rPr lang="nl-BE" sz="3000" dirty="0" err="1">
                <a:solidFill>
                  <a:srgbClr val="002060"/>
                </a:solidFill>
              </a:rPr>
              <a:t>brazos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dirty="0" err="1">
                <a:solidFill>
                  <a:srgbClr val="002060"/>
                </a:solidFill>
              </a:rPr>
              <a:t>ella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‘The red-</a:t>
            </a:r>
            <a:r>
              <a:rPr lang="nl-BE" sz="3000" dirty="0" err="1">
                <a:solidFill>
                  <a:schemeClr val="tx1"/>
                </a:solidFill>
              </a:rPr>
              <a:t>haired</a:t>
            </a:r>
            <a:r>
              <a:rPr lang="nl-BE" sz="3000" dirty="0">
                <a:solidFill>
                  <a:schemeClr val="tx1"/>
                </a:solidFill>
              </a:rPr>
              <a:t> girl </a:t>
            </a:r>
            <a:r>
              <a:rPr lang="nl-BE" sz="3000" dirty="0" err="1">
                <a:solidFill>
                  <a:schemeClr val="tx1"/>
                </a:solidFill>
              </a:rPr>
              <a:t>did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not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restrain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herself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anymore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and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started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to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cry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dirty="0">
                <a:solidFill>
                  <a:schemeClr val="tx1"/>
                </a:solidFill>
              </a:rPr>
              <a:t>in her arms.’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i="1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4742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 err="1"/>
              <a:t>From</a:t>
            </a:r>
            <a:r>
              <a:rPr lang="nl-BE" dirty="0"/>
              <a:t> full (</a:t>
            </a:r>
            <a:r>
              <a:rPr lang="nl-BE" dirty="0" err="1"/>
              <a:t>lexical</a:t>
            </a:r>
            <a:r>
              <a:rPr lang="nl-BE" dirty="0"/>
              <a:t>)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towards</a:t>
            </a:r>
            <a:r>
              <a:rPr lang="nl-BE" dirty="0"/>
              <a:t> </a:t>
            </a:r>
            <a:r>
              <a:rPr lang="nl-BE" dirty="0" err="1"/>
              <a:t>inchoative</a:t>
            </a:r>
            <a:r>
              <a:rPr lang="nl-BE" dirty="0"/>
              <a:t> </a:t>
            </a:r>
            <a:r>
              <a:rPr lang="nl-BE" dirty="0" err="1"/>
              <a:t>use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2698" y="863692"/>
            <a:ext cx="16985978" cy="84775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sz="3600" b="1" dirty="0"/>
          </a:p>
          <a:p>
            <a:pPr marL="0" indent="0">
              <a:buNone/>
            </a:pPr>
            <a:r>
              <a:rPr lang="nl-BE" sz="3600" b="1" dirty="0"/>
              <a:t>(2b) change of </a:t>
            </a:r>
            <a:r>
              <a:rPr lang="nl-BE" sz="3600" b="1" dirty="0" err="1"/>
              <a:t>location</a:t>
            </a:r>
            <a:r>
              <a:rPr lang="nl-BE" sz="3600" b="1" dirty="0"/>
              <a:t> </a:t>
            </a:r>
            <a:r>
              <a:rPr lang="nl-BE" sz="3600" b="1" dirty="0" err="1"/>
              <a:t>verbs</a:t>
            </a:r>
            <a:r>
              <a:rPr lang="nl-BE" sz="3600" b="1" dirty="0"/>
              <a:t> (</a:t>
            </a:r>
            <a:r>
              <a:rPr lang="nl-BE" sz="3600" b="1" i="1" dirty="0" err="1"/>
              <a:t>embarcar</a:t>
            </a:r>
            <a:r>
              <a:rPr lang="nl-BE" sz="3600" b="1" dirty="0"/>
              <a:t> </a:t>
            </a:r>
            <a:r>
              <a:rPr lang="nl-BE" sz="3600" b="1" dirty="0" err="1"/>
              <a:t>and</a:t>
            </a:r>
            <a:r>
              <a:rPr lang="nl-BE" sz="3600" b="1" dirty="0"/>
              <a:t> </a:t>
            </a:r>
            <a:r>
              <a:rPr lang="nl-BE" sz="3600" b="1" i="1" dirty="0" err="1"/>
              <a:t>zambullir</a:t>
            </a:r>
            <a:r>
              <a:rPr lang="nl-BE" sz="3600" b="1" dirty="0"/>
              <a:t>)</a:t>
            </a:r>
          </a:p>
          <a:p>
            <a:pPr marL="0" indent="0">
              <a:buNone/>
            </a:pPr>
            <a:endParaRPr lang="nl-BE" sz="3600" b="1" dirty="0"/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(3a) </a:t>
            </a:r>
            <a:r>
              <a:rPr lang="nl-BE" sz="3000" dirty="0" err="1">
                <a:solidFill>
                  <a:srgbClr val="002060"/>
                </a:solidFill>
              </a:rPr>
              <a:t>Piden</a:t>
            </a:r>
            <a:r>
              <a:rPr lang="nl-BE" sz="3000" dirty="0">
                <a:solidFill>
                  <a:srgbClr val="002060"/>
                </a:solidFill>
              </a:rPr>
              <a:t> para </a:t>
            </a:r>
            <a:r>
              <a:rPr lang="nl-BE" sz="3000" b="1" dirty="0" err="1">
                <a:solidFill>
                  <a:srgbClr val="002060"/>
                </a:solidFill>
              </a:rPr>
              <a:t>embarcar</a:t>
            </a:r>
            <a:r>
              <a:rPr lang="nl-BE" sz="3000" dirty="0">
                <a:solidFill>
                  <a:srgbClr val="002060"/>
                </a:solidFill>
              </a:rPr>
              <a:t> las </a:t>
            </a:r>
            <a:r>
              <a:rPr lang="nl-BE" sz="3000" dirty="0" err="1">
                <a:solidFill>
                  <a:srgbClr val="002060"/>
                </a:solidFill>
              </a:rPr>
              <a:t>encomiendas</a:t>
            </a:r>
            <a:r>
              <a:rPr lang="nl-BE" sz="3000" dirty="0">
                <a:solidFill>
                  <a:srgbClr val="002060"/>
                </a:solidFill>
              </a:rPr>
              <a:t> y </a:t>
            </a:r>
            <a:r>
              <a:rPr lang="nl-BE" sz="3000" dirty="0" err="1">
                <a:solidFill>
                  <a:srgbClr val="002060"/>
                </a:solidFill>
              </a:rPr>
              <a:t>paquetes</a:t>
            </a:r>
            <a:r>
              <a:rPr lang="nl-BE" sz="3000" dirty="0">
                <a:solidFill>
                  <a:srgbClr val="002060"/>
                </a:solidFill>
              </a:rPr>
              <a:t> en los </a:t>
            </a:r>
            <a:r>
              <a:rPr lang="nl-BE" sz="3000" dirty="0" err="1">
                <a:solidFill>
                  <a:srgbClr val="002060"/>
                </a:solidFill>
              </a:rPr>
              <a:t>camiones</a:t>
            </a:r>
            <a:r>
              <a:rPr lang="nl-BE" sz="3000" dirty="0">
                <a:solidFill>
                  <a:srgbClr val="002060"/>
                </a:solidFill>
              </a:rPr>
              <a:t>, para </a:t>
            </a:r>
            <a:r>
              <a:rPr lang="nl-BE" sz="3000" dirty="0" err="1">
                <a:solidFill>
                  <a:srgbClr val="002060"/>
                </a:solidFill>
              </a:rPr>
              <a:t>su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distribución</a:t>
            </a:r>
            <a:r>
              <a:rPr lang="nl-BE" sz="30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</a:t>
            </a:r>
            <a:r>
              <a:rPr lang="nl-BE" sz="3000" dirty="0" err="1">
                <a:solidFill>
                  <a:schemeClr val="tx1"/>
                </a:solidFill>
              </a:rPr>
              <a:t>They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ask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to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embark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parcels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and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packages in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trucks, </a:t>
            </a:r>
            <a:r>
              <a:rPr lang="nl-BE" sz="3000" dirty="0" err="1">
                <a:solidFill>
                  <a:schemeClr val="tx1"/>
                </a:solidFill>
              </a:rPr>
              <a:t>for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their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distribution</a:t>
            </a:r>
            <a:r>
              <a:rPr lang="nl-BE" sz="3000" dirty="0">
                <a:solidFill>
                  <a:schemeClr val="tx1"/>
                </a:solidFill>
              </a:rPr>
              <a:t>.’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(3b) El </a:t>
            </a:r>
            <a:r>
              <a:rPr lang="nl-BE" sz="3000" dirty="0" err="1">
                <a:solidFill>
                  <a:srgbClr val="002060"/>
                </a:solidFill>
              </a:rPr>
              <a:t>Estado</a:t>
            </a:r>
            <a:r>
              <a:rPr lang="nl-BE" sz="3000" dirty="0">
                <a:solidFill>
                  <a:srgbClr val="002060"/>
                </a:solidFill>
              </a:rPr>
              <a:t> no </a:t>
            </a:r>
            <a:r>
              <a:rPr lang="nl-BE" sz="3000" dirty="0" err="1">
                <a:solidFill>
                  <a:srgbClr val="002060"/>
                </a:solidFill>
              </a:rPr>
              <a:t>puede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b="1" dirty="0" err="1">
                <a:solidFill>
                  <a:srgbClr val="002060"/>
                </a:solidFill>
              </a:rPr>
              <a:t>embarcarse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ayudar</a:t>
            </a:r>
            <a:r>
              <a:rPr lang="nl-BE" sz="3000" b="1" dirty="0">
                <a:solidFill>
                  <a:srgbClr val="002060"/>
                </a:solidFill>
              </a:rPr>
              <a:t> </a:t>
            </a:r>
            <a:r>
              <a:rPr lang="nl-BE" sz="3000" dirty="0">
                <a:solidFill>
                  <a:srgbClr val="002060"/>
                </a:solidFill>
              </a:rPr>
              <a:t>a </a:t>
            </a:r>
            <a:r>
              <a:rPr lang="nl-BE" sz="3000" dirty="0" err="1">
                <a:solidFill>
                  <a:srgbClr val="002060"/>
                </a:solidFill>
              </a:rPr>
              <a:t>todos</a:t>
            </a:r>
            <a:r>
              <a:rPr lang="nl-BE" sz="3000" dirty="0">
                <a:solidFill>
                  <a:srgbClr val="002060"/>
                </a:solidFill>
              </a:rPr>
              <a:t> los </a:t>
            </a:r>
            <a:r>
              <a:rPr lang="nl-BE" sz="3000" dirty="0" err="1">
                <a:solidFill>
                  <a:srgbClr val="002060"/>
                </a:solidFill>
              </a:rPr>
              <a:t>americanos</a:t>
            </a:r>
            <a:r>
              <a:rPr lang="nl-BE" sz="30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‘The State </a:t>
            </a:r>
            <a:r>
              <a:rPr lang="nl-BE" sz="3000" dirty="0" err="1">
                <a:solidFill>
                  <a:schemeClr val="tx1"/>
                </a:solidFill>
              </a:rPr>
              <a:t>can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not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>
                <a:solidFill>
                  <a:schemeClr val="tx1"/>
                </a:solidFill>
              </a:rPr>
              <a:t>start </a:t>
            </a:r>
            <a:r>
              <a:rPr lang="nl-BE" sz="3000" b="1" dirty="0" err="1">
                <a:solidFill>
                  <a:schemeClr val="tx1"/>
                </a:solidFill>
              </a:rPr>
              <a:t>to</a:t>
            </a:r>
            <a:r>
              <a:rPr lang="nl-BE" sz="3000" b="1" dirty="0">
                <a:solidFill>
                  <a:schemeClr val="tx1"/>
                </a:solidFill>
              </a:rPr>
              <a:t> help </a:t>
            </a:r>
            <a:r>
              <a:rPr lang="nl-BE" sz="3000" dirty="0" err="1">
                <a:solidFill>
                  <a:schemeClr val="tx1"/>
                </a:solidFill>
              </a:rPr>
              <a:t>all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Americans</a:t>
            </a:r>
            <a:r>
              <a:rPr lang="nl-BE" sz="3000" dirty="0">
                <a:solidFill>
                  <a:schemeClr val="tx1"/>
                </a:solidFill>
              </a:rPr>
              <a:t>.’</a:t>
            </a:r>
          </a:p>
          <a:p>
            <a:pPr marL="0" indent="0"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(4a) </a:t>
            </a:r>
            <a:r>
              <a:rPr lang="nl-BE" sz="3000" dirty="0" err="1">
                <a:solidFill>
                  <a:srgbClr val="002060"/>
                </a:solidFill>
              </a:rPr>
              <a:t>Un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niño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logra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b="1" dirty="0" err="1">
                <a:solidFill>
                  <a:srgbClr val="002060"/>
                </a:solidFill>
              </a:rPr>
              <a:t>zambullir</a:t>
            </a:r>
            <a:r>
              <a:rPr lang="nl-BE" sz="3000" dirty="0">
                <a:solidFill>
                  <a:srgbClr val="002060"/>
                </a:solidFill>
              </a:rPr>
              <a:t> los </a:t>
            </a:r>
            <a:r>
              <a:rPr lang="nl-BE" sz="3000" dirty="0" err="1">
                <a:solidFill>
                  <a:srgbClr val="002060"/>
                </a:solidFill>
              </a:rPr>
              <a:t>juguetes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más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pesados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después</a:t>
            </a:r>
            <a:r>
              <a:rPr lang="nl-BE" sz="3000" dirty="0">
                <a:solidFill>
                  <a:srgbClr val="002060"/>
                </a:solidFill>
              </a:rPr>
              <a:t> del </a:t>
            </a:r>
            <a:r>
              <a:rPr lang="nl-BE" sz="3000" dirty="0" err="1">
                <a:solidFill>
                  <a:srgbClr val="002060"/>
                </a:solidFill>
              </a:rPr>
              <a:t>año</a:t>
            </a:r>
            <a:r>
              <a:rPr lang="nl-BE" sz="3000" dirty="0">
                <a:solidFill>
                  <a:srgbClr val="002060"/>
                </a:solidFill>
              </a:rPr>
              <a:t> y medio de </a:t>
            </a:r>
            <a:r>
              <a:rPr lang="nl-BE" sz="3000" dirty="0" err="1">
                <a:solidFill>
                  <a:srgbClr val="002060"/>
                </a:solidFill>
              </a:rPr>
              <a:t>vida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‘A </a:t>
            </a:r>
            <a:r>
              <a:rPr lang="nl-BE" sz="3000" dirty="0" err="1">
                <a:solidFill>
                  <a:schemeClr val="tx1"/>
                </a:solidFill>
              </a:rPr>
              <a:t>child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manages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to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submerge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the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heaviest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toys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after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one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year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and</a:t>
            </a:r>
            <a:r>
              <a:rPr lang="nl-BE" sz="3000" dirty="0">
                <a:solidFill>
                  <a:schemeClr val="tx1"/>
                </a:solidFill>
              </a:rPr>
              <a:t> a half of life.’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(4b) Me </a:t>
            </a:r>
            <a:r>
              <a:rPr lang="nl-BE" sz="3000" dirty="0" err="1">
                <a:solidFill>
                  <a:srgbClr val="002060"/>
                </a:solidFill>
              </a:rPr>
              <a:t>dejé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llevar</a:t>
            </a:r>
            <a:r>
              <a:rPr lang="nl-BE" sz="3000" dirty="0">
                <a:solidFill>
                  <a:srgbClr val="002060"/>
                </a:solidFill>
              </a:rPr>
              <a:t> por la </a:t>
            </a:r>
            <a:r>
              <a:rPr lang="nl-BE" sz="3000" dirty="0" err="1">
                <a:solidFill>
                  <a:srgbClr val="002060"/>
                </a:solidFill>
              </a:rPr>
              <a:t>tentación</a:t>
            </a:r>
            <a:r>
              <a:rPr lang="nl-BE" sz="3000" dirty="0">
                <a:solidFill>
                  <a:srgbClr val="002060"/>
                </a:solidFill>
              </a:rPr>
              <a:t> y </a:t>
            </a:r>
            <a:r>
              <a:rPr lang="nl-BE" sz="3000" b="1" dirty="0">
                <a:solidFill>
                  <a:srgbClr val="002060"/>
                </a:solidFill>
              </a:rPr>
              <a:t>me </a:t>
            </a:r>
            <a:r>
              <a:rPr lang="nl-BE" sz="3000" b="1" dirty="0" err="1">
                <a:solidFill>
                  <a:srgbClr val="002060"/>
                </a:solidFill>
              </a:rPr>
              <a:t>zambullí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leerlo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	</a:t>
            </a:r>
            <a:r>
              <a:rPr lang="nl-BE" sz="3000" dirty="0">
                <a:solidFill>
                  <a:schemeClr val="tx1"/>
                </a:solidFill>
              </a:rPr>
              <a:t>‘I let </a:t>
            </a:r>
            <a:r>
              <a:rPr lang="nl-BE" sz="3000" dirty="0" err="1">
                <a:solidFill>
                  <a:schemeClr val="tx1"/>
                </a:solidFill>
              </a:rPr>
              <a:t>myself</a:t>
            </a:r>
            <a:r>
              <a:rPr lang="nl-BE" sz="3000" dirty="0">
                <a:solidFill>
                  <a:schemeClr val="tx1"/>
                </a:solidFill>
              </a:rPr>
              <a:t> guide </a:t>
            </a:r>
            <a:r>
              <a:rPr lang="nl-BE" sz="3000" dirty="0" err="1">
                <a:solidFill>
                  <a:schemeClr val="tx1"/>
                </a:solidFill>
              </a:rPr>
              <a:t>by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temptation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dirty="0" err="1">
                <a:solidFill>
                  <a:schemeClr val="tx1"/>
                </a:solidFill>
              </a:rPr>
              <a:t>and</a:t>
            </a:r>
            <a:r>
              <a:rPr lang="nl-BE" sz="3000" dirty="0">
                <a:solidFill>
                  <a:schemeClr val="tx1"/>
                </a:solidFill>
              </a:rPr>
              <a:t> </a:t>
            </a:r>
            <a:r>
              <a:rPr lang="nl-BE" sz="3000" b="1" dirty="0">
                <a:solidFill>
                  <a:schemeClr val="tx1"/>
                </a:solidFill>
              </a:rPr>
              <a:t>I </a:t>
            </a:r>
            <a:r>
              <a:rPr lang="nl-BE" sz="3000" b="1" dirty="0" err="1">
                <a:solidFill>
                  <a:schemeClr val="tx1"/>
                </a:solidFill>
              </a:rPr>
              <a:t>started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to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b="1" dirty="0" err="1">
                <a:solidFill>
                  <a:schemeClr val="tx1"/>
                </a:solidFill>
              </a:rPr>
              <a:t>read</a:t>
            </a:r>
            <a:r>
              <a:rPr lang="nl-BE" sz="3000" b="1" dirty="0">
                <a:solidFill>
                  <a:schemeClr val="tx1"/>
                </a:solidFill>
              </a:rPr>
              <a:t> </a:t>
            </a:r>
            <a:r>
              <a:rPr lang="nl-BE" sz="3000" dirty="0">
                <a:solidFill>
                  <a:schemeClr val="tx1"/>
                </a:solidFill>
              </a:rPr>
              <a:t>it. (</a:t>
            </a:r>
            <a:r>
              <a:rPr lang="nl-BE" sz="3000" dirty="0" err="1">
                <a:solidFill>
                  <a:schemeClr val="tx1"/>
                </a:solidFill>
              </a:rPr>
              <a:t>litt</a:t>
            </a:r>
            <a:r>
              <a:rPr lang="nl-BE" sz="3000" dirty="0">
                <a:solidFill>
                  <a:schemeClr val="tx1"/>
                </a:solidFill>
              </a:rPr>
              <a:t>. dove </a:t>
            </a:r>
            <a:r>
              <a:rPr lang="nl-BE" sz="3000" dirty="0" err="1">
                <a:solidFill>
                  <a:schemeClr val="tx1"/>
                </a:solidFill>
              </a:rPr>
              <a:t>into</a:t>
            </a:r>
            <a:r>
              <a:rPr lang="nl-BE" sz="3000" dirty="0">
                <a:solidFill>
                  <a:schemeClr val="tx1"/>
                </a:solidFill>
              </a:rPr>
              <a:t> reading </a:t>
            </a:r>
            <a:r>
              <a:rPr lang="nl-BE" sz="3000" dirty="0" err="1">
                <a:solidFill>
                  <a:schemeClr val="tx1"/>
                </a:solidFill>
              </a:rPr>
              <a:t>it</a:t>
            </a:r>
            <a:r>
              <a:rPr lang="nl-BE" sz="3000" dirty="0">
                <a:solidFill>
                  <a:schemeClr val="tx1"/>
                </a:solidFill>
              </a:rPr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i="1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5072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 err="1"/>
              <a:t>From</a:t>
            </a:r>
            <a:r>
              <a:rPr lang="nl-BE" dirty="0"/>
              <a:t> full (</a:t>
            </a:r>
            <a:r>
              <a:rPr lang="nl-BE" dirty="0" err="1"/>
              <a:t>lexical</a:t>
            </a:r>
            <a:r>
              <a:rPr lang="nl-BE" dirty="0"/>
              <a:t>)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towards</a:t>
            </a:r>
            <a:r>
              <a:rPr lang="nl-BE" dirty="0"/>
              <a:t> </a:t>
            </a:r>
            <a:r>
              <a:rPr lang="nl-BE" dirty="0" err="1"/>
              <a:t>inchoative</a:t>
            </a:r>
            <a:r>
              <a:rPr lang="nl-BE" dirty="0"/>
              <a:t> </a:t>
            </a:r>
            <a:r>
              <a:rPr lang="nl-BE" dirty="0" err="1"/>
              <a:t>use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1188" y="863692"/>
            <a:ext cx="16335187" cy="8477531"/>
          </a:xfrm>
        </p:spPr>
        <p:txBody>
          <a:bodyPr>
            <a:norm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b="1" dirty="0"/>
              <a:t>2) c) </a:t>
            </a:r>
            <a:r>
              <a:rPr lang="nl-BE" sz="3200" b="1" dirty="0" err="1"/>
              <a:t>Throw</a:t>
            </a:r>
            <a:r>
              <a:rPr lang="nl-BE" sz="3200" b="1" dirty="0"/>
              <a:t> </a:t>
            </a:r>
            <a:r>
              <a:rPr lang="nl-BE" sz="3200" b="1" dirty="0" err="1"/>
              <a:t>verbs</a:t>
            </a:r>
            <a:r>
              <a:rPr lang="nl-BE" sz="3200" b="1" dirty="0"/>
              <a:t> (</a:t>
            </a:r>
            <a:r>
              <a:rPr lang="nl-BE" sz="3200" b="1" i="1" dirty="0" err="1"/>
              <a:t>arrojar</a:t>
            </a:r>
            <a:r>
              <a:rPr lang="nl-BE" sz="3200" i="1" dirty="0"/>
              <a:t>, </a:t>
            </a:r>
            <a:r>
              <a:rPr lang="nl-BE" sz="3200" b="1" i="1" dirty="0" err="1"/>
              <a:t>echar</a:t>
            </a:r>
            <a:r>
              <a:rPr lang="nl-BE" sz="3200" i="1" dirty="0"/>
              <a:t>, </a:t>
            </a:r>
            <a:r>
              <a:rPr lang="nl-BE" sz="3200" b="1" i="1" dirty="0" err="1"/>
              <a:t>lanzar</a:t>
            </a:r>
            <a:r>
              <a:rPr lang="nl-BE" sz="3200" i="1" dirty="0"/>
              <a:t> </a:t>
            </a:r>
            <a:r>
              <a:rPr lang="nl-BE" sz="3200" b="1" dirty="0"/>
              <a:t>and</a:t>
            </a:r>
            <a:r>
              <a:rPr lang="nl-BE" sz="3200" i="1" dirty="0"/>
              <a:t> </a:t>
            </a:r>
            <a:r>
              <a:rPr lang="nl-BE" sz="3200" b="1" i="1" dirty="0" err="1"/>
              <a:t>tirar</a:t>
            </a:r>
            <a:r>
              <a:rPr lang="nl-BE" sz="3200" i="1" dirty="0"/>
              <a:t> </a:t>
            </a:r>
            <a:r>
              <a:rPr lang="nl-BE" sz="3200" b="1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(5a) En la </a:t>
            </a:r>
            <a:r>
              <a:rPr lang="nl-BE" sz="3200" dirty="0" err="1">
                <a:solidFill>
                  <a:srgbClr val="002060"/>
                </a:solidFill>
              </a:rPr>
              <a:t>noche</a:t>
            </a:r>
            <a:r>
              <a:rPr lang="nl-BE" sz="3200" dirty="0">
                <a:solidFill>
                  <a:srgbClr val="002060"/>
                </a:solidFill>
              </a:rPr>
              <a:t>, los </a:t>
            </a:r>
            <a:r>
              <a:rPr lang="nl-BE" sz="3200" dirty="0" err="1">
                <a:solidFill>
                  <a:srgbClr val="002060"/>
                </a:solidFill>
              </a:rPr>
              <a:t>vándalos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volvieron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arrojar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piedras</a:t>
            </a:r>
            <a:r>
              <a:rPr lang="nl-BE" sz="3200" dirty="0">
                <a:solidFill>
                  <a:srgbClr val="002060"/>
                </a:solidFill>
              </a:rPr>
              <a:t> a los </a:t>
            </a:r>
            <a:r>
              <a:rPr lang="nl-BE" sz="3200" dirty="0" err="1">
                <a:solidFill>
                  <a:srgbClr val="002060"/>
                </a:solidFill>
              </a:rPr>
              <a:t>vidrios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	   ‘In </a:t>
            </a:r>
            <a:r>
              <a:rPr lang="nl-BE" sz="3200" dirty="0" err="1">
                <a:solidFill>
                  <a:schemeClr val="tx1"/>
                </a:solidFill>
              </a:rPr>
              <a:t>the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night</a:t>
            </a:r>
            <a:r>
              <a:rPr lang="nl-BE" sz="3200" dirty="0">
                <a:solidFill>
                  <a:schemeClr val="tx1"/>
                </a:solidFill>
              </a:rPr>
              <a:t>, </a:t>
            </a:r>
            <a:r>
              <a:rPr lang="nl-BE" sz="3200" dirty="0" err="1">
                <a:solidFill>
                  <a:schemeClr val="tx1"/>
                </a:solidFill>
              </a:rPr>
              <a:t>the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vandals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b="1" dirty="0" err="1">
                <a:solidFill>
                  <a:schemeClr val="tx1"/>
                </a:solidFill>
              </a:rPr>
              <a:t>threw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again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rocks</a:t>
            </a:r>
            <a:r>
              <a:rPr lang="nl-BE" sz="3200" dirty="0">
                <a:solidFill>
                  <a:schemeClr val="tx1"/>
                </a:solidFill>
              </a:rPr>
              <a:t> at </a:t>
            </a:r>
            <a:r>
              <a:rPr lang="nl-BE" sz="3200" dirty="0" err="1">
                <a:solidFill>
                  <a:schemeClr val="tx1"/>
                </a:solidFill>
              </a:rPr>
              <a:t>the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windows</a:t>
            </a:r>
            <a:r>
              <a:rPr lang="nl-BE" sz="3200" dirty="0">
                <a:solidFill>
                  <a:schemeClr val="tx1"/>
                </a:solidFill>
              </a:rPr>
              <a:t>.’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(5b) Los </a:t>
            </a:r>
            <a:r>
              <a:rPr lang="nl-BE" sz="3200" dirty="0" err="1">
                <a:solidFill>
                  <a:srgbClr val="002060"/>
                </a:solidFill>
              </a:rPr>
              <a:t>nuevos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rebeldes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arrojaron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atacar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</a:t>
            </a:r>
            <a:r>
              <a:rPr lang="nl-BE" sz="3200" dirty="0" err="1">
                <a:solidFill>
                  <a:srgbClr val="002060"/>
                </a:solidFill>
              </a:rPr>
              <a:t>sistema</a:t>
            </a:r>
            <a:r>
              <a:rPr lang="nl-BE" sz="3200" dirty="0">
                <a:solidFill>
                  <a:srgbClr val="002060"/>
                </a:solidFill>
              </a:rPr>
              <a:t> de control </a:t>
            </a:r>
            <a:r>
              <a:rPr lang="nl-BE" sz="3200" dirty="0" err="1">
                <a:solidFill>
                  <a:srgbClr val="002060"/>
                </a:solidFill>
              </a:rPr>
              <a:t>social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	   ‘The new rebels </a:t>
            </a:r>
            <a:r>
              <a:rPr lang="nl-BE" sz="3200" b="1" dirty="0" err="1">
                <a:solidFill>
                  <a:schemeClr val="tx1"/>
                </a:solidFill>
              </a:rPr>
              <a:t>started</a:t>
            </a:r>
            <a:r>
              <a:rPr lang="nl-BE" sz="3200" b="1" dirty="0">
                <a:solidFill>
                  <a:schemeClr val="tx1"/>
                </a:solidFill>
              </a:rPr>
              <a:t> </a:t>
            </a:r>
            <a:r>
              <a:rPr lang="nl-BE" sz="3200" b="1" dirty="0" err="1">
                <a:solidFill>
                  <a:schemeClr val="tx1"/>
                </a:solidFill>
              </a:rPr>
              <a:t>to</a:t>
            </a:r>
            <a:r>
              <a:rPr lang="nl-BE" sz="3200" b="1" dirty="0">
                <a:solidFill>
                  <a:schemeClr val="tx1"/>
                </a:solidFill>
              </a:rPr>
              <a:t> attack </a:t>
            </a:r>
            <a:r>
              <a:rPr lang="nl-BE" sz="3200" dirty="0" err="1">
                <a:solidFill>
                  <a:schemeClr val="tx1"/>
                </a:solidFill>
              </a:rPr>
              <a:t>the</a:t>
            </a:r>
            <a:r>
              <a:rPr lang="nl-BE" sz="3200" dirty="0">
                <a:solidFill>
                  <a:schemeClr val="tx1"/>
                </a:solidFill>
              </a:rPr>
              <a:t> system of </a:t>
            </a:r>
            <a:r>
              <a:rPr lang="nl-BE" sz="3200" dirty="0" err="1">
                <a:solidFill>
                  <a:schemeClr val="tx1"/>
                </a:solidFill>
              </a:rPr>
              <a:t>social</a:t>
            </a:r>
            <a:r>
              <a:rPr lang="nl-BE" sz="3200" dirty="0">
                <a:solidFill>
                  <a:schemeClr val="tx1"/>
                </a:solidFill>
              </a:rPr>
              <a:t> control.’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(6a) La </a:t>
            </a:r>
            <a:r>
              <a:rPr lang="nl-BE" sz="3200" dirty="0" err="1">
                <a:solidFill>
                  <a:srgbClr val="002060"/>
                </a:solidFill>
              </a:rPr>
              <a:t>Bruja</a:t>
            </a:r>
            <a:r>
              <a:rPr lang="nl-BE" sz="3200" dirty="0">
                <a:solidFill>
                  <a:srgbClr val="002060"/>
                </a:solidFill>
              </a:rPr>
              <a:t> del Mar </a:t>
            </a:r>
            <a:r>
              <a:rPr lang="nl-BE" sz="3200" dirty="0" err="1">
                <a:solidFill>
                  <a:srgbClr val="002060"/>
                </a:solidFill>
              </a:rPr>
              <a:t>aparece</a:t>
            </a:r>
            <a:r>
              <a:rPr lang="nl-BE" sz="3200" dirty="0">
                <a:solidFill>
                  <a:srgbClr val="002060"/>
                </a:solidFill>
              </a:rPr>
              <a:t> para </a:t>
            </a:r>
            <a:r>
              <a:rPr lang="nl-BE" sz="3200" b="1" dirty="0" err="1">
                <a:solidFill>
                  <a:srgbClr val="002060"/>
                </a:solidFill>
              </a:rPr>
              <a:t>lanzar</a:t>
            </a:r>
            <a:r>
              <a:rPr lang="nl-BE" sz="3200" dirty="0">
                <a:solidFill>
                  <a:srgbClr val="002060"/>
                </a:solidFill>
              </a:rPr>
              <a:t> botellas a </a:t>
            </a:r>
            <a:r>
              <a:rPr lang="nl-BE" sz="3200" dirty="0" err="1">
                <a:solidFill>
                  <a:srgbClr val="002060"/>
                </a:solidFill>
              </a:rPr>
              <a:t>Popeye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	   ‘The </a:t>
            </a:r>
            <a:r>
              <a:rPr lang="nl-BE" sz="3200" dirty="0" err="1">
                <a:solidFill>
                  <a:schemeClr val="tx1"/>
                </a:solidFill>
              </a:rPr>
              <a:t>witch</a:t>
            </a:r>
            <a:r>
              <a:rPr lang="nl-BE" sz="3200" dirty="0">
                <a:solidFill>
                  <a:schemeClr val="tx1"/>
                </a:solidFill>
              </a:rPr>
              <a:t> of </a:t>
            </a:r>
            <a:r>
              <a:rPr lang="nl-BE" sz="3200" dirty="0" err="1">
                <a:solidFill>
                  <a:schemeClr val="tx1"/>
                </a:solidFill>
              </a:rPr>
              <a:t>the</a:t>
            </a:r>
            <a:r>
              <a:rPr lang="nl-BE" sz="3200" dirty="0">
                <a:solidFill>
                  <a:schemeClr val="tx1"/>
                </a:solidFill>
              </a:rPr>
              <a:t> Sea </a:t>
            </a:r>
            <a:r>
              <a:rPr lang="nl-BE" sz="3200" dirty="0" err="1">
                <a:solidFill>
                  <a:schemeClr val="tx1"/>
                </a:solidFill>
              </a:rPr>
              <a:t>appears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b="1" dirty="0" err="1">
                <a:solidFill>
                  <a:schemeClr val="tx1"/>
                </a:solidFill>
              </a:rPr>
              <a:t>throw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bottles</a:t>
            </a:r>
            <a:r>
              <a:rPr lang="nl-BE" sz="3200" dirty="0">
                <a:solidFill>
                  <a:schemeClr val="tx1"/>
                </a:solidFill>
              </a:rPr>
              <a:t> at </a:t>
            </a:r>
            <a:r>
              <a:rPr lang="nl-BE" sz="3200" dirty="0" err="1">
                <a:solidFill>
                  <a:schemeClr val="tx1"/>
                </a:solidFill>
              </a:rPr>
              <a:t>Popeye</a:t>
            </a:r>
            <a:r>
              <a:rPr lang="nl-BE" sz="3200" dirty="0">
                <a:solidFill>
                  <a:schemeClr val="tx1"/>
                </a:solidFill>
              </a:rPr>
              <a:t>.’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(6b) </a:t>
            </a:r>
            <a:r>
              <a:rPr lang="nl-BE" sz="3200" dirty="0" err="1">
                <a:solidFill>
                  <a:srgbClr val="002060"/>
                </a:solidFill>
              </a:rPr>
              <a:t>Ambos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lanzan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hablar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sin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escuchar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otro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	  </a:t>
            </a:r>
            <a:r>
              <a:rPr lang="nl-BE" sz="3200" dirty="0">
                <a:solidFill>
                  <a:schemeClr val="tx1"/>
                </a:solidFill>
              </a:rPr>
              <a:t>‘Both </a:t>
            </a:r>
            <a:r>
              <a:rPr lang="nl-BE" sz="3200" b="1" dirty="0">
                <a:solidFill>
                  <a:schemeClr val="tx1"/>
                </a:solidFill>
              </a:rPr>
              <a:t>start </a:t>
            </a:r>
            <a:r>
              <a:rPr lang="nl-BE" sz="3200" b="1" dirty="0" err="1">
                <a:solidFill>
                  <a:schemeClr val="tx1"/>
                </a:solidFill>
              </a:rPr>
              <a:t>to</a:t>
            </a:r>
            <a:r>
              <a:rPr lang="nl-BE" sz="3200" b="1" dirty="0">
                <a:solidFill>
                  <a:schemeClr val="tx1"/>
                </a:solidFill>
              </a:rPr>
              <a:t> talk </a:t>
            </a:r>
            <a:r>
              <a:rPr lang="nl-BE" sz="3200" dirty="0">
                <a:solidFill>
                  <a:schemeClr val="tx1"/>
                </a:solidFill>
              </a:rPr>
              <a:t>without </a:t>
            </a:r>
            <a:r>
              <a:rPr lang="nl-BE" sz="3200" dirty="0" err="1">
                <a:solidFill>
                  <a:schemeClr val="tx1"/>
                </a:solidFill>
              </a:rPr>
              <a:t>listining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eachother</a:t>
            </a:r>
            <a:r>
              <a:rPr lang="nl-BE" sz="3200" dirty="0">
                <a:solidFill>
                  <a:schemeClr val="tx1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0" indent="0">
              <a:buNone/>
            </a:pPr>
            <a:endParaRPr lang="nl-BE" sz="32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4800" i="1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200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4693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/>
              <a:t>Introduction: the inchoative construction &amp; methodology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Lexical classification 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b="1" u="none" dirty="0"/>
              <a:t>Pathway towards inchoative auxiliary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Primary movement verbs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Secondary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diachrony of the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1680474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Pathway</a:t>
            </a:r>
            <a:r>
              <a:rPr lang="nl-BE" cap="small" dirty="0"/>
              <a:t> </a:t>
            </a:r>
            <a:r>
              <a:rPr lang="nl-BE" cap="small" dirty="0" err="1"/>
              <a:t>towards</a:t>
            </a:r>
            <a:r>
              <a:rPr lang="nl-BE" cap="small" dirty="0"/>
              <a:t> </a:t>
            </a:r>
            <a:r>
              <a:rPr lang="nl-BE" cap="small" dirty="0" err="1"/>
              <a:t>the</a:t>
            </a:r>
            <a:r>
              <a:rPr lang="nl-BE" cap="small" dirty="0"/>
              <a:t> </a:t>
            </a:r>
            <a:r>
              <a:rPr lang="nl-BE" cap="small" dirty="0" err="1"/>
              <a:t>inchoative</a:t>
            </a:r>
            <a:r>
              <a:rPr lang="nl-BE" cap="small" dirty="0"/>
              <a:t> </a:t>
            </a:r>
            <a:r>
              <a:rPr lang="nl-BE" cap="small" dirty="0" err="1"/>
              <a:t>construction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2024193" y="1306537"/>
            <a:ext cx="15134253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 err="1"/>
              <a:t>Transitive</a:t>
            </a:r>
            <a:r>
              <a:rPr lang="nl-BE" sz="4000" dirty="0"/>
              <a:t> </a:t>
            </a:r>
            <a:r>
              <a:rPr lang="nl-BE" sz="4000" dirty="0" err="1"/>
              <a:t>use</a:t>
            </a:r>
            <a:r>
              <a:rPr lang="nl-BE" sz="4000" dirty="0"/>
              <a:t> ~ concrete </a:t>
            </a:r>
            <a:r>
              <a:rPr lang="nl-BE" sz="4000" dirty="0" err="1"/>
              <a:t>movement</a:t>
            </a:r>
            <a:endParaRPr lang="nl-BE" sz="4000" dirty="0"/>
          </a:p>
          <a:p>
            <a:pPr marL="825540" lvl="1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 err="1"/>
              <a:t>Reflexive</a:t>
            </a:r>
            <a:r>
              <a:rPr lang="nl-BE" sz="4000" dirty="0"/>
              <a:t> </a:t>
            </a:r>
            <a:r>
              <a:rPr lang="nl-BE" sz="4000" dirty="0" err="1"/>
              <a:t>use</a:t>
            </a:r>
            <a:r>
              <a:rPr lang="nl-BE" sz="4000" dirty="0"/>
              <a:t> ~ concrete </a:t>
            </a:r>
            <a:r>
              <a:rPr lang="nl-BE" sz="4000" dirty="0" err="1"/>
              <a:t>movement</a:t>
            </a:r>
            <a:endParaRPr lang="nl-BE" sz="4000" dirty="0"/>
          </a:p>
          <a:p>
            <a:pPr marL="825540" lvl="1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 err="1"/>
              <a:t>Metaphorical</a:t>
            </a:r>
            <a:r>
              <a:rPr lang="nl-BE" sz="4000" dirty="0"/>
              <a:t> </a:t>
            </a:r>
            <a:r>
              <a:rPr lang="nl-BE" sz="4000" dirty="0" err="1"/>
              <a:t>use</a:t>
            </a:r>
            <a:r>
              <a:rPr lang="nl-BE" sz="4000" dirty="0"/>
              <a:t> ~ abstract </a:t>
            </a:r>
            <a:r>
              <a:rPr lang="nl-BE" sz="4000" dirty="0" err="1"/>
              <a:t>movement</a:t>
            </a: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 err="1"/>
              <a:t>Use</a:t>
            </a:r>
            <a:r>
              <a:rPr lang="nl-BE" sz="4000" dirty="0"/>
              <a:t> </a:t>
            </a:r>
            <a:r>
              <a:rPr lang="nl-BE" sz="4000" dirty="0" err="1"/>
              <a:t>with</a:t>
            </a:r>
            <a:r>
              <a:rPr lang="nl-BE" sz="4000" dirty="0"/>
              <a:t> </a:t>
            </a:r>
            <a:r>
              <a:rPr lang="nl-BE" sz="4000" dirty="0" err="1"/>
              <a:t>infinitive</a:t>
            </a:r>
            <a:r>
              <a:rPr lang="nl-BE" sz="4000" dirty="0"/>
              <a:t> ~ (abstract) </a:t>
            </a:r>
            <a:r>
              <a:rPr lang="nl-BE" sz="4000" dirty="0" err="1"/>
              <a:t>movement</a:t>
            </a: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 (</a:t>
            </a:r>
            <a:r>
              <a:rPr lang="nl-BE" sz="4000" dirty="0" err="1"/>
              <a:t>bridging</a:t>
            </a:r>
            <a:r>
              <a:rPr lang="nl-BE" sz="4000" dirty="0"/>
              <a:t> context?)</a:t>
            </a:r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5)  </a:t>
            </a:r>
            <a:r>
              <a:rPr lang="nl-BE" sz="4000" dirty="0" err="1"/>
              <a:t>Use</a:t>
            </a:r>
            <a:r>
              <a:rPr lang="nl-BE" sz="4000" dirty="0"/>
              <a:t> </a:t>
            </a:r>
            <a:r>
              <a:rPr lang="nl-BE" sz="4000" dirty="0" err="1"/>
              <a:t>with</a:t>
            </a:r>
            <a:r>
              <a:rPr lang="nl-BE" sz="4000" dirty="0"/>
              <a:t> </a:t>
            </a:r>
            <a:r>
              <a:rPr lang="nl-BE" sz="4000" dirty="0" err="1"/>
              <a:t>infinitive</a:t>
            </a:r>
            <a:r>
              <a:rPr lang="nl-BE" sz="4000" dirty="0"/>
              <a:t> ~ </a:t>
            </a:r>
            <a:r>
              <a:rPr lang="nl-BE" sz="4000" dirty="0" err="1"/>
              <a:t>inchoative</a:t>
            </a:r>
            <a:r>
              <a:rPr lang="nl-BE" sz="4000" dirty="0"/>
              <a:t> aspect</a:t>
            </a:r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0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0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15</a:t>
            </a:fld>
            <a:endParaRPr/>
          </a:p>
        </p:txBody>
      </p:sp>
      <p:sp>
        <p:nvSpPr>
          <p:cNvPr id="2" name="Pijl-omlaag 1"/>
          <p:cNvSpPr/>
          <p:nvPr/>
        </p:nvSpPr>
        <p:spPr>
          <a:xfrm>
            <a:off x="1412801" y="2014681"/>
            <a:ext cx="396240" cy="603504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6027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346170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1) </a:t>
            </a:r>
            <a:r>
              <a:rPr lang="nl-BE" dirty="0" err="1"/>
              <a:t>Primary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verb</a:t>
            </a:r>
            <a:r>
              <a:rPr lang="nl-BE" dirty="0"/>
              <a:t> (</a:t>
            </a:r>
            <a:r>
              <a:rPr lang="nl-BE" b="1" i="1" dirty="0"/>
              <a:t>saltar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2400" y="1176660"/>
            <a:ext cx="17008732" cy="8883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1)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push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oneself</a:t>
            </a:r>
            <a:r>
              <a:rPr lang="es-ES" sz="3200" dirty="0">
                <a:solidFill>
                  <a:schemeClr val="tx1"/>
                </a:solidFill>
              </a:rPr>
              <a:t> off </a:t>
            </a:r>
            <a:r>
              <a:rPr lang="es-ES" sz="3200" dirty="0" err="1">
                <a:solidFill>
                  <a:schemeClr val="tx1"/>
                </a:solidFill>
              </a:rPr>
              <a:t>the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ground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into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the</a:t>
            </a:r>
            <a:r>
              <a:rPr lang="es-ES" sz="3200" dirty="0">
                <a:solidFill>
                  <a:schemeClr val="tx1"/>
                </a:solidFill>
              </a:rPr>
              <a:t> air” 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2)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jump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towards</a:t>
            </a:r>
            <a:r>
              <a:rPr lang="es-ES" sz="3200" dirty="0">
                <a:solidFill>
                  <a:schemeClr val="tx1"/>
                </a:solidFill>
              </a:rPr>
              <a:t> a concrete place” (concrete </a:t>
            </a:r>
            <a:r>
              <a:rPr lang="es-ES" sz="3200" dirty="0" err="1">
                <a:solidFill>
                  <a:schemeClr val="tx1"/>
                </a:solidFill>
              </a:rPr>
              <a:t>movement</a:t>
            </a:r>
            <a:r>
              <a:rPr lang="es-ES" sz="3200" dirty="0">
                <a:solidFill>
                  <a:schemeClr val="tx1"/>
                </a:solidFill>
              </a:rPr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3)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jump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towards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an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abstract</a:t>
            </a:r>
            <a:r>
              <a:rPr lang="es-ES" sz="3200" dirty="0">
                <a:solidFill>
                  <a:schemeClr val="tx1"/>
                </a:solidFill>
              </a:rPr>
              <a:t> place </a:t>
            </a:r>
            <a:r>
              <a:rPr lang="es-ES" sz="3200" dirty="0" err="1">
                <a:solidFill>
                  <a:schemeClr val="tx1"/>
                </a:solidFill>
              </a:rPr>
              <a:t>or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event</a:t>
            </a:r>
            <a:r>
              <a:rPr lang="es-ES" sz="3200" dirty="0">
                <a:solidFill>
                  <a:schemeClr val="tx1"/>
                </a:solidFill>
              </a:rPr>
              <a:t>” (</a:t>
            </a:r>
            <a:r>
              <a:rPr lang="es-ES" sz="3200" dirty="0" err="1">
                <a:solidFill>
                  <a:schemeClr val="tx1"/>
                </a:solidFill>
              </a:rPr>
              <a:t>abstract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movement</a:t>
            </a:r>
            <a:r>
              <a:rPr lang="es-ES" sz="3200" dirty="0">
                <a:solidFill>
                  <a:schemeClr val="tx1"/>
                </a:solidFill>
              </a:rPr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4)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jump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towards</a:t>
            </a:r>
            <a:r>
              <a:rPr lang="es-ES" sz="3200" dirty="0">
                <a:solidFill>
                  <a:schemeClr val="tx1"/>
                </a:solidFill>
              </a:rPr>
              <a:t> a place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do </a:t>
            </a:r>
            <a:r>
              <a:rPr lang="es-ES" sz="3200" dirty="0" err="1">
                <a:solidFill>
                  <a:schemeClr val="tx1"/>
                </a:solidFill>
              </a:rPr>
              <a:t>something</a:t>
            </a:r>
            <a:r>
              <a:rPr lang="es-ES" sz="3200" dirty="0">
                <a:solidFill>
                  <a:schemeClr val="tx1"/>
                </a:solidFill>
              </a:rPr>
              <a:t>”  (</a:t>
            </a:r>
            <a:r>
              <a:rPr lang="es-ES" sz="3200" dirty="0" err="1">
                <a:solidFill>
                  <a:schemeClr val="tx1"/>
                </a:solidFill>
              </a:rPr>
              <a:t>bridging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context</a:t>
            </a:r>
            <a:r>
              <a:rPr lang="es-ES" sz="3200" dirty="0">
                <a:solidFill>
                  <a:schemeClr val="tx1"/>
                </a:solidFill>
              </a:rPr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5)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start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do </a:t>
            </a:r>
            <a:r>
              <a:rPr lang="es-ES" sz="3200" dirty="0" err="1">
                <a:solidFill>
                  <a:schemeClr val="tx1"/>
                </a:solidFill>
              </a:rPr>
              <a:t>something</a:t>
            </a:r>
            <a:r>
              <a:rPr lang="es-ES" sz="3200" dirty="0">
                <a:solidFill>
                  <a:schemeClr val="tx1"/>
                </a:solidFill>
              </a:rPr>
              <a:t>” (</a:t>
            </a:r>
            <a:r>
              <a:rPr lang="es-ES" sz="3200" dirty="0" err="1">
                <a:solidFill>
                  <a:schemeClr val="tx1"/>
                </a:solidFill>
              </a:rPr>
              <a:t>inchoative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aspect</a:t>
            </a:r>
            <a:r>
              <a:rPr lang="es-ES" sz="3200" dirty="0">
                <a:solidFill>
                  <a:schemeClr val="tx1"/>
                </a:solidFill>
              </a:rPr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600" i="1" dirty="0">
              <a:solidFill>
                <a:schemeClr val="tx1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>
              <a:solidFill>
                <a:schemeClr val="tx1"/>
              </a:solidFill>
            </a:endParaRPr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16</a:t>
            </a:fld>
            <a:endParaRPr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13E67F9-04D4-4DC2-97CA-2F2C4E467387}"/>
              </a:ext>
            </a:extLst>
          </p:cNvPr>
          <p:cNvGraphicFramePr>
            <a:graphicFrameLocks noGrp="1"/>
          </p:cNvGraphicFramePr>
          <p:nvPr/>
        </p:nvGraphicFramePr>
        <p:xfrm>
          <a:off x="838201" y="4134003"/>
          <a:ext cx="14432280" cy="5029200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252249">
                  <a:extLst>
                    <a:ext uri="{9D8B030D-6E8A-4147-A177-3AD203B41FA5}">
                      <a16:colId xmlns:a16="http://schemas.microsoft.com/office/drawing/2014/main" val="2265448376"/>
                    </a:ext>
                  </a:extLst>
                </a:gridCol>
                <a:gridCol w="6311890">
                  <a:extLst>
                    <a:ext uri="{9D8B030D-6E8A-4147-A177-3AD203B41FA5}">
                      <a16:colId xmlns:a16="http://schemas.microsoft.com/office/drawing/2014/main" val="2358654214"/>
                    </a:ext>
                  </a:extLst>
                </a:gridCol>
                <a:gridCol w="6868141">
                  <a:extLst>
                    <a:ext uri="{9D8B030D-6E8A-4147-A177-3AD203B41FA5}">
                      <a16:colId xmlns:a16="http://schemas.microsoft.com/office/drawing/2014/main" val="1628761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Por la tarde </a:t>
                      </a:r>
                      <a:r>
                        <a:rPr lang="nl-BE" sz="2000" b="0" dirty="0" err="1">
                          <a:solidFill>
                            <a:srgbClr val="002060"/>
                          </a:solidFill>
                        </a:rPr>
                        <a:t>montaba</a:t>
                      </a: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b="0" dirty="0" err="1">
                          <a:solidFill>
                            <a:srgbClr val="002060"/>
                          </a:solidFill>
                        </a:rPr>
                        <a:t>un</a:t>
                      </a: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b="0" dirty="0" err="1">
                          <a:solidFill>
                            <a:srgbClr val="002060"/>
                          </a:solidFill>
                        </a:rPr>
                        <a:t>caballo</a:t>
                      </a: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 que no </a:t>
                      </a:r>
                      <a:r>
                        <a:rPr lang="nl-BE" sz="2000" b="0" dirty="0" err="1">
                          <a:solidFill>
                            <a:srgbClr val="002060"/>
                          </a:solidFill>
                        </a:rPr>
                        <a:t>cesaba</a:t>
                      </a: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saltar</a:t>
                      </a:r>
                      <a:r>
                        <a:rPr lang="nl-BE" sz="2000" b="0" dirty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nl-BE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In the </a:t>
                      </a:r>
                      <a:r>
                        <a:rPr lang="nl-BE" sz="2000" b="0" dirty="0" err="1">
                          <a:solidFill>
                            <a:schemeClr val="tx1"/>
                          </a:solidFill>
                        </a:rPr>
                        <a:t>afternoon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nl-BE" sz="2000" b="0" dirty="0" err="1">
                          <a:solidFill>
                            <a:schemeClr val="tx1"/>
                          </a:solidFill>
                        </a:rPr>
                        <a:t>mounted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 a horse </a:t>
                      </a:r>
                      <a:r>
                        <a:rPr lang="nl-BE" sz="2000" b="0" dirty="0" err="1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000" b="0" dirty="0" err="1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000" b="0" dirty="0" err="1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 stop </a:t>
                      </a:r>
                      <a:r>
                        <a:rPr lang="nl-BE" sz="2000" b="1" dirty="0">
                          <a:solidFill>
                            <a:schemeClr val="tx1"/>
                          </a:solidFill>
                        </a:rPr>
                        <a:t>jumping</a:t>
                      </a:r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nl-BE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620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/>
                        <a:t>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En el primer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vuelo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su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vida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llegó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a Nueva York, de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allí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saltó a París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luego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a Bilbao y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finalmente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en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tren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hasta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Madrid. </a:t>
                      </a:r>
                    </a:p>
                    <a:p>
                      <a:endParaRPr lang="nl-B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000" b="0" dirty="0"/>
                        <a:t>In het first flight of his life he </a:t>
                      </a:r>
                      <a:r>
                        <a:rPr lang="nl-BE" sz="2000" b="0" dirty="0" err="1"/>
                        <a:t>arrived</a:t>
                      </a:r>
                      <a:r>
                        <a:rPr lang="nl-BE" sz="2000" b="0" dirty="0"/>
                        <a:t> at New York, </a:t>
                      </a:r>
                      <a:r>
                        <a:rPr lang="nl-BE" sz="2000" b="0" dirty="0" err="1"/>
                        <a:t>from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there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1" dirty="0"/>
                        <a:t>he </a:t>
                      </a:r>
                      <a:r>
                        <a:rPr lang="nl-BE" sz="2000" b="1" dirty="0" err="1"/>
                        <a:t>jumped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1" dirty="0" err="1"/>
                        <a:t>to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1" dirty="0"/>
                        <a:t>Paris</a:t>
                      </a:r>
                      <a:r>
                        <a:rPr lang="nl-BE" sz="2000" b="0" dirty="0"/>
                        <a:t>, </a:t>
                      </a:r>
                      <a:r>
                        <a:rPr lang="nl-BE" sz="2000" b="0" dirty="0" err="1"/>
                        <a:t>then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to</a:t>
                      </a:r>
                      <a:r>
                        <a:rPr lang="nl-BE" sz="2000" b="0" dirty="0"/>
                        <a:t> Bilbao </a:t>
                      </a:r>
                      <a:r>
                        <a:rPr lang="nl-BE" sz="2000" b="0" dirty="0" err="1"/>
                        <a:t>and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finally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by</a:t>
                      </a:r>
                      <a:r>
                        <a:rPr lang="nl-BE" sz="2000" b="0" dirty="0"/>
                        <a:t> train </a:t>
                      </a:r>
                      <a:r>
                        <a:rPr lang="nl-BE" sz="2000" b="0" dirty="0" err="1"/>
                        <a:t>to</a:t>
                      </a:r>
                      <a:r>
                        <a:rPr lang="nl-BE" sz="2000" b="0" dirty="0"/>
                        <a:t> Madrid.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370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/>
                        <a:t>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Las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medidas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seguridad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son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necesarias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saltar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 a la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aventura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. </a:t>
                      </a:r>
                    </a:p>
                    <a:p>
                      <a:endParaRPr lang="nl-B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000" b="0" dirty="0"/>
                        <a:t>The </a:t>
                      </a:r>
                      <a:r>
                        <a:rPr lang="nl-BE" sz="2000" b="0" dirty="0" err="1"/>
                        <a:t>safety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measures</a:t>
                      </a:r>
                      <a:r>
                        <a:rPr lang="nl-BE" sz="2000" b="0" dirty="0"/>
                        <a:t> are </a:t>
                      </a:r>
                      <a:r>
                        <a:rPr lang="nl-BE" sz="2000" b="0" dirty="0" err="1"/>
                        <a:t>necessary</a:t>
                      </a:r>
                      <a:r>
                        <a:rPr lang="nl-BE" sz="2000" b="0" dirty="0"/>
                        <a:t> in order </a:t>
                      </a:r>
                      <a:r>
                        <a:rPr lang="nl-BE" sz="2000" b="0" dirty="0" err="1"/>
                        <a:t>to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1" dirty="0" err="1"/>
                        <a:t>jump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1" dirty="0" err="1"/>
                        <a:t>into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1" dirty="0" err="1"/>
                        <a:t>the</a:t>
                      </a:r>
                      <a:r>
                        <a:rPr lang="nl-BE" sz="2000" b="1" dirty="0"/>
                        <a:t> adventure.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61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/>
                        <a:t>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Uno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de los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aficionados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saltó a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celebrar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el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gol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  <a:p>
                      <a:endParaRPr lang="nl-B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000" b="0" dirty="0" err="1"/>
                        <a:t>One</a:t>
                      </a:r>
                      <a:r>
                        <a:rPr lang="nl-BE" sz="2000" b="0" dirty="0"/>
                        <a:t> of </a:t>
                      </a:r>
                      <a:r>
                        <a:rPr lang="nl-BE" sz="2000" b="0" dirty="0" err="1"/>
                        <a:t>the</a:t>
                      </a:r>
                      <a:r>
                        <a:rPr lang="nl-BE" sz="2000" b="0" dirty="0"/>
                        <a:t> fans </a:t>
                      </a:r>
                      <a:r>
                        <a:rPr lang="nl-BE" sz="2000" b="1" dirty="0" err="1"/>
                        <a:t>jumped</a:t>
                      </a:r>
                      <a:r>
                        <a:rPr lang="nl-BE" sz="2000" b="0" dirty="0"/>
                        <a:t> (</a:t>
                      </a:r>
                      <a:r>
                        <a:rPr lang="nl-BE" sz="2000" b="0" dirty="0" err="1"/>
                        <a:t>started</a:t>
                      </a:r>
                      <a:r>
                        <a:rPr lang="nl-BE" sz="2000" b="0" dirty="0"/>
                        <a:t>?) </a:t>
                      </a:r>
                      <a:r>
                        <a:rPr lang="nl-BE" sz="2000" b="1" dirty="0" err="1"/>
                        <a:t>to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1" dirty="0" err="1"/>
                        <a:t>celebrate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0" dirty="0" err="1"/>
                        <a:t>the</a:t>
                      </a:r>
                      <a:r>
                        <a:rPr lang="nl-BE" sz="2000" b="0" dirty="0"/>
                        <a:t> goal.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55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/>
                        <a:t>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000" dirty="0" err="1">
                          <a:solidFill>
                            <a:srgbClr val="002060"/>
                          </a:solidFill>
                        </a:rPr>
                        <a:t>Así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 que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saltaremos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directamente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000" b="1" dirty="0" err="1">
                          <a:solidFill>
                            <a:srgbClr val="002060"/>
                          </a:solidFill>
                        </a:rPr>
                        <a:t>comentar</a:t>
                      </a:r>
                      <a:r>
                        <a:rPr lang="nl-BE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</a:rPr>
                        <a:t>sus films.</a:t>
                      </a:r>
                    </a:p>
                    <a:p>
                      <a:endParaRPr lang="nl-B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000" b="0" dirty="0" err="1"/>
                        <a:t>Therefore</a:t>
                      </a:r>
                      <a:r>
                        <a:rPr lang="nl-BE" sz="2000" b="0" dirty="0"/>
                        <a:t> we </a:t>
                      </a:r>
                      <a:r>
                        <a:rPr lang="nl-BE" sz="2000" b="0" dirty="0" err="1"/>
                        <a:t>will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0" dirty="0" err="1"/>
                        <a:t>directly</a:t>
                      </a:r>
                      <a:r>
                        <a:rPr lang="nl-BE" sz="2000" b="0" dirty="0"/>
                        <a:t> </a:t>
                      </a:r>
                      <a:r>
                        <a:rPr lang="nl-BE" sz="2000" b="1" dirty="0"/>
                        <a:t>start </a:t>
                      </a:r>
                      <a:r>
                        <a:rPr lang="nl-BE" sz="2000" b="1" dirty="0" err="1"/>
                        <a:t>to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1" dirty="0" err="1"/>
                        <a:t>comment</a:t>
                      </a:r>
                      <a:r>
                        <a:rPr lang="nl-BE" sz="2000" b="1" dirty="0"/>
                        <a:t> </a:t>
                      </a:r>
                      <a:r>
                        <a:rPr lang="nl-BE" sz="2000" b="0" dirty="0" err="1"/>
                        <a:t>their</a:t>
                      </a:r>
                      <a:r>
                        <a:rPr lang="nl-BE" sz="2000" b="0" dirty="0"/>
                        <a:t> films.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348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96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346170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2. a) </a:t>
            </a:r>
            <a:r>
              <a:rPr lang="nl-BE" dirty="0" err="1"/>
              <a:t>Liberation</a:t>
            </a:r>
            <a:r>
              <a:rPr lang="nl-BE" dirty="0"/>
              <a:t> </a:t>
            </a:r>
            <a:r>
              <a:rPr lang="nl-BE" dirty="0" err="1"/>
              <a:t>verbs</a:t>
            </a:r>
            <a:r>
              <a:rPr lang="nl-BE" dirty="0"/>
              <a:t> (</a:t>
            </a:r>
            <a:r>
              <a:rPr lang="nl-BE" b="1" i="1" dirty="0" err="1"/>
              <a:t>largar</a:t>
            </a:r>
            <a:r>
              <a:rPr lang="nl-BE" b="1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soltar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64971" y="861159"/>
            <a:ext cx="17008732" cy="8892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8038" lvl="0" indent="-439738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1) “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liberate</a:t>
            </a:r>
            <a:r>
              <a:rPr lang="nl-BE" sz="3200" dirty="0">
                <a:solidFill>
                  <a:schemeClr val="tx1"/>
                </a:solidFill>
              </a:rPr>
              <a:t> or 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let go of </a:t>
            </a:r>
            <a:r>
              <a:rPr lang="nl-BE" sz="3200" dirty="0" err="1">
                <a:solidFill>
                  <a:schemeClr val="tx1"/>
                </a:solidFill>
              </a:rPr>
              <a:t>someone</a:t>
            </a:r>
            <a:r>
              <a:rPr lang="nl-BE" sz="3200" dirty="0">
                <a:solidFill>
                  <a:schemeClr val="tx1"/>
                </a:solidFill>
              </a:rPr>
              <a:t> or </a:t>
            </a:r>
            <a:r>
              <a:rPr lang="nl-BE" sz="3200" dirty="0" err="1">
                <a:solidFill>
                  <a:schemeClr val="tx1"/>
                </a:solidFill>
              </a:rPr>
              <a:t>something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that</a:t>
            </a:r>
            <a:r>
              <a:rPr lang="nl-BE" sz="3200" dirty="0">
                <a:solidFill>
                  <a:schemeClr val="tx1"/>
                </a:solidFill>
              </a:rPr>
              <a:t> was </a:t>
            </a:r>
            <a:r>
              <a:rPr lang="nl-BE" sz="3200" dirty="0" err="1">
                <a:solidFill>
                  <a:schemeClr val="tx1"/>
                </a:solidFill>
              </a:rPr>
              <a:t>restrained</a:t>
            </a:r>
            <a:r>
              <a:rPr lang="nl-BE" sz="3200" dirty="0">
                <a:solidFill>
                  <a:schemeClr val="tx1"/>
                </a:solidFill>
              </a:rPr>
              <a:t> or </a:t>
            </a:r>
            <a:r>
              <a:rPr lang="nl-BE" sz="3200" dirty="0" err="1">
                <a:solidFill>
                  <a:schemeClr val="tx1"/>
                </a:solidFill>
              </a:rPr>
              <a:t>imprisoned</a:t>
            </a:r>
            <a:r>
              <a:rPr lang="nl-BE" sz="3200" dirty="0">
                <a:solidFill>
                  <a:schemeClr val="tx1"/>
                </a:solidFill>
              </a:rPr>
              <a:t>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2)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liberate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him</a:t>
            </a:r>
            <a:r>
              <a:rPr lang="es-ES" sz="3200" dirty="0">
                <a:solidFill>
                  <a:schemeClr val="tx1"/>
                </a:solidFill>
              </a:rPr>
              <a:t>/</a:t>
            </a:r>
            <a:r>
              <a:rPr lang="es-ES" sz="3200" dirty="0" err="1">
                <a:solidFill>
                  <a:schemeClr val="tx1"/>
                </a:solidFill>
              </a:rPr>
              <a:t>herself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go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a concrete place” 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3)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liberate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him</a:t>
            </a:r>
            <a:r>
              <a:rPr lang="es-ES" sz="3200" dirty="0">
                <a:solidFill>
                  <a:schemeClr val="tx1"/>
                </a:solidFill>
              </a:rPr>
              <a:t>/</a:t>
            </a:r>
            <a:r>
              <a:rPr lang="es-ES" sz="3200" dirty="0" err="1">
                <a:solidFill>
                  <a:schemeClr val="tx1"/>
                </a:solidFill>
              </a:rPr>
              <a:t>herself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go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an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abstract</a:t>
            </a:r>
            <a:r>
              <a:rPr lang="es-ES" sz="3200" dirty="0">
                <a:solidFill>
                  <a:schemeClr val="tx1"/>
                </a:solidFill>
              </a:rPr>
              <a:t> place </a:t>
            </a:r>
            <a:r>
              <a:rPr lang="es-ES" sz="3200" dirty="0" err="1">
                <a:solidFill>
                  <a:schemeClr val="tx1"/>
                </a:solidFill>
              </a:rPr>
              <a:t>or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do </a:t>
            </a:r>
            <a:r>
              <a:rPr lang="es-ES" sz="3200" dirty="0" err="1">
                <a:solidFill>
                  <a:schemeClr val="tx1"/>
                </a:solidFill>
              </a:rPr>
              <a:t>an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abstract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event</a:t>
            </a:r>
            <a:r>
              <a:rPr lang="es-ES" sz="3200" dirty="0">
                <a:solidFill>
                  <a:schemeClr val="tx1"/>
                </a:solidFill>
              </a:rPr>
              <a:t>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4) – largarse: “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go </a:t>
            </a:r>
            <a:r>
              <a:rPr lang="nl-BE" sz="3200" dirty="0" err="1">
                <a:solidFill>
                  <a:schemeClr val="tx1"/>
                </a:solidFill>
              </a:rPr>
              <a:t>away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with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haste</a:t>
            </a:r>
            <a:r>
              <a:rPr lang="nl-BE" sz="3200" dirty="0">
                <a:solidFill>
                  <a:schemeClr val="tx1"/>
                </a:solidFill>
              </a:rPr>
              <a:t> or </a:t>
            </a:r>
            <a:r>
              <a:rPr lang="nl-BE" sz="3200" dirty="0" err="1">
                <a:solidFill>
                  <a:schemeClr val="tx1"/>
                </a:solidFill>
              </a:rPr>
              <a:t>secretly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to</a:t>
            </a:r>
            <a:r>
              <a:rPr lang="nl-BE" sz="3200" dirty="0">
                <a:solidFill>
                  <a:schemeClr val="tx1"/>
                </a:solidFill>
              </a:rPr>
              <a:t> do </a:t>
            </a:r>
            <a:r>
              <a:rPr lang="nl-BE" sz="3200" dirty="0" err="1">
                <a:solidFill>
                  <a:schemeClr val="tx1"/>
                </a:solidFill>
              </a:rPr>
              <a:t>something</a:t>
            </a:r>
            <a:r>
              <a:rPr lang="nl-BE" sz="3200" dirty="0">
                <a:solidFill>
                  <a:schemeClr val="tx1"/>
                </a:solidFill>
              </a:rPr>
              <a:t>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    </a:t>
            </a:r>
            <a:r>
              <a:rPr lang="es-ES" sz="3200" dirty="0">
                <a:solidFill>
                  <a:schemeClr val="tx1"/>
                </a:solidFill>
              </a:rPr>
              <a:t>– soltarse: “</a:t>
            </a:r>
            <a:r>
              <a:rPr lang="es-ES" sz="3200" dirty="0" err="1">
                <a:solidFill>
                  <a:schemeClr val="tx1"/>
                </a:solidFill>
              </a:rPr>
              <a:t>acquire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skill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execute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certain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things</a:t>
            </a:r>
            <a:r>
              <a:rPr lang="es-ES" sz="3200" dirty="0">
                <a:solidFill>
                  <a:schemeClr val="tx1"/>
                </a:solidFill>
              </a:rPr>
              <a:t>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5) “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start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to</a:t>
            </a:r>
            <a:r>
              <a:rPr lang="es-ES" sz="3200" dirty="0">
                <a:solidFill>
                  <a:schemeClr val="tx1"/>
                </a:solidFill>
              </a:rPr>
              <a:t> do </a:t>
            </a:r>
            <a:r>
              <a:rPr lang="es-ES" sz="3200" dirty="0" err="1">
                <a:solidFill>
                  <a:schemeClr val="tx1"/>
                </a:solidFill>
              </a:rPr>
              <a:t>something</a:t>
            </a:r>
            <a:r>
              <a:rPr lang="es-ES" sz="3200" dirty="0">
                <a:solidFill>
                  <a:schemeClr val="tx1"/>
                </a:solidFill>
              </a:rPr>
              <a:t>” (</a:t>
            </a:r>
            <a:r>
              <a:rPr lang="es-ES" sz="3200" dirty="0" err="1">
                <a:solidFill>
                  <a:schemeClr val="tx1"/>
                </a:solidFill>
              </a:rPr>
              <a:t>inchoative</a:t>
            </a:r>
            <a:r>
              <a:rPr lang="es-ES" sz="3200" dirty="0">
                <a:solidFill>
                  <a:schemeClr val="tx1"/>
                </a:solidFill>
              </a:rPr>
              <a:t> </a:t>
            </a:r>
            <a:r>
              <a:rPr lang="es-ES" sz="3200" dirty="0" err="1">
                <a:solidFill>
                  <a:schemeClr val="tx1"/>
                </a:solidFill>
              </a:rPr>
              <a:t>aspect</a:t>
            </a:r>
            <a:r>
              <a:rPr lang="es-ES" sz="3200" dirty="0">
                <a:solidFill>
                  <a:schemeClr val="tx1"/>
                </a:solidFill>
              </a:rPr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>
              <a:solidFill>
                <a:schemeClr val="tx1"/>
              </a:solidFill>
            </a:endParaRPr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17</a:t>
            </a:fld>
            <a:endParaRPr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4D0EFF79-8EFA-4AF6-BE50-BD0A2E405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20781"/>
              </p:ext>
            </p:extLst>
          </p:nvPr>
        </p:nvGraphicFramePr>
        <p:xfrm>
          <a:off x="484193" y="4159242"/>
          <a:ext cx="15705300" cy="5049111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424159">
                  <a:extLst>
                    <a:ext uri="{9D8B030D-6E8A-4147-A177-3AD203B41FA5}">
                      <a16:colId xmlns:a16="http://schemas.microsoft.com/office/drawing/2014/main" val="520089632"/>
                    </a:ext>
                  </a:extLst>
                </a:gridCol>
                <a:gridCol w="7436588">
                  <a:extLst>
                    <a:ext uri="{9D8B030D-6E8A-4147-A177-3AD203B41FA5}">
                      <a16:colId xmlns:a16="http://schemas.microsoft.com/office/drawing/2014/main" val="2069260558"/>
                    </a:ext>
                  </a:extLst>
                </a:gridCol>
                <a:gridCol w="6844553">
                  <a:extLst>
                    <a:ext uri="{9D8B030D-6E8A-4147-A177-3AD203B41FA5}">
                      <a16:colId xmlns:a16="http://schemas.microsoft.com/office/drawing/2014/main" val="4080316335"/>
                    </a:ext>
                  </a:extLst>
                </a:gridCol>
              </a:tblGrid>
              <a:tr h="1259463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Las </a:t>
                      </a:r>
                      <a:r>
                        <a:rPr lang="nl-BE" sz="2800" b="0" dirty="0" err="1">
                          <a:solidFill>
                            <a:srgbClr val="002060"/>
                          </a:solidFill>
                        </a:rPr>
                        <a:t>maniobras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0" dirty="0" err="1">
                          <a:solidFill>
                            <a:srgbClr val="002060"/>
                          </a:solidFill>
                        </a:rPr>
                        <a:t>habituales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800" b="0" dirty="0" err="1">
                          <a:solidFill>
                            <a:srgbClr val="002060"/>
                          </a:solidFill>
                        </a:rPr>
                        <a:t>desembarrar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los </a:t>
                      </a:r>
                      <a:r>
                        <a:rPr lang="nl-BE" sz="2800" b="0" dirty="0" err="1">
                          <a:solidFill>
                            <a:srgbClr val="002060"/>
                          </a:solidFill>
                        </a:rPr>
                        <a:t>aparejos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0" dirty="0" err="1">
                          <a:solidFill>
                            <a:srgbClr val="002060"/>
                          </a:solidFill>
                        </a:rPr>
                        <a:t>consisten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en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largar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los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cables</a:t>
                      </a:r>
                      <a:r>
                        <a:rPr lang="nl-BE" sz="28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nl-BE" sz="2800" b="0" dirty="0" err="1">
                          <a:solidFill>
                            <a:schemeClr val="tx1"/>
                          </a:solidFill>
                        </a:rPr>
                        <a:t>usual</a:t>
                      </a: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 maneuvers </a:t>
                      </a:r>
                      <a:r>
                        <a:rPr lang="nl-BE" sz="28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800" b="0" dirty="0" err="1">
                          <a:solidFill>
                            <a:schemeClr val="tx1"/>
                          </a:solidFill>
                        </a:rPr>
                        <a:t>dissemble</a:t>
                      </a: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nl-BE" sz="2800" b="0" dirty="0" err="1">
                          <a:solidFill>
                            <a:schemeClr val="tx1"/>
                          </a:solidFill>
                        </a:rPr>
                        <a:t>machinery</a:t>
                      </a: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800" b="0" dirty="0" err="1">
                          <a:solidFill>
                            <a:schemeClr val="tx1"/>
                          </a:solidFill>
                        </a:rPr>
                        <a:t>consist</a:t>
                      </a:r>
                      <a:r>
                        <a:rPr lang="nl-BE" sz="2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800" b="1" dirty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nl-BE" sz="2800" b="1" dirty="0" err="1">
                          <a:solidFill>
                            <a:schemeClr val="tx1"/>
                          </a:solidFill>
                        </a:rPr>
                        <a:t>letting</a:t>
                      </a:r>
                      <a:r>
                        <a:rPr lang="nl-BE" sz="2800" b="1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nl-BE" sz="2800" b="1" dirty="0" err="1">
                          <a:solidFill>
                            <a:schemeClr val="tx1"/>
                          </a:solidFill>
                        </a:rPr>
                        <a:t>cables</a:t>
                      </a:r>
                      <a:r>
                        <a:rPr lang="nl-BE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800" b="1" dirty="0" err="1">
                          <a:solidFill>
                            <a:schemeClr val="tx1"/>
                          </a:solidFill>
                        </a:rPr>
                        <a:t>loose</a:t>
                      </a:r>
                      <a:endParaRPr lang="nl-BE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129047"/>
                  </a:ext>
                </a:extLst>
              </a:tr>
              <a:tr h="86763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 algn="l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Después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del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servicio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militar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me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largué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 a París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800" b="0" dirty="0" err="1"/>
                        <a:t>After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the</a:t>
                      </a:r>
                      <a:r>
                        <a:rPr lang="nl-BE" sz="2800" b="0" dirty="0"/>
                        <a:t> military service </a:t>
                      </a:r>
                      <a:r>
                        <a:rPr lang="nl-BE" sz="2800" b="1" dirty="0"/>
                        <a:t>I went </a:t>
                      </a:r>
                      <a:r>
                        <a:rPr lang="nl-BE" sz="2800" b="1" dirty="0" err="1"/>
                        <a:t>away</a:t>
                      </a:r>
                      <a:r>
                        <a:rPr lang="nl-BE" sz="2800" b="1" dirty="0"/>
                        <a:t> </a:t>
                      </a:r>
                      <a:r>
                        <a:rPr lang="nl-BE" sz="2800" b="1" dirty="0" err="1"/>
                        <a:t>to</a:t>
                      </a:r>
                      <a:r>
                        <a:rPr lang="nl-BE" sz="2800" b="1" dirty="0"/>
                        <a:t> Paris</a:t>
                      </a:r>
                      <a:r>
                        <a:rPr lang="nl-BE" sz="28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449243"/>
                  </a:ext>
                </a:extLst>
              </a:tr>
              <a:tr h="106929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Es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especial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aquellas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personas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que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quieren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largarse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 a la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aventura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800" b="0" dirty="0"/>
                        <a:t>It is </a:t>
                      </a:r>
                      <a:r>
                        <a:rPr lang="nl-BE" sz="2800" b="0" dirty="0" err="1"/>
                        <a:t>especially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for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those</a:t>
                      </a:r>
                      <a:r>
                        <a:rPr lang="nl-BE" sz="2800" b="0" dirty="0"/>
                        <a:t> persons </a:t>
                      </a:r>
                      <a:r>
                        <a:rPr lang="nl-BE" sz="2800" b="0" dirty="0" err="1"/>
                        <a:t>that</a:t>
                      </a:r>
                      <a:r>
                        <a:rPr lang="nl-BE" sz="2800" b="0" dirty="0"/>
                        <a:t> want </a:t>
                      </a:r>
                      <a:r>
                        <a:rPr lang="nl-BE" sz="2800" b="1" dirty="0" err="1"/>
                        <a:t>to</a:t>
                      </a:r>
                      <a:r>
                        <a:rPr lang="nl-BE" sz="2800" b="1" dirty="0"/>
                        <a:t> let </a:t>
                      </a:r>
                      <a:r>
                        <a:rPr lang="nl-BE" sz="2800" b="1" dirty="0" err="1"/>
                        <a:t>themselves</a:t>
                      </a:r>
                      <a:r>
                        <a:rPr lang="nl-BE" sz="2800" b="1" dirty="0"/>
                        <a:t> go </a:t>
                      </a:r>
                      <a:r>
                        <a:rPr lang="nl-BE" sz="2800" b="1" dirty="0" err="1"/>
                        <a:t>into</a:t>
                      </a:r>
                      <a:r>
                        <a:rPr lang="nl-BE" sz="2800" b="1" dirty="0"/>
                        <a:t> </a:t>
                      </a:r>
                      <a:r>
                        <a:rPr lang="nl-BE" sz="2800" b="1" dirty="0" err="1"/>
                        <a:t>an</a:t>
                      </a:r>
                      <a:r>
                        <a:rPr lang="nl-BE" sz="2800" b="1" dirty="0"/>
                        <a:t> adventure.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00137"/>
                  </a:ext>
                </a:extLst>
              </a:tr>
              <a:tr h="59405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Lárgate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vivir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en la Pampa.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800" b="1" dirty="0"/>
                        <a:t>Go </a:t>
                      </a:r>
                      <a:r>
                        <a:rPr lang="nl-BE" sz="2800" b="1" dirty="0" err="1"/>
                        <a:t>away</a:t>
                      </a:r>
                      <a:r>
                        <a:rPr lang="nl-BE" sz="2800" b="1" dirty="0"/>
                        <a:t> </a:t>
                      </a:r>
                      <a:r>
                        <a:rPr lang="nl-BE" sz="2800" b="1" dirty="0" err="1"/>
                        <a:t>to</a:t>
                      </a:r>
                      <a:r>
                        <a:rPr lang="nl-BE" sz="2800" b="1" dirty="0"/>
                        <a:t> live </a:t>
                      </a:r>
                      <a:r>
                        <a:rPr lang="nl-BE" sz="2800" b="0" dirty="0"/>
                        <a:t>in </a:t>
                      </a:r>
                      <a:r>
                        <a:rPr lang="nl-BE" sz="2800" b="0" dirty="0" err="1"/>
                        <a:t>the</a:t>
                      </a:r>
                      <a:r>
                        <a:rPr lang="nl-BE" sz="2800" b="0" dirty="0"/>
                        <a:t> ‘Pampa’.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081965"/>
                  </a:ext>
                </a:extLst>
              </a:tr>
              <a:tr h="106929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Una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mirada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al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cielo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bastó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saber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que </a:t>
                      </a:r>
                      <a:r>
                        <a:rPr lang="nl-BE" sz="2800" dirty="0" err="1">
                          <a:solidFill>
                            <a:srgbClr val="002060"/>
                          </a:solidFill>
                        </a:rPr>
                        <a:t>pronto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se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largaría</a:t>
                      </a:r>
                      <a:r>
                        <a:rPr lang="nl-BE" sz="28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800" b="1" dirty="0" err="1">
                          <a:solidFill>
                            <a:srgbClr val="002060"/>
                          </a:solidFill>
                        </a:rPr>
                        <a:t>llover</a:t>
                      </a:r>
                      <a:r>
                        <a:rPr lang="nl-BE" sz="28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800" b="0" dirty="0" err="1"/>
                        <a:t>One</a:t>
                      </a:r>
                      <a:r>
                        <a:rPr lang="nl-BE" sz="2800" b="0" dirty="0"/>
                        <a:t> look at </a:t>
                      </a:r>
                      <a:r>
                        <a:rPr lang="nl-BE" sz="2800" b="0" dirty="0" err="1"/>
                        <a:t>the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sky</a:t>
                      </a:r>
                      <a:r>
                        <a:rPr lang="nl-BE" sz="2800" b="0" dirty="0"/>
                        <a:t> was </a:t>
                      </a:r>
                      <a:r>
                        <a:rPr lang="nl-BE" sz="2800" b="0" dirty="0" err="1"/>
                        <a:t>enough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to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know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that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0" dirty="0" err="1"/>
                        <a:t>soon</a:t>
                      </a:r>
                      <a:r>
                        <a:rPr lang="nl-BE" sz="2800" b="0" dirty="0"/>
                        <a:t> </a:t>
                      </a:r>
                      <a:r>
                        <a:rPr lang="nl-BE" sz="2800" b="1" dirty="0" err="1"/>
                        <a:t>it</a:t>
                      </a:r>
                      <a:r>
                        <a:rPr lang="nl-BE" sz="2800" b="1" dirty="0"/>
                        <a:t> was </a:t>
                      </a:r>
                      <a:r>
                        <a:rPr lang="nl-BE" sz="2800" b="1" dirty="0" err="1"/>
                        <a:t>going</a:t>
                      </a:r>
                      <a:r>
                        <a:rPr lang="nl-BE" sz="2800" b="1" dirty="0"/>
                        <a:t> </a:t>
                      </a:r>
                      <a:r>
                        <a:rPr lang="nl-BE" sz="2800" b="1" dirty="0" err="1"/>
                        <a:t>to</a:t>
                      </a:r>
                      <a:r>
                        <a:rPr lang="nl-BE" sz="2800" b="1" dirty="0"/>
                        <a:t> start </a:t>
                      </a:r>
                      <a:r>
                        <a:rPr lang="nl-BE" sz="2800" b="1" dirty="0" err="1"/>
                        <a:t>raining</a:t>
                      </a:r>
                      <a:endParaRPr lang="nl-BE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53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75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2. b) Change of </a:t>
            </a:r>
            <a:r>
              <a:rPr lang="nl-BE" dirty="0" err="1"/>
              <a:t>location</a:t>
            </a:r>
            <a:r>
              <a:rPr lang="nl-BE" dirty="0"/>
              <a:t> </a:t>
            </a:r>
            <a:r>
              <a:rPr lang="nl-BE" dirty="0" err="1"/>
              <a:t>verbs</a:t>
            </a:r>
            <a:r>
              <a:rPr lang="nl-BE" dirty="0"/>
              <a:t> (</a:t>
            </a:r>
            <a:r>
              <a:rPr lang="nl-BE" b="1" i="1" dirty="0" err="1"/>
              <a:t>embarcar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274320" y="1542420"/>
            <a:ext cx="16840200" cy="8637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“introduce persons or </a:t>
            </a:r>
            <a:r>
              <a:rPr lang="nl-BE" sz="3200" dirty="0" err="1"/>
              <a:t>objects</a:t>
            </a:r>
            <a:r>
              <a:rPr lang="nl-BE" sz="3200" dirty="0"/>
              <a:t> in a </a:t>
            </a:r>
            <a:r>
              <a:rPr lang="nl-BE" sz="3200" dirty="0" err="1"/>
              <a:t>ship</a:t>
            </a:r>
            <a:r>
              <a:rPr lang="nl-BE" sz="3200" dirty="0"/>
              <a:t>, train or </a:t>
            </a:r>
            <a:r>
              <a:rPr lang="nl-BE" sz="3200" dirty="0" err="1"/>
              <a:t>airplane</a:t>
            </a:r>
            <a:r>
              <a:rPr lang="nl-BE" sz="3200" dirty="0"/>
              <a:t>”</a:t>
            </a:r>
            <a:endParaRPr lang="es-ES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2) </a:t>
            </a:r>
            <a:r>
              <a:rPr lang="nl-BE" sz="3200" dirty="0"/>
              <a:t>“get on board of a </a:t>
            </a:r>
            <a:r>
              <a:rPr lang="nl-BE" sz="3200" dirty="0" err="1"/>
              <a:t>ship</a:t>
            </a:r>
            <a:r>
              <a:rPr lang="nl-BE" sz="3200" dirty="0"/>
              <a:t>, train, </a:t>
            </a:r>
            <a:r>
              <a:rPr lang="nl-BE" sz="3200" dirty="0" err="1"/>
              <a:t>airplane</a:t>
            </a:r>
            <a:r>
              <a:rPr lang="nl-BE" sz="3200" dirty="0"/>
              <a:t>, or </a:t>
            </a:r>
            <a:r>
              <a:rPr lang="nl-BE" sz="3200" dirty="0" err="1"/>
              <a:t>another</a:t>
            </a:r>
            <a:r>
              <a:rPr lang="nl-BE" sz="3200" dirty="0"/>
              <a:t> </a:t>
            </a:r>
            <a:r>
              <a:rPr lang="nl-BE" sz="3200" dirty="0" err="1"/>
              <a:t>mean</a:t>
            </a:r>
            <a:r>
              <a:rPr lang="nl-BE" sz="3200" dirty="0"/>
              <a:t> of transport”</a:t>
            </a: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3) “be </a:t>
            </a:r>
            <a:r>
              <a:rPr lang="es-ES" sz="3200" dirty="0" err="1"/>
              <a:t>involved</a:t>
            </a:r>
            <a:r>
              <a:rPr lang="es-ES" sz="3200" dirty="0"/>
              <a:t> in </a:t>
            </a:r>
            <a:r>
              <a:rPr lang="es-ES" sz="3200" dirty="0" err="1"/>
              <a:t>an</a:t>
            </a:r>
            <a:r>
              <a:rPr lang="es-ES" sz="3200" dirty="0"/>
              <a:t> </a:t>
            </a:r>
            <a:r>
              <a:rPr lang="es-ES" sz="3200" dirty="0" err="1"/>
              <a:t>abstract</a:t>
            </a:r>
            <a:r>
              <a:rPr lang="es-ES" sz="3200" dirty="0"/>
              <a:t> place </a:t>
            </a:r>
            <a:r>
              <a:rPr lang="es-ES" sz="3200" dirty="0" err="1"/>
              <a:t>or</a:t>
            </a:r>
            <a:r>
              <a:rPr lang="es-ES" sz="3200" dirty="0"/>
              <a:t> </a:t>
            </a:r>
            <a:r>
              <a:rPr lang="es-ES" sz="3200" dirty="0" err="1"/>
              <a:t>event</a:t>
            </a:r>
            <a:r>
              <a:rPr lang="es-ES" sz="3200" dirty="0"/>
              <a:t>” (</a:t>
            </a:r>
            <a:r>
              <a:rPr lang="es-ES" sz="3200" dirty="0" err="1"/>
              <a:t>abstract</a:t>
            </a:r>
            <a:r>
              <a:rPr lang="es-ES" sz="3200" dirty="0"/>
              <a:t> </a:t>
            </a:r>
            <a:r>
              <a:rPr lang="es-ES" sz="3200" dirty="0" err="1"/>
              <a:t>movement</a:t>
            </a:r>
            <a:r>
              <a:rPr lang="es-ES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4) “</a:t>
            </a:r>
            <a:r>
              <a:rPr lang="es-ES" sz="3200" dirty="0" err="1"/>
              <a:t>get</a:t>
            </a:r>
            <a:r>
              <a:rPr lang="es-ES" sz="3200" dirty="0"/>
              <a:t> </a:t>
            </a:r>
            <a:r>
              <a:rPr lang="es-ES" sz="3200" dirty="0" err="1"/>
              <a:t>on</a:t>
            </a:r>
            <a:r>
              <a:rPr lang="es-ES" sz="3200" dirty="0"/>
              <a:t> </a:t>
            </a:r>
            <a:r>
              <a:rPr lang="es-ES" sz="3200" dirty="0" err="1"/>
              <a:t>board</a:t>
            </a:r>
            <a:r>
              <a:rPr lang="es-ES" sz="3200" dirty="0"/>
              <a:t> (</a:t>
            </a:r>
            <a:r>
              <a:rPr lang="es-ES" sz="3200" dirty="0" err="1"/>
              <a:t>on</a:t>
            </a:r>
            <a:r>
              <a:rPr lang="es-ES" sz="3200" dirty="0"/>
              <a:t> </a:t>
            </a:r>
            <a:r>
              <a:rPr lang="es-ES" sz="3200" dirty="0" err="1"/>
              <a:t>any</a:t>
            </a:r>
            <a:r>
              <a:rPr lang="es-ES" sz="3200" dirty="0"/>
              <a:t> mean </a:t>
            </a:r>
            <a:r>
              <a:rPr lang="es-ES" sz="3200" dirty="0" err="1"/>
              <a:t>of</a:t>
            </a:r>
            <a:r>
              <a:rPr lang="es-ES" sz="3200" dirty="0"/>
              <a:t> </a:t>
            </a:r>
            <a:r>
              <a:rPr lang="es-ES" sz="3200" dirty="0" err="1"/>
              <a:t>transport</a:t>
            </a:r>
            <a:r>
              <a:rPr lang="es-ES" sz="3200" dirty="0"/>
              <a:t>) in </a:t>
            </a:r>
            <a:r>
              <a:rPr lang="es-ES" sz="3200" dirty="0" err="1"/>
              <a:t>order</a:t>
            </a:r>
            <a:r>
              <a:rPr lang="es-ES" sz="3200" dirty="0"/>
              <a:t> </a:t>
            </a:r>
            <a:r>
              <a:rPr lang="es-ES" sz="3200" dirty="0" err="1"/>
              <a:t>to</a:t>
            </a:r>
            <a:r>
              <a:rPr lang="es-ES" sz="3200" dirty="0"/>
              <a:t> do </a:t>
            </a:r>
            <a:r>
              <a:rPr lang="es-ES" sz="3200" dirty="0" err="1"/>
              <a:t>something</a:t>
            </a:r>
            <a:r>
              <a:rPr lang="es-ES" sz="3200" dirty="0"/>
              <a:t>” (</a:t>
            </a:r>
            <a:r>
              <a:rPr lang="es-ES" sz="3200" dirty="0" err="1"/>
              <a:t>bridging</a:t>
            </a:r>
            <a:r>
              <a:rPr lang="es-ES" sz="3200" dirty="0"/>
              <a:t> </a:t>
            </a:r>
            <a:r>
              <a:rPr lang="es-ES" sz="3200" dirty="0" err="1"/>
              <a:t>context</a:t>
            </a:r>
            <a:r>
              <a:rPr lang="es-ES" sz="3200" dirty="0"/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5) “start to do something” (inchoative aspect)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18</a:t>
            </a:fld>
            <a:endParaRPr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7D77E5CC-20E8-4617-B0E8-B0C7FD11E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509687"/>
              </p:ext>
            </p:extLst>
          </p:nvPr>
        </p:nvGraphicFramePr>
        <p:xfrm>
          <a:off x="803257" y="4390883"/>
          <a:ext cx="15709163" cy="5205552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707949">
                  <a:extLst>
                    <a:ext uri="{9D8B030D-6E8A-4147-A177-3AD203B41FA5}">
                      <a16:colId xmlns:a16="http://schemas.microsoft.com/office/drawing/2014/main" val="2388946245"/>
                    </a:ext>
                  </a:extLst>
                </a:gridCol>
                <a:gridCol w="7116888">
                  <a:extLst>
                    <a:ext uri="{9D8B030D-6E8A-4147-A177-3AD203B41FA5}">
                      <a16:colId xmlns:a16="http://schemas.microsoft.com/office/drawing/2014/main" val="429690538"/>
                    </a:ext>
                  </a:extLst>
                </a:gridCol>
                <a:gridCol w="6884326">
                  <a:extLst>
                    <a:ext uri="{9D8B030D-6E8A-4147-A177-3AD203B41FA5}">
                      <a16:colId xmlns:a16="http://schemas.microsoft.com/office/drawing/2014/main" val="668681617"/>
                    </a:ext>
                  </a:extLst>
                </a:gridCol>
              </a:tblGrid>
              <a:tr h="1278256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Piden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embarcar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las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encomiendas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y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paquetes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en los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camiones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, para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su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distribución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ask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embark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parcels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and packages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into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the trucks,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their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distribution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693455"/>
                  </a:ext>
                </a:extLst>
              </a:tr>
              <a:tr h="79130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Ese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mismo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día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nos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embarcamos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París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The </a:t>
                      </a:r>
                      <a:r>
                        <a:rPr lang="nl-BE" sz="2400" b="0" dirty="0" err="1"/>
                        <a:t>same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day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/>
                        <a:t>we </a:t>
                      </a:r>
                      <a:r>
                        <a:rPr lang="nl-BE" sz="2400" b="1" dirty="0" err="1"/>
                        <a:t>embarked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for</a:t>
                      </a:r>
                      <a:r>
                        <a:rPr lang="nl-BE" sz="2400" b="1" dirty="0"/>
                        <a:t> /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Paris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222434"/>
                  </a:ext>
                </a:extLst>
              </a:tr>
              <a:tr h="1034779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Nos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embarcamos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hacer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una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pequeña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gira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un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mes en Argentina.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1" dirty="0"/>
                        <a:t>We </a:t>
                      </a:r>
                      <a:r>
                        <a:rPr lang="nl-BE" sz="2400" b="1" dirty="0" err="1"/>
                        <a:t>embarked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do </a:t>
                      </a:r>
                      <a:r>
                        <a:rPr lang="nl-BE" sz="2400" b="0" dirty="0"/>
                        <a:t>a small trip of </a:t>
                      </a:r>
                      <a:r>
                        <a:rPr lang="nl-BE" sz="2400" b="0" dirty="0" err="1"/>
                        <a:t>one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month</a:t>
                      </a:r>
                      <a:r>
                        <a:rPr lang="nl-BE" sz="2400" b="0" dirty="0"/>
                        <a:t> in </a:t>
                      </a:r>
                      <a:r>
                        <a:rPr lang="nl-BE" sz="2400" b="0" dirty="0" err="1"/>
                        <a:t>Argentine</a:t>
                      </a:r>
                      <a:r>
                        <a:rPr lang="nl-BE" sz="2400" b="0" dirty="0"/>
                        <a:t>.</a:t>
                      </a:r>
                      <a:endParaRPr lang="nl-BE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186694"/>
                  </a:ext>
                </a:extLst>
              </a:tr>
              <a:tr h="1278256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Nos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embarcamos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descubrir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un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destino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túristico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internacional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1" dirty="0"/>
                        <a:t>We </a:t>
                      </a:r>
                      <a:r>
                        <a:rPr lang="nl-BE" sz="2400" b="1" dirty="0" err="1"/>
                        <a:t>embark</a:t>
                      </a:r>
                      <a:r>
                        <a:rPr lang="nl-BE" sz="2400" b="1" dirty="0"/>
                        <a:t> (start ?)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discover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an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internacional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touristical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destination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850412"/>
                  </a:ext>
                </a:extLst>
              </a:tr>
              <a:tr h="79130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El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Estado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no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puede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embarcarse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ayudar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a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todos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los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americanos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The State </a:t>
                      </a:r>
                      <a:r>
                        <a:rPr lang="nl-BE" sz="2400" b="0" dirty="0" err="1"/>
                        <a:t>can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not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/>
                        <a:t>start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help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all</a:t>
                      </a:r>
                      <a:r>
                        <a:rPr lang="nl-BE" sz="2400" b="0" dirty="0"/>
                        <a:t> the </a:t>
                      </a:r>
                      <a:r>
                        <a:rPr lang="nl-BE" sz="2400" b="0" dirty="0" err="1"/>
                        <a:t>Americans</a:t>
                      </a:r>
                      <a:r>
                        <a:rPr lang="nl-BE" sz="2400" b="0" dirty="0"/>
                        <a:t>.</a:t>
                      </a:r>
                      <a:endParaRPr lang="nl-BE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5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680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2. b) Change of </a:t>
            </a:r>
            <a:r>
              <a:rPr lang="nl-BE" dirty="0" err="1"/>
              <a:t>location</a:t>
            </a:r>
            <a:r>
              <a:rPr lang="nl-BE" dirty="0"/>
              <a:t> </a:t>
            </a:r>
            <a:r>
              <a:rPr lang="nl-BE" dirty="0" err="1"/>
              <a:t>verbs</a:t>
            </a:r>
            <a:r>
              <a:rPr lang="nl-BE" dirty="0"/>
              <a:t> (</a:t>
            </a:r>
            <a:r>
              <a:rPr lang="nl-BE" b="1" i="1" dirty="0" err="1"/>
              <a:t>zambullir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249237" y="1369891"/>
            <a:ext cx="16840200" cy="8131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“put </a:t>
            </a:r>
            <a:r>
              <a:rPr lang="nl-BE" sz="3200" dirty="0" err="1"/>
              <a:t>with</a:t>
            </a:r>
            <a:r>
              <a:rPr lang="nl-BE" sz="3200" dirty="0"/>
              <a:t> force </a:t>
            </a:r>
            <a:r>
              <a:rPr lang="nl-BE" sz="3200" dirty="0" err="1"/>
              <a:t>something</a:t>
            </a:r>
            <a:r>
              <a:rPr lang="nl-BE" sz="3200" dirty="0"/>
              <a:t> or </a:t>
            </a:r>
            <a:r>
              <a:rPr lang="nl-BE" sz="3200" dirty="0" err="1"/>
              <a:t>someone</a:t>
            </a:r>
            <a:r>
              <a:rPr lang="nl-BE" sz="3200" dirty="0"/>
              <a:t> </a:t>
            </a:r>
            <a:r>
              <a:rPr lang="nl-BE" sz="3200" dirty="0" err="1"/>
              <a:t>under</a:t>
            </a:r>
            <a:r>
              <a:rPr lang="nl-BE" sz="3200" dirty="0"/>
              <a:t> water or </a:t>
            </a:r>
            <a:r>
              <a:rPr lang="nl-BE" sz="3200" dirty="0" err="1"/>
              <a:t>another</a:t>
            </a:r>
            <a:r>
              <a:rPr lang="nl-BE" sz="3200" dirty="0"/>
              <a:t> liquid”</a:t>
            </a:r>
            <a:endParaRPr lang="es-ES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2) </a:t>
            </a:r>
            <a:r>
              <a:rPr lang="nl-BE" sz="3200" dirty="0"/>
              <a:t>“put </a:t>
            </a:r>
            <a:r>
              <a:rPr lang="nl-BE" sz="3200" dirty="0" err="1"/>
              <a:t>himself</a:t>
            </a:r>
            <a:r>
              <a:rPr lang="nl-BE" sz="3200" dirty="0"/>
              <a:t> </a:t>
            </a:r>
            <a:r>
              <a:rPr lang="nl-BE" sz="3200" dirty="0" err="1"/>
              <a:t>with</a:t>
            </a:r>
            <a:r>
              <a:rPr lang="nl-BE" sz="3200" dirty="0"/>
              <a:t> force </a:t>
            </a:r>
            <a:r>
              <a:rPr lang="nl-BE" sz="3200" dirty="0" err="1"/>
              <a:t>under</a:t>
            </a:r>
            <a:r>
              <a:rPr lang="nl-BE" sz="3200" dirty="0"/>
              <a:t> water, 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dive</a:t>
            </a:r>
            <a:r>
              <a:rPr lang="nl-BE" sz="3200" dirty="0"/>
              <a:t>” (concrete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3) “</a:t>
            </a:r>
            <a:r>
              <a:rPr lang="es-ES" sz="3200" dirty="0" err="1"/>
              <a:t>suddenly</a:t>
            </a:r>
            <a:r>
              <a:rPr lang="es-ES" sz="3200" dirty="0"/>
              <a:t> introduce </a:t>
            </a:r>
            <a:r>
              <a:rPr lang="es-ES" sz="3200" dirty="0" err="1"/>
              <a:t>him</a:t>
            </a:r>
            <a:r>
              <a:rPr lang="es-ES" sz="3200" dirty="0"/>
              <a:t>/</a:t>
            </a:r>
            <a:r>
              <a:rPr lang="es-ES" sz="3200" dirty="0" err="1"/>
              <a:t>herself</a:t>
            </a:r>
            <a:r>
              <a:rPr lang="es-ES" sz="3200" dirty="0"/>
              <a:t> in a </a:t>
            </a:r>
            <a:r>
              <a:rPr lang="es-ES" sz="3200" dirty="0" err="1"/>
              <a:t>certain</a:t>
            </a:r>
            <a:r>
              <a:rPr lang="es-ES" sz="3200" dirty="0"/>
              <a:t> </a:t>
            </a:r>
            <a:r>
              <a:rPr lang="es-ES" sz="3200" dirty="0" err="1"/>
              <a:t>activity</a:t>
            </a:r>
            <a:r>
              <a:rPr lang="es-ES" sz="3200" dirty="0"/>
              <a:t>” (</a:t>
            </a:r>
            <a:r>
              <a:rPr lang="es-ES" sz="3200" dirty="0" err="1"/>
              <a:t>abstract</a:t>
            </a:r>
            <a:r>
              <a:rPr lang="es-ES" sz="3200" dirty="0"/>
              <a:t> </a:t>
            </a:r>
            <a:r>
              <a:rPr lang="es-ES" sz="3200" dirty="0" err="1"/>
              <a:t>movement</a:t>
            </a:r>
            <a:r>
              <a:rPr lang="es-ES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4) “</a:t>
            </a:r>
            <a:r>
              <a:rPr lang="es-ES" sz="3200" dirty="0" err="1"/>
              <a:t>submerge</a:t>
            </a:r>
            <a:r>
              <a:rPr lang="es-ES" sz="3200" dirty="0"/>
              <a:t> / </a:t>
            </a:r>
            <a:r>
              <a:rPr lang="es-ES" sz="3200" dirty="0" err="1"/>
              <a:t>dive</a:t>
            </a:r>
            <a:r>
              <a:rPr lang="es-ES" sz="3200" dirty="0"/>
              <a:t> </a:t>
            </a:r>
            <a:r>
              <a:rPr lang="es-ES" sz="3200" dirty="0" err="1"/>
              <a:t>under</a:t>
            </a:r>
            <a:r>
              <a:rPr lang="es-ES" sz="3200" dirty="0"/>
              <a:t> </a:t>
            </a:r>
            <a:r>
              <a:rPr lang="es-ES" sz="3200" dirty="0" err="1"/>
              <a:t>warter</a:t>
            </a:r>
            <a:r>
              <a:rPr lang="es-ES" sz="3200" dirty="0"/>
              <a:t> </a:t>
            </a:r>
            <a:r>
              <a:rPr lang="es-ES" sz="3200" dirty="0" err="1"/>
              <a:t>to</a:t>
            </a:r>
            <a:r>
              <a:rPr lang="es-ES" sz="3200" dirty="0"/>
              <a:t> do </a:t>
            </a:r>
            <a:r>
              <a:rPr lang="es-ES" sz="3200" dirty="0" err="1"/>
              <a:t>something</a:t>
            </a:r>
            <a:r>
              <a:rPr lang="es-ES" sz="3200" dirty="0"/>
              <a:t>” (</a:t>
            </a:r>
            <a:r>
              <a:rPr lang="es-ES" sz="3200" dirty="0" err="1"/>
              <a:t>bridging</a:t>
            </a:r>
            <a:r>
              <a:rPr lang="es-ES" sz="3200" dirty="0"/>
              <a:t> </a:t>
            </a:r>
            <a:r>
              <a:rPr lang="es-ES" sz="3200" dirty="0" err="1"/>
              <a:t>context</a:t>
            </a:r>
            <a:r>
              <a:rPr lang="es-ES" sz="3200" dirty="0"/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5) “</a:t>
            </a:r>
            <a:r>
              <a:rPr lang="es-ES" sz="3200" dirty="0" err="1"/>
              <a:t>start</a:t>
            </a:r>
            <a:r>
              <a:rPr lang="es-ES" sz="3200" dirty="0"/>
              <a:t> </a:t>
            </a:r>
            <a:r>
              <a:rPr lang="es-ES" sz="3200" dirty="0" err="1"/>
              <a:t>to</a:t>
            </a:r>
            <a:r>
              <a:rPr lang="es-ES" sz="3200" dirty="0"/>
              <a:t> do </a:t>
            </a:r>
            <a:r>
              <a:rPr lang="es-ES" sz="3200" dirty="0" err="1"/>
              <a:t>something</a:t>
            </a:r>
            <a:r>
              <a:rPr lang="es-ES" sz="3200" dirty="0"/>
              <a:t>” (</a:t>
            </a:r>
            <a:r>
              <a:rPr lang="es-ES" sz="3200" dirty="0" err="1"/>
              <a:t>inchoative</a:t>
            </a:r>
            <a:r>
              <a:rPr lang="es-ES" sz="3200" dirty="0"/>
              <a:t> </a:t>
            </a:r>
            <a:r>
              <a:rPr lang="es-ES" sz="3200" dirty="0" err="1"/>
              <a:t>aspect</a:t>
            </a:r>
            <a:r>
              <a:rPr lang="es-ES" sz="3200" dirty="0"/>
              <a:t>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19</a:t>
            </a:fld>
            <a:endParaRPr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7D77E5CC-20E8-4617-B0E8-B0C7FD11E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77174"/>
              </p:ext>
            </p:extLst>
          </p:nvPr>
        </p:nvGraphicFramePr>
        <p:xfrm>
          <a:off x="920550" y="4150630"/>
          <a:ext cx="15130920" cy="5300708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645080">
                  <a:extLst>
                    <a:ext uri="{9D8B030D-6E8A-4147-A177-3AD203B41FA5}">
                      <a16:colId xmlns:a16="http://schemas.microsoft.com/office/drawing/2014/main" val="2388946245"/>
                    </a:ext>
                  </a:extLst>
                </a:gridCol>
                <a:gridCol w="6941607">
                  <a:extLst>
                    <a:ext uri="{9D8B030D-6E8A-4147-A177-3AD203B41FA5}">
                      <a16:colId xmlns:a16="http://schemas.microsoft.com/office/drawing/2014/main" val="429690538"/>
                    </a:ext>
                  </a:extLst>
                </a:gridCol>
                <a:gridCol w="6544233">
                  <a:extLst>
                    <a:ext uri="{9D8B030D-6E8A-4147-A177-3AD203B41FA5}">
                      <a16:colId xmlns:a16="http://schemas.microsoft.com/office/drawing/2014/main" val="668681617"/>
                    </a:ext>
                  </a:extLst>
                </a:gridCol>
              </a:tblGrid>
              <a:tr h="117067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Manuel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zambulló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a sus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primos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porque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no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querían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bañarse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Manuel </a:t>
                      </a:r>
                      <a:r>
                        <a:rPr lang="nl-BE" sz="2400" b="1" dirty="0" err="1">
                          <a:solidFill>
                            <a:schemeClr val="tx1"/>
                          </a:solidFill>
                        </a:rPr>
                        <a:t>pushed</a:t>
                      </a:r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 his </a:t>
                      </a:r>
                      <a:r>
                        <a:rPr lang="nl-BE" sz="2400" b="1" dirty="0" err="1">
                          <a:solidFill>
                            <a:schemeClr val="tx1"/>
                          </a:solidFill>
                        </a:rPr>
                        <a:t>cousins</a:t>
                      </a:r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chemeClr val="tx1"/>
                          </a:solidFill>
                        </a:rPr>
                        <a:t>under</a:t>
                      </a:r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 water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because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didn’t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want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take a bath.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693455"/>
                  </a:ext>
                </a:extLst>
              </a:tr>
              <a:tr h="75369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Es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maravilloso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verlos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zambullirse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y nadar a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una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velocidad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sorprendente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It is </a:t>
                      </a:r>
                      <a:r>
                        <a:rPr lang="nl-BE" sz="2400" b="0" dirty="0" err="1"/>
                        <a:t>wonderful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to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see</a:t>
                      </a:r>
                      <a:r>
                        <a:rPr lang="nl-BE" sz="2400" b="0" dirty="0"/>
                        <a:t> hem </a:t>
                      </a:r>
                      <a:r>
                        <a:rPr lang="nl-BE" sz="2400" b="1" dirty="0" err="1"/>
                        <a:t>dive</a:t>
                      </a:r>
                      <a:r>
                        <a:rPr lang="nl-BE" sz="2400" b="0" dirty="0"/>
                        <a:t> and </a:t>
                      </a:r>
                      <a:r>
                        <a:rPr lang="nl-BE" sz="2400" b="0" dirty="0" err="1"/>
                        <a:t>swim</a:t>
                      </a:r>
                      <a:r>
                        <a:rPr lang="nl-BE" sz="2400" b="0" dirty="0"/>
                        <a:t> at a </a:t>
                      </a:r>
                      <a:r>
                        <a:rPr lang="nl-BE" sz="2400" b="0" dirty="0" err="1"/>
                        <a:t>surprising</a:t>
                      </a:r>
                      <a:r>
                        <a:rPr lang="nl-BE" sz="2400" b="0" dirty="0"/>
                        <a:t> speed.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222434"/>
                  </a:ext>
                </a:extLst>
              </a:tr>
              <a:tr h="947686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Es el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momento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en el que me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vuelvo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zambullir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en la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película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“It is </a:t>
                      </a:r>
                      <a:r>
                        <a:rPr lang="nl-BE" sz="2400" b="0" dirty="0" err="1"/>
                        <a:t>that</a:t>
                      </a:r>
                      <a:r>
                        <a:rPr lang="nl-BE" sz="2400" b="0" dirty="0"/>
                        <a:t> moment </a:t>
                      </a:r>
                      <a:r>
                        <a:rPr lang="nl-BE" sz="2400" b="0" dirty="0" err="1"/>
                        <a:t>when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/>
                        <a:t>I </a:t>
                      </a:r>
                      <a:r>
                        <a:rPr lang="nl-BE" sz="2400" b="1" dirty="0" err="1"/>
                        <a:t>dive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into</a:t>
                      </a:r>
                      <a:r>
                        <a:rPr lang="nl-BE" sz="2400" b="1" dirty="0"/>
                        <a:t> the movie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again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186694"/>
                  </a:ext>
                </a:extLst>
              </a:tr>
              <a:tr h="117067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Los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marinos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se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zambulleron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cazar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activamente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peces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The </a:t>
                      </a:r>
                      <a:r>
                        <a:rPr lang="nl-BE" sz="2400" b="0" dirty="0" err="1"/>
                        <a:t>seamen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 err="1"/>
                        <a:t>dive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hunt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0" dirty="0" err="1"/>
                        <a:t>actively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for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fish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850412"/>
                  </a:ext>
                </a:extLst>
              </a:tr>
              <a:tr h="108867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Antes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zambullirme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instalar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los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cinturones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al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coche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pasaba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por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aquí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comentar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 err="1"/>
                        <a:t>Before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1" dirty="0" err="1"/>
                        <a:t>starting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install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0" dirty="0"/>
                        <a:t>the </a:t>
                      </a:r>
                      <a:r>
                        <a:rPr lang="nl-BE" sz="2400" b="0" dirty="0" err="1"/>
                        <a:t>seatbelts</a:t>
                      </a:r>
                      <a:r>
                        <a:rPr lang="nl-BE" sz="2400" b="0" dirty="0"/>
                        <a:t> in the </a:t>
                      </a:r>
                      <a:r>
                        <a:rPr lang="nl-BE" sz="2400" b="0" dirty="0" err="1"/>
                        <a:t>car</a:t>
                      </a:r>
                      <a:r>
                        <a:rPr lang="nl-BE" sz="2400" b="0" dirty="0"/>
                        <a:t>, I </a:t>
                      </a:r>
                      <a:r>
                        <a:rPr lang="nl-BE" sz="2400" b="0" dirty="0" err="1"/>
                        <a:t>passed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through</a:t>
                      </a:r>
                      <a:r>
                        <a:rPr lang="nl-BE" sz="2400" b="0" dirty="0"/>
                        <a:t> here </a:t>
                      </a:r>
                      <a:r>
                        <a:rPr lang="nl-BE" sz="2400" b="0" dirty="0" err="1"/>
                        <a:t>to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comment</a:t>
                      </a:r>
                      <a:r>
                        <a:rPr lang="nl-BE" sz="2400" b="0" dirty="0"/>
                        <a:t>.</a:t>
                      </a:r>
                      <a:endParaRPr lang="nl-BE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5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37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b="1" u="none" dirty="0"/>
              <a:t>Introduction: the inchoative construction &amp; methodology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Lexical classification 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Pathway towards inchoative auxiliary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Primary movement verbs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Secondary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diachrony of the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3410549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5400"/>
            </a:pPr>
            <a:r>
              <a:rPr lang="nl-BE" cap="small" dirty="0"/>
              <a:t>2. c) </a:t>
            </a:r>
            <a:r>
              <a:rPr lang="nl-BE" cap="small" dirty="0" err="1"/>
              <a:t>throw</a:t>
            </a:r>
            <a:r>
              <a:rPr lang="nl-BE" cap="small" dirty="0"/>
              <a:t> </a:t>
            </a:r>
            <a:r>
              <a:rPr lang="nl-BE" cap="small" dirty="0" err="1"/>
              <a:t>verbs</a:t>
            </a:r>
            <a:r>
              <a:rPr lang="nl-BE" dirty="0"/>
              <a:t>(</a:t>
            </a:r>
            <a:r>
              <a:rPr lang="nl-BE" i="1" dirty="0" err="1"/>
              <a:t>arrojarse</a:t>
            </a:r>
            <a:r>
              <a:rPr lang="nl-BE" i="1" dirty="0"/>
              <a:t>, </a:t>
            </a:r>
            <a:r>
              <a:rPr lang="nl-BE" i="1" dirty="0" err="1"/>
              <a:t>echarse</a:t>
            </a:r>
            <a:r>
              <a:rPr lang="nl-BE" i="1" dirty="0"/>
              <a:t>, </a:t>
            </a:r>
            <a:r>
              <a:rPr lang="nl-BE" i="1" u="none" dirty="0"/>
              <a:t>	</a:t>
            </a:r>
            <a:r>
              <a:rPr lang="nl-BE" i="1" dirty="0" err="1"/>
              <a:t>lanzarse</a:t>
            </a:r>
            <a:r>
              <a:rPr lang="nl-BE" i="1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i="1" dirty="0" err="1"/>
              <a:t>tirarse</a:t>
            </a:r>
            <a:r>
              <a:rPr lang="nl-BE" dirty="0"/>
              <a:t>)</a:t>
            </a:r>
            <a:br>
              <a:rPr lang="nl-BE" dirty="0"/>
            </a:b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41421" y="2138985"/>
            <a:ext cx="16661619" cy="581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200" dirty="0"/>
              <a:t>      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1) “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throw</a:t>
            </a:r>
            <a:r>
              <a:rPr lang="nl-BE" sz="3200" dirty="0"/>
              <a:t> </a:t>
            </a:r>
            <a:r>
              <a:rPr lang="nl-BE" sz="3200" dirty="0" err="1"/>
              <a:t>something</a:t>
            </a:r>
            <a:r>
              <a:rPr lang="nl-BE" sz="3200" dirty="0"/>
              <a:t> </a:t>
            </a:r>
            <a:r>
              <a:rPr lang="nl-BE" sz="3200" dirty="0" err="1"/>
              <a:t>towards</a:t>
            </a:r>
            <a:r>
              <a:rPr lang="nl-BE" sz="3200" dirty="0"/>
              <a:t> a concrete </a:t>
            </a:r>
            <a:r>
              <a:rPr lang="nl-BE" sz="3200" dirty="0" err="1"/>
              <a:t>place</a:t>
            </a:r>
            <a:r>
              <a:rPr lang="nl-BE" sz="3200" dirty="0"/>
              <a:t>” (concrete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2) “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throw</a:t>
            </a:r>
            <a:r>
              <a:rPr lang="nl-BE" sz="3200" dirty="0"/>
              <a:t> </a:t>
            </a:r>
            <a:r>
              <a:rPr lang="nl-BE" sz="3200" dirty="0" err="1"/>
              <a:t>him</a:t>
            </a:r>
            <a:r>
              <a:rPr lang="nl-BE" sz="3200" dirty="0"/>
              <a:t>/</a:t>
            </a:r>
            <a:r>
              <a:rPr lang="nl-BE" sz="3200" dirty="0" err="1"/>
              <a:t>herself</a:t>
            </a:r>
            <a:r>
              <a:rPr lang="nl-BE" sz="3200" dirty="0"/>
              <a:t> </a:t>
            </a:r>
            <a:r>
              <a:rPr lang="nl-BE" sz="3200" dirty="0" err="1"/>
              <a:t>towards</a:t>
            </a:r>
            <a:r>
              <a:rPr lang="nl-BE" sz="3200" dirty="0"/>
              <a:t> a concrete </a:t>
            </a:r>
            <a:r>
              <a:rPr lang="nl-BE" sz="3200" dirty="0" err="1"/>
              <a:t>place</a:t>
            </a:r>
            <a:r>
              <a:rPr lang="nl-BE" sz="3200" dirty="0"/>
              <a:t>” (concrete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3) “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throw</a:t>
            </a:r>
            <a:r>
              <a:rPr lang="nl-BE" sz="3200" dirty="0"/>
              <a:t> </a:t>
            </a:r>
            <a:r>
              <a:rPr lang="nl-BE" sz="3200" dirty="0" err="1"/>
              <a:t>him</a:t>
            </a:r>
            <a:r>
              <a:rPr lang="nl-BE" sz="3200" dirty="0"/>
              <a:t>/</a:t>
            </a:r>
            <a:r>
              <a:rPr lang="nl-BE" sz="3200" dirty="0" err="1"/>
              <a:t>herself</a:t>
            </a:r>
            <a:r>
              <a:rPr lang="nl-BE" sz="3200" dirty="0"/>
              <a:t> </a:t>
            </a:r>
            <a:r>
              <a:rPr lang="nl-BE" sz="3200" dirty="0" err="1"/>
              <a:t>towards</a:t>
            </a:r>
            <a:r>
              <a:rPr lang="nl-BE" sz="3200" dirty="0"/>
              <a:t> </a:t>
            </a:r>
            <a:r>
              <a:rPr lang="nl-BE" sz="3200" dirty="0" err="1"/>
              <a:t>an</a:t>
            </a:r>
            <a:r>
              <a:rPr lang="nl-BE" sz="3200" dirty="0"/>
              <a:t> abstract </a:t>
            </a:r>
            <a:r>
              <a:rPr lang="nl-BE" sz="3200" dirty="0" err="1"/>
              <a:t>place</a:t>
            </a:r>
            <a:r>
              <a:rPr lang="nl-BE" sz="3200" dirty="0"/>
              <a:t> or event” (abstract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4) “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throw</a:t>
            </a:r>
            <a:r>
              <a:rPr lang="nl-BE" sz="3200" dirty="0"/>
              <a:t> </a:t>
            </a:r>
            <a:r>
              <a:rPr lang="nl-BE" sz="3200" dirty="0" err="1"/>
              <a:t>him</a:t>
            </a:r>
            <a:r>
              <a:rPr lang="nl-BE" sz="3200" dirty="0"/>
              <a:t>/</a:t>
            </a:r>
            <a:r>
              <a:rPr lang="nl-BE" sz="3200" dirty="0" err="1"/>
              <a:t>herself</a:t>
            </a:r>
            <a:r>
              <a:rPr lang="nl-BE" sz="3200" dirty="0"/>
              <a:t> </a:t>
            </a:r>
            <a:r>
              <a:rPr lang="nl-BE" sz="3200" dirty="0" err="1"/>
              <a:t>to</a:t>
            </a:r>
            <a:r>
              <a:rPr lang="nl-BE" sz="3200" dirty="0"/>
              <a:t> do </a:t>
            </a:r>
            <a:r>
              <a:rPr lang="nl-BE" sz="3200" dirty="0" err="1"/>
              <a:t>something</a:t>
            </a:r>
            <a:r>
              <a:rPr lang="nl-BE" sz="3200" dirty="0"/>
              <a:t>” (</a:t>
            </a:r>
            <a:r>
              <a:rPr lang="nl-BE" sz="3200" dirty="0" err="1"/>
              <a:t>bridging</a:t>
            </a:r>
            <a:r>
              <a:rPr lang="nl-BE" sz="3200" dirty="0"/>
              <a:t> context)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5) “</a:t>
            </a:r>
            <a:r>
              <a:rPr lang="nl-BE" sz="3200" dirty="0" err="1"/>
              <a:t>to</a:t>
            </a:r>
            <a:r>
              <a:rPr lang="nl-BE" sz="3200" dirty="0"/>
              <a:t> start </a:t>
            </a:r>
            <a:r>
              <a:rPr lang="nl-BE" sz="3200" dirty="0" err="1"/>
              <a:t>to</a:t>
            </a:r>
            <a:r>
              <a:rPr lang="nl-BE" sz="3200" dirty="0"/>
              <a:t> do </a:t>
            </a:r>
            <a:r>
              <a:rPr lang="nl-BE" sz="3200" dirty="0" err="1"/>
              <a:t>something</a:t>
            </a:r>
            <a:r>
              <a:rPr lang="nl-BE" sz="3200" dirty="0"/>
              <a:t>” (</a:t>
            </a:r>
            <a:r>
              <a:rPr lang="nl-BE" sz="3200" dirty="0" err="1"/>
              <a:t>inchoative</a:t>
            </a:r>
            <a:r>
              <a:rPr lang="nl-BE" sz="3200" dirty="0"/>
              <a:t> aspect)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0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Echar</a:t>
            </a:r>
            <a:r>
              <a:rPr lang="nl-BE" i="1" cap="small" dirty="0"/>
              <a:t> </a:t>
            </a:r>
            <a:r>
              <a:rPr lang="nl-BE" cap="small" dirty="0"/>
              <a:t>(“</a:t>
            </a:r>
            <a:r>
              <a:rPr lang="nl-BE" cap="small" dirty="0" err="1"/>
              <a:t>to</a:t>
            </a:r>
            <a:r>
              <a:rPr lang="nl-BE" cap="small" dirty="0"/>
              <a:t> </a:t>
            </a:r>
            <a:r>
              <a:rPr lang="nl-BE" cap="small" dirty="0" err="1"/>
              <a:t>throw</a:t>
            </a:r>
            <a:r>
              <a:rPr lang="nl-BE" cap="small" dirty="0"/>
              <a:t>”)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441960" y="1195080"/>
            <a:ext cx="1675733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propel</a:t>
            </a:r>
            <a:r>
              <a:rPr lang="nl-BE" sz="3200" dirty="0"/>
              <a:t> </a:t>
            </a:r>
            <a:r>
              <a:rPr lang="nl-BE" sz="3200" dirty="0" err="1"/>
              <a:t>something</a:t>
            </a:r>
            <a:r>
              <a:rPr lang="nl-BE" sz="3200" dirty="0"/>
              <a:t> </a:t>
            </a:r>
            <a:r>
              <a:rPr lang="nl-BE" sz="3200" dirty="0" err="1"/>
              <a:t>with</a:t>
            </a:r>
            <a:r>
              <a:rPr lang="nl-BE" sz="3200" dirty="0"/>
              <a:t> force </a:t>
            </a:r>
            <a:r>
              <a:rPr lang="nl-BE" sz="3200" dirty="0" err="1"/>
              <a:t>trough</a:t>
            </a:r>
            <a:r>
              <a:rPr lang="nl-BE" sz="3200" dirty="0"/>
              <a:t> </a:t>
            </a:r>
            <a:r>
              <a:rPr lang="nl-BE" sz="3200" dirty="0" err="1"/>
              <a:t>the</a:t>
            </a:r>
            <a:r>
              <a:rPr lang="nl-BE" sz="3200" dirty="0"/>
              <a:t> air </a:t>
            </a:r>
            <a:r>
              <a:rPr lang="nl-BE" sz="3200" dirty="0" err="1"/>
              <a:t>by</a:t>
            </a:r>
            <a:r>
              <a:rPr lang="nl-BE" sz="3200" dirty="0"/>
              <a:t> a </a:t>
            </a:r>
            <a:r>
              <a:rPr lang="nl-BE" sz="3200" dirty="0" err="1"/>
              <a:t>movement</a:t>
            </a:r>
            <a:r>
              <a:rPr lang="nl-BE" sz="3200" dirty="0"/>
              <a:t> of </a:t>
            </a:r>
            <a:r>
              <a:rPr lang="nl-BE" sz="3200" dirty="0" err="1"/>
              <a:t>the</a:t>
            </a:r>
            <a:r>
              <a:rPr lang="nl-BE" sz="3200" dirty="0"/>
              <a:t> arm </a:t>
            </a:r>
            <a:r>
              <a:rPr lang="nl-BE" sz="3200" dirty="0" err="1"/>
              <a:t>and</a:t>
            </a:r>
            <a:r>
              <a:rPr lang="nl-BE" sz="3200" dirty="0"/>
              <a:t> hand”                           2) “</a:t>
            </a:r>
            <a:r>
              <a:rPr lang="nl-BE" sz="3200" dirty="0" err="1"/>
              <a:t>to</a:t>
            </a:r>
            <a:r>
              <a:rPr lang="nl-BE" sz="3200" dirty="0"/>
              <a:t> go </a:t>
            </a:r>
            <a:r>
              <a:rPr lang="nl-BE" sz="3200" dirty="0" err="1"/>
              <a:t>violently</a:t>
            </a:r>
            <a:r>
              <a:rPr lang="nl-BE" sz="3200" dirty="0"/>
              <a:t> </a:t>
            </a:r>
            <a:r>
              <a:rPr lang="nl-BE" sz="3200" dirty="0" err="1"/>
              <a:t>towards</a:t>
            </a:r>
            <a:r>
              <a:rPr lang="nl-BE" sz="3200" dirty="0"/>
              <a:t> </a:t>
            </a:r>
            <a:r>
              <a:rPr lang="nl-BE" sz="3200" dirty="0" err="1"/>
              <a:t>something</a:t>
            </a:r>
            <a:r>
              <a:rPr lang="nl-BE" sz="3200" dirty="0"/>
              <a:t> or </a:t>
            </a:r>
            <a:r>
              <a:rPr lang="nl-BE" sz="3200" dirty="0" err="1"/>
              <a:t>somebody</a:t>
            </a:r>
            <a:r>
              <a:rPr lang="nl-BE" sz="3200" dirty="0"/>
              <a:t>” (concrete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3) “</a:t>
            </a:r>
            <a:r>
              <a:rPr lang="nl-BE" sz="3200" dirty="0" err="1"/>
              <a:t>to</a:t>
            </a:r>
            <a:r>
              <a:rPr lang="nl-BE" sz="3200" dirty="0"/>
              <a:t> go </a:t>
            </a:r>
            <a:r>
              <a:rPr lang="nl-BE" sz="3200" dirty="0" err="1"/>
              <a:t>violently</a:t>
            </a:r>
            <a:r>
              <a:rPr lang="nl-BE" sz="3200" dirty="0"/>
              <a:t> </a:t>
            </a:r>
            <a:r>
              <a:rPr lang="nl-BE" sz="3200" dirty="0" err="1"/>
              <a:t>towards</a:t>
            </a:r>
            <a:r>
              <a:rPr lang="nl-BE" sz="3200" dirty="0"/>
              <a:t> </a:t>
            </a:r>
            <a:r>
              <a:rPr lang="nl-BE" sz="3200" dirty="0" err="1"/>
              <a:t>an</a:t>
            </a:r>
            <a:r>
              <a:rPr lang="nl-BE" sz="3200" dirty="0"/>
              <a:t> abstract </a:t>
            </a:r>
            <a:r>
              <a:rPr lang="nl-BE" sz="3200" dirty="0" err="1"/>
              <a:t>place</a:t>
            </a:r>
            <a:r>
              <a:rPr lang="nl-BE" sz="3200" dirty="0"/>
              <a:t> or event” (abstract </a:t>
            </a:r>
            <a:r>
              <a:rPr lang="nl-BE" sz="3200" dirty="0" err="1"/>
              <a:t>movement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4) “</a:t>
            </a:r>
            <a:r>
              <a:rPr lang="nl-BE" sz="3200" dirty="0" err="1"/>
              <a:t>to</a:t>
            </a:r>
            <a:r>
              <a:rPr lang="nl-BE" sz="3200" dirty="0"/>
              <a:t> go </a:t>
            </a:r>
            <a:r>
              <a:rPr lang="nl-BE" sz="3200" dirty="0" err="1"/>
              <a:t>violently</a:t>
            </a:r>
            <a:r>
              <a:rPr lang="nl-BE" sz="3200" dirty="0"/>
              <a:t> </a:t>
            </a:r>
            <a:r>
              <a:rPr lang="nl-BE" sz="3200" dirty="0" err="1"/>
              <a:t>to</a:t>
            </a:r>
            <a:r>
              <a:rPr lang="nl-BE" sz="3200" dirty="0"/>
              <a:t> do </a:t>
            </a:r>
            <a:r>
              <a:rPr lang="nl-BE" sz="3200" dirty="0" err="1"/>
              <a:t>something</a:t>
            </a:r>
            <a:r>
              <a:rPr lang="nl-BE" sz="3200" dirty="0"/>
              <a:t>” (</a:t>
            </a:r>
            <a:r>
              <a:rPr lang="nl-BE" sz="3200" dirty="0" err="1"/>
              <a:t>bridging</a:t>
            </a:r>
            <a:r>
              <a:rPr lang="nl-BE" sz="3200" dirty="0"/>
              <a:t> context)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5) “</a:t>
            </a:r>
            <a:r>
              <a:rPr lang="nl-BE" sz="3200" dirty="0" err="1"/>
              <a:t>to</a:t>
            </a:r>
            <a:r>
              <a:rPr lang="nl-BE" sz="3200" dirty="0"/>
              <a:t> start </a:t>
            </a:r>
            <a:r>
              <a:rPr lang="nl-BE" sz="3200" dirty="0" err="1"/>
              <a:t>to</a:t>
            </a:r>
            <a:r>
              <a:rPr lang="nl-BE" sz="3200" dirty="0"/>
              <a:t> do </a:t>
            </a:r>
            <a:r>
              <a:rPr lang="nl-BE" sz="3200" dirty="0" err="1"/>
              <a:t>something</a:t>
            </a:r>
            <a:r>
              <a:rPr lang="nl-BE" sz="3200" dirty="0"/>
              <a:t>” (</a:t>
            </a:r>
            <a:r>
              <a:rPr lang="nl-BE" sz="3200" dirty="0" err="1"/>
              <a:t>inchoative</a:t>
            </a:r>
            <a:r>
              <a:rPr lang="nl-BE" sz="3200" dirty="0"/>
              <a:t> aspect)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21</a:t>
            </a:fld>
            <a:endParaRPr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D133DF2-8AB7-43A2-A7C4-D429A072B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36005"/>
              </p:ext>
            </p:extLst>
          </p:nvPr>
        </p:nvGraphicFramePr>
        <p:xfrm>
          <a:off x="713144" y="4358314"/>
          <a:ext cx="15939247" cy="5210623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65280">
                  <a:extLst>
                    <a:ext uri="{9D8B030D-6E8A-4147-A177-3AD203B41FA5}">
                      <a16:colId xmlns:a16="http://schemas.microsoft.com/office/drawing/2014/main" val="3420126301"/>
                    </a:ext>
                  </a:extLst>
                </a:gridCol>
                <a:gridCol w="6827708">
                  <a:extLst>
                    <a:ext uri="{9D8B030D-6E8A-4147-A177-3AD203B41FA5}">
                      <a16:colId xmlns:a16="http://schemas.microsoft.com/office/drawing/2014/main" val="2915526406"/>
                    </a:ext>
                  </a:extLst>
                </a:gridCol>
                <a:gridCol w="7046259">
                  <a:extLst>
                    <a:ext uri="{9D8B030D-6E8A-4147-A177-3AD203B41FA5}">
                      <a16:colId xmlns:a16="http://schemas.microsoft.com/office/drawing/2014/main" val="4212968917"/>
                    </a:ext>
                  </a:extLst>
                </a:gridCol>
              </a:tblGrid>
              <a:tr h="1003224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Fundar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una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ciudad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es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tarea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símilar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echar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una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semilla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en el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seno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abierto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de la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tierra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Founding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city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is a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similar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task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1" dirty="0" err="1">
                          <a:solidFill>
                            <a:schemeClr val="tx1"/>
                          </a:solidFill>
                        </a:rPr>
                        <a:t>throwing</a:t>
                      </a:r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chemeClr val="tx1"/>
                          </a:solidFill>
                        </a:rPr>
                        <a:t>seed</a:t>
                      </a:r>
                      <a:r>
                        <a:rPr lang="nl-BE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in the open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breast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of the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earth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099472"/>
                  </a:ext>
                </a:extLst>
              </a:tr>
              <a:tr h="1003224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Nunca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es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demasiado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tarde para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echarse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para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atrás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It is never </a:t>
                      </a:r>
                      <a:r>
                        <a:rPr lang="nl-BE" sz="2400" b="0" dirty="0" err="1"/>
                        <a:t>too</a:t>
                      </a:r>
                      <a:r>
                        <a:rPr lang="nl-BE" sz="2400" b="0" dirty="0"/>
                        <a:t> late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throw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him</a:t>
                      </a:r>
                      <a:r>
                        <a:rPr lang="nl-BE" sz="2400" b="1" dirty="0"/>
                        <a:t>/</a:t>
                      </a:r>
                      <a:r>
                        <a:rPr lang="nl-BE" sz="2400" b="1" dirty="0" err="1"/>
                        <a:t>herself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backwards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634554"/>
                  </a:ext>
                </a:extLst>
              </a:tr>
              <a:tr h="1003224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No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cualquiera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está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dispuesta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echarse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a la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aventura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No </a:t>
                      </a:r>
                      <a:r>
                        <a:rPr lang="nl-BE" sz="2400" b="0" dirty="0" err="1"/>
                        <a:t>everybody</a:t>
                      </a:r>
                      <a:r>
                        <a:rPr lang="nl-BE" sz="2400" b="0" dirty="0"/>
                        <a:t> is ready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throw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him</a:t>
                      </a:r>
                      <a:r>
                        <a:rPr lang="nl-BE" sz="2400" b="1" dirty="0"/>
                        <a:t>/</a:t>
                      </a:r>
                      <a:r>
                        <a:rPr lang="nl-BE" sz="2400" b="1" dirty="0" err="1"/>
                        <a:t>herself</a:t>
                      </a:r>
                      <a:r>
                        <a:rPr lang="nl-BE" sz="2400" b="1" dirty="0"/>
                        <a:t> in </a:t>
                      </a:r>
                      <a:r>
                        <a:rPr lang="nl-BE" sz="2400" b="1" dirty="0" err="1"/>
                        <a:t>an</a:t>
                      </a:r>
                      <a:r>
                        <a:rPr lang="nl-BE" sz="2400" b="1" dirty="0"/>
                        <a:t> adventure</a:t>
                      </a:r>
                      <a:r>
                        <a:rPr lang="nl-BE" sz="2400" b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648864"/>
                  </a:ext>
                </a:extLst>
              </a:tr>
              <a:tr h="889044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lvl="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El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niño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abrió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los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ojos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y 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se echó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correr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de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regreso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a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su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rgbClr val="002060"/>
                          </a:solidFill>
                        </a:rPr>
                        <a:t>casa</a:t>
                      </a:r>
                      <a:r>
                        <a:rPr lang="nl-BE" sz="24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/>
                        <a:t>The boy </a:t>
                      </a:r>
                      <a:r>
                        <a:rPr lang="nl-BE" sz="2400" b="0" dirty="0" err="1"/>
                        <a:t>opened</a:t>
                      </a:r>
                      <a:r>
                        <a:rPr lang="nl-BE" sz="2400" b="0" dirty="0"/>
                        <a:t> his </a:t>
                      </a:r>
                      <a:r>
                        <a:rPr lang="nl-BE" sz="2400" b="0" dirty="0" err="1"/>
                        <a:t>eyes</a:t>
                      </a:r>
                      <a:r>
                        <a:rPr lang="nl-BE" sz="2400" b="0" dirty="0"/>
                        <a:t> and </a:t>
                      </a:r>
                      <a:r>
                        <a:rPr lang="nl-BE" sz="2400" b="1" dirty="0" err="1"/>
                        <a:t>threw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himself</a:t>
                      </a:r>
                      <a:r>
                        <a:rPr lang="nl-BE" sz="2400" b="1" dirty="0"/>
                        <a:t> (</a:t>
                      </a:r>
                      <a:r>
                        <a:rPr lang="nl-BE" sz="2400" b="1" dirty="0" err="1"/>
                        <a:t>started</a:t>
                      </a:r>
                      <a:r>
                        <a:rPr lang="nl-BE" sz="2400" b="1" dirty="0"/>
                        <a:t> ?)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run </a:t>
                      </a:r>
                      <a:r>
                        <a:rPr lang="nl-BE" sz="2400" b="0" dirty="0"/>
                        <a:t>back </a:t>
                      </a:r>
                      <a:r>
                        <a:rPr lang="nl-BE" sz="2400" b="0" dirty="0" err="1"/>
                        <a:t>to</a:t>
                      </a:r>
                      <a:r>
                        <a:rPr lang="nl-BE" sz="2400" b="0" dirty="0"/>
                        <a:t> his house.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636087"/>
                  </a:ext>
                </a:extLst>
              </a:tr>
              <a:tr h="1311907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40" indent="0">
                        <a:lnSpc>
                          <a:spcPct val="100000"/>
                        </a:lnSpc>
                        <a:buSzPts val="4440"/>
                        <a:buNone/>
                      </a:pP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De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repente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se echó a </a:t>
                      </a:r>
                      <a:r>
                        <a:rPr lang="nl-BE" sz="2400" b="1" dirty="0" err="1">
                          <a:solidFill>
                            <a:srgbClr val="002060"/>
                          </a:solidFill>
                        </a:rPr>
                        <a:t>llorar</a:t>
                      </a:r>
                      <a:r>
                        <a:rPr lang="nl-BE" sz="2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como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lloran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 los </a:t>
                      </a:r>
                      <a:r>
                        <a:rPr lang="nl-BE" sz="2400" dirty="0" err="1">
                          <a:solidFill>
                            <a:srgbClr val="002060"/>
                          </a:solidFill>
                        </a:rPr>
                        <a:t>viejos</a:t>
                      </a:r>
                      <a:r>
                        <a:rPr lang="nl-BE" sz="240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2400" b="0" dirty="0" err="1"/>
                        <a:t>Suddenly</a:t>
                      </a:r>
                      <a:r>
                        <a:rPr lang="nl-BE" sz="2400" b="0" dirty="0"/>
                        <a:t>, </a:t>
                      </a:r>
                      <a:r>
                        <a:rPr lang="nl-BE" sz="2400" b="1" dirty="0"/>
                        <a:t>he / </a:t>
                      </a:r>
                      <a:r>
                        <a:rPr lang="nl-BE" sz="2400" b="1" dirty="0" err="1"/>
                        <a:t>she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started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to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cry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0" dirty="0"/>
                        <a:t>like </a:t>
                      </a:r>
                      <a:r>
                        <a:rPr lang="nl-BE" sz="2400" b="0" dirty="0" err="1"/>
                        <a:t>old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people</a:t>
                      </a:r>
                      <a:r>
                        <a:rPr lang="nl-BE" sz="2400" b="0" dirty="0"/>
                        <a:t> </a:t>
                      </a:r>
                      <a:r>
                        <a:rPr lang="nl-BE" sz="2400" b="0" dirty="0" err="1"/>
                        <a:t>cry</a:t>
                      </a:r>
                      <a:r>
                        <a:rPr lang="nl-BE" sz="2400" b="0" dirty="0"/>
                        <a:t>.</a:t>
                      </a:r>
                      <a:endParaRPr lang="nl-BE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854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56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/>
              <a:t>Introduction: the inchoative construction &amp; methodology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Lexical classification 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Pathway towards inchoative auxiliary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Primary movement verbs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Secondary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b="1" u="none" dirty="0"/>
              <a:t>    diachrony of the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3690526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502320" y="219915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u="none" cap="small" dirty="0"/>
              <a:t>Research </a:t>
            </a:r>
            <a:r>
              <a:rPr lang="nl-BE" u="none" cap="small" dirty="0" err="1"/>
              <a:t>Questions</a:t>
            </a:r>
            <a:endParaRPr u="none"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482530" y="1574800"/>
            <a:ext cx="16373613" cy="6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r>
              <a:rPr lang="nl-BE" sz="4000" dirty="0" err="1"/>
              <a:t>Which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 have been </a:t>
            </a:r>
            <a:r>
              <a:rPr lang="nl-BE" sz="4000" dirty="0" err="1"/>
              <a:t>incorporated</a:t>
            </a:r>
            <a:r>
              <a:rPr lang="nl-BE" sz="4000" dirty="0"/>
              <a:t> in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construction</a:t>
            </a:r>
            <a:r>
              <a:rPr lang="nl-BE" sz="4000" dirty="0"/>
              <a:t> in Spanish?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How </a:t>
            </a:r>
            <a:r>
              <a:rPr lang="nl-BE" sz="4000" dirty="0" err="1"/>
              <a:t>can</a:t>
            </a:r>
            <a:r>
              <a:rPr lang="nl-BE" sz="4000" dirty="0"/>
              <a:t> we </a:t>
            </a:r>
            <a:r>
              <a:rPr lang="nl-BE" sz="4000" dirty="0" err="1"/>
              <a:t>classify</a:t>
            </a:r>
            <a:r>
              <a:rPr lang="nl-BE" sz="4000" dirty="0"/>
              <a:t> these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 </a:t>
            </a:r>
            <a:r>
              <a:rPr lang="nl-BE" sz="4000" dirty="0" err="1"/>
              <a:t>based</a:t>
            </a:r>
            <a:r>
              <a:rPr lang="nl-BE" sz="4000" dirty="0"/>
              <a:t> on </a:t>
            </a:r>
            <a:r>
              <a:rPr lang="nl-BE" sz="4000" dirty="0" err="1"/>
              <a:t>their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semantic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? 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b="1" dirty="0"/>
              <a:t>How (and </a:t>
            </a:r>
            <a:r>
              <a:rPr lang="nl-BE" sz="4000" b="1" dirty="0" err="1"/>
              <a:t>when</a:t>
            </a:r>
            <a:r>
              <a:rPr lang="nl-BE" sz="4000" b="1" dirty="0"/>
              <a:t>) </a:t>
            </a:r>
            <a:r>
              <a:rPr lang="nl-BE" sz="4000" b="1" dirty="0" err="1"/>
              <a:t>did</a:t>
            </a:r>
            <a:r>
              <a:rPr lang="nl-BE" sz="4000" b="1" dirty="0"/>
              <a:t> </a:t>
            </a:r>
            <a:r>
              <a:rPr lang="nl-BE" sz="4000" b="1" dirty="0" err="1"/>
              <a:t>they</a:t>
            </a:r>
            <a:r>
              <a:rPr lang="nl-BE" sz="4000" b="1" dirty="0"/>
              <a:t> turn </a:t>
            </a:r>
            <a:r>
              <a:rPr lang="nl-BE" sz="4000" b="1" dirty="0" err="1"/>
              <a:t>into</a:t>
            </a:r>
            <a:r>
              <a:rPr lang="nl-BE" sz="4000" b="1" dirty="0"/>
              <a:t> </a:t>
            </a:r>
            <a:r>
              <a:rPr lang="nl-BE" sz="4000" b="1" dirty="0" err="1"/>
              <a:t>inchoative</a:t>
            </a:r>
            <a:r>
              <a:rPr lang="nl-BE" sz="4000" b="1" dirty="0"/>
              <a:t> </a:t>
            </a:r>
            <a:r>
              <a:rPr lang="nl-BE" sz="4000" b="1" dirty="0" err="1"/>
              <a:t>auxiliaries</a:t>
            </a:r>
            <a:r>
              <a:rPr lang="nl-BE" sz="4000" b="1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 err="1"/>
              <a:t>To</a:t>
            </a:r>
            <a:r>
              <a:rPr lang="nl-BE" sz="4000" dirty="0"/>
              <a:t> </a:t>
            </a:r>
            <a:r>
              <a:rPr lang="nl-BE" sz="4000" dirty="0" err="1"/>
              <a:t>which</a:t>
            </a:r>
            <a:r>
              <a:rPr lang="nl-BE" sz="4000" dirty="0"/>
              <a:t> </a:t>
            </a:r>
            <a:r>
              <a:rPr lang="nl-BE" sz="4000" dirty="0" err="1"/>
              <a:t>degree</a:t>
            </a:r>
            <a:r>
              <a:rPr lang="nl-BE" sz="4000" dirty="0"/>
              <a:t> are </a:t>
            </a:r>
            <a:r>
              <a:rPr lang="nl-BE" sz="4000" dirty="0" err="1"/>
              <a:t>they</a:t>
            </a:r>
            <a:r>
              <a:rPr lang="nl-BE" sz="4000" dirty="0"/>
              <a:t> </a:t>
            </a:r>
            <a:r>
              <a:rPr lang="nl-BE" sz="4000" dirty="0" err="1"/>
              <a:t>grammaticalized</a:t>
            </a:r>
            <a:r>
              <a:rPr lang="nl-BE" sz="4000" dirty="0"/>
              <a:t> </a:t>
            </a:r>
            <a:r>
              <a:rPr lang="nl-BE" sz="4000" dirty="0" err="1"/>
              <a:t>and</a:t>
            </a:r>
            <a:r>
              <a:rPr lang="nl-BE" sz="4000" dirty="0"/>
              <a:t>/or </a:t>
            </a:r>
            <a:r>
              <a:rPr lang="nl-BE" sz="4000" dirty="0" err="1"/>
              <a:t>maintain</a:t>
            </a:r>
            <a:r>
              <a:rPr lang="nl-BE" sz="4000" dirty="0"/>
              <a:t> </a:t>
            </a:r>
            <a:r>
              <a:rPr lang="nl-BE" sz="4000" dirty="0" err="1"/>
              <a:t>their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semantic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sz="4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2063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7" y="252000"/>
            <a:ext cx="16353941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sz="4800" cap="small" dirty="0"/>
              <a:t>4.1 </a:t>
            </a:r>
            <a:r>
              <a:rPr lang="nl-BE" sz="4800" cap="small" dirty="0" err="1"/>
              <a:t>Diachrony</a:t>
            </a:r>
            <a:r>
              <a:rPr lang="nl-BE" sz="4800" cap="small" dirty="0"/>
              <a:t> of the </a:t>
            </a:r>
            <a:r>
              <a:rPr lang="nl-BE" sz="4800" cap="small" dirty="0" err="1"/>
              <a:t>Movement</a:t>
            </a:r>
            <a:r>
              <a:rPr lang="nl-BE" sz="4800" cap="small" dirty="0"/>
              <a:t> </a:t>
            </a:r>
            <a:r>
              <a:rPr lang="nl-BE" sz="4800" cap="small" dirty="0" err="1"/>
              <a:t>verbs</a:t>
            </a:r>
            <a:endParaRPr sz="48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26274" y="1115700"/>
            <a:ext cx="16357786" cy="8294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24</a:t>
            </a:fld>
            <a:endParaRPr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A2303C35-1F8E-49B5-AB3D-042E8053A92E}"/>
              </a:ext>
            </a:extLst>
          </p:cNvPr>
          <p:cNvSpPr/>
          <p:nvPr/>
        </p:nvSpPr>
        <p:spPr>
          <a:xfrm>
            <a:off x="3765175" y="8163666"/>
            <a:ext cx="12066495" cy="1137273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09FF3E8C-5362-4A26-938B-891F4FF84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38945"/>
              </p:ext>
            </p:extLst>
          </p:nvPr>
        </p:nvGraphicFramePr>
        <p:xfrm>
          <a:off x="1305250" y="1310898"/>
          <a:ext cx="15207150" cy="6657570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91915">
                  <a:extLst>
                    <a:ext uri="{9D8B030D-6E8A-4147-A177-3AD203B41FA5}">
                      <a16:colId xmlns:a16="http://schemas.microsoft.com/office/drawing/2014/main" val="1303308016"/>
                    </a:ext>
                  </a:extLst>
                </a:gridCol>
                <a:gridCol w="1372057">
                  <a:extLst>
                    <a:ext uri="{9D8B030D-6E8A-4147-A177-3AD203B41FA5}">
                      <a16:colId xmlns:a16="http://schemas.microsoft.com/office/drawing/2014/main" val="3137586325"/>
                    </a:ext>
                  </a:extLst>
                </a:gridCol>
                <a:gridCol w="1098173">
                  <a:extLst>
                    <a:ext uri="{9D8B030D-6E8A-4147-A177-3AD203B41FA5}">
                      <a16:colId xmlns:a16="http://schemas.microsoft.com/office/drawing/2014/main" val="486668530"/>
                    </a:ext>
                  </a:extLst>
                </a:gridCol>
                <a:gridCol w="1520715">
                  <a:extLst>
                    <a:ext uri="{9D8B030D-6E8A-4147-A177-3AD203B41FA5}">
                      <a16:colId xmlns:a16="http://schemas.microsoft.com/office/drawing/2014/main" val="2350814333"/>
                    </a:ext>
                  </a:extLst>
                </a:gridCol>
                <a:gridCol w="1520715">
                  <a:extLst>
                    <a:ext uri="{9D8B030D-6E8A-4147-A177-3AD203B41FA5}">
                      <a16:colId xmlns:a16="http://schemas.microsoft.com/office/drawing/2014/main" val="422787609"/>
                    </a:ext>
                  </a:extLst>
                </a:gridCol>
                <a:gridCol w="1364726">
                  <a:extLst>
                    <a:ext uri="{9D8B030D-6E8A-4147-A177-3AD203B41FA5}">
                      <a16:colId xmlns:a16="http://schemas.microsoft.com/office/drawing/2014/main" val="1834381440"/>
                    </a:ext>
                  </a:extLst>
                </a:gridCol>
                <a:gridCol w="1676704">
                  <a:extLst>
                    <a:ext uri="{9D8B030D-6E8A-4147-A177-3AD203B41FA5}">
                      <a16:colId xmlns:a16="http://schemas.microsoft.com/office/drawing/2014/main" val="2960522847"/>
                    </a:ext>
                  </a:extLst>
                </a:gridCol>
                <a:gridCol w="1520715">
                  <a:extLst>
                    <a:ext uri="{9D8B030D-6E8A-4147-A177-3AD203B41FA5}">
                      <a16:colId xmlns:a16="http://schemas.microsoft.com/office/drawing/2014/main" val="2569145427"/>
                    </a:ext>
                  </a:extLst>
                </a:gridCol>
                <a:gridCol w="1520715">
                  <a:extLst>
                    <a:ext uri="{9D8B030D-6E8A-4147-A177-3AD203B41FA5}">
                      <a16:colId xmlns:a16="http://schemas.microsoft.com/office/drawing/2014/main" val="3690644503"/>
                    </a:ext>
                  </a:extLst>
                </a:gridCol>
                <a:gridCol w="1520715">
                  <a:extLst>
                    <a:ext uri="{9D8B030D-6E8A-4147-A177-3AD203B41FA5}">
                      <a16:colId xmlns:a16="http://schemas.microsoft.com/office/drawing/2014/main" val="2818938003"/>
                    </a:ext>
                  </a:extLst>
                </a:gridCol>
              </a:tblGrid>
              <a:tr h="559013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800" b="1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  <a:sym typeface="Arial"/>
                        </a:rPr>
                        <a:t>Century</a:t>
                      </a:r>
                      <a:endParaRPr lang="nl-BE" sz="28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nl-BE" sz="24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XIII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XIV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XVIII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XIX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XXI</a:t>
                      </a:r>
                    </a:p>
                    <a:p>
                      <a:pPr algn="ctr" fontAlgn="b"/>
                      <a:endParaRPr lang="nl-BE" sz="2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67631"/>
                  </a:ext>
                </a:extLst>
              </a:tr>
              <a:tr h="949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saltar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b="1" u="none" strike="noStrike" dirty="0">
                          <a:effectLst/>
                        </a:rPr>
                        <a:t>“</a:t>
                      </a:r>
                      <a:r>
                        <a:rPr lang="nl-BE" sz="2400" b="1" u="none" strike="noStrike" dirty="0" err="1">
                          <a:effectLst/>
                        </a:rPr>
                        <a:t>to</a:t>
                      </a:r>
                      <a:r>
                        <a:rPr lang="nl-BE" sz="2400" b="1" u="none" strike="noStrike" dirty="0">
                          <a:effectLst/>
                        </a:rPr>
                        <a:t> </a:t>
                      </a:r>
                      <a:r>
                        <a:rPr lang="nl-BE" sz="2400" b="1" u="none" strike="noStrike" dirty="0" err="1">
                          <a:effectLst/>
                        </a:rPr>
                        <a:t>jump</a:t>
                      </a:r>
                      <a:r>
                        <a:rPr lang="nl-BE" sz="2400" b="1" u="none" strike="noStrike" dirty="0">
                          <a:effectLst/>
                        </a:rPr>
                        <a:t>”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4, 5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299093"/>
                  </a:ext>
                </a:extLst>
              </a:tr>
              <a:tr h="475202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95973"/>
                  </a:ext>
                </a:extLst>
              </a:tr>
              <a:tr h="949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soltarse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b="1" u="none" strike="noStrike" dirty="0">
                          <a:effectLst/>
                        </a:rPr>
                        <a:t>“</a:t>
                      </a:r>
                      <a:r>
                        <a:rPr lang="nl-BE" sz="2400" b="1" u="none" strike="noStrike" dirty="0" err="1">
                          <a:effectLst/>
                        </a:rPr>
                        <a:t>to</a:t>
                      </a:r>
                      <a:r>
                        <a:rPr lang="nl-BE" sz="2400" b="1" u="none" strike="noStrike" dirty="0">
                          <a:effectLst/>
                        </a:rPr>
                        <a:t> </a:t>
                      </a:r>
                      <a:r>
                        <a:rPr lang="nl-BE" sz="2400" b="1" u="none" strike="noStrike" dirty="0" err="1">
                          <a:effectLst/>
                        </a:rPr>
                        <a:t>loosen</a:t>
                      </a:r>
                      <a:r>
                        <a:rPr lang="nl-BE" sz="2400" b="1" u="none" strike="noStrike" dirty="0">
                          <a:effectLst/>
                        </a:rPr>
                        <a:t>”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2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3, 4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37963"/>
                  </a:ext>
                </a:extLst>
              </a:tr>
              <a:tr h="949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largarse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b="1" u="none" strike="noStrike" dirty="0">
                          <a:effectLst/>
                        </a:rPr>
                        <a:t>“</a:t>
                      </a:r>
                      <a:r>
                        <a:rPr lang="nl-BE" sz="2400" b="1" u="none" strike="noStrike" dirty="0" err="1">
                          <a:effectLst/>
                        </a:rPr>
                        <a:t>to</a:t>
                      </a:r>
                      <a:r>
                        <a:rPr lang="nl-BE" sz="2400" b="1" u="none" strike="noStrike" dirty="0">
                          <a:effectLst/>
                        </a:rPr>
                        <a:t> go </a:t>
                      </a:r>
                      <a:r>
                        <a:rPr lang="nl-BE" sz="2400" b="1" u="none" strike="noStrike" dirty="0" err="1">
                          <a:effectLst/>
                        </a:rPr>
                        <a:t>away</a:t>
                      </a:r>
                      <a:r>
                        <a:rPr lang="nl-BE" sz="2400" b="1" u="none" strike="noStrike" dirty="0">
                          <a:effectLst/>
                        </a:rPr>
                        <a:t>”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3, 4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26472"/>
                  </a:ext>
                </a:extLst>
              </a:tr>
              <a:tr h="475202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17978"/>
                  </a:ext>
                </a:extLst>
              </a:tr>
              <a:tr h="949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embarcarse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b="1" u="none" strike="noStrike" dirty="0">
                          <a:effectLst/>
                        </a:rPr>
                        <a:t>“</a:t>
                      </a:r>
                      <a:r>
                        <a:rPr lang="nl-BE" sz="2400" b="1" u="none" strike="noStrike" dirty="0" err="1">
                          <a:effectLst/>
                        </a:rPr>
                        <a:t>to</a:t>
                      </a:r>
                      <a:r>
                        <a:rPr lang="nl-BE" sz="2400" b="1" u="none" strike="noStrike" dirty="0">
                          <a:effectLst/>
                        </a:rPr>
                        <a:t> </a:t>
                      </a:r>
                      <a:r>
                        <a:rPr lang="nl-BE" sz="2400" b="1" u="none" strike="noStrike" dirty="0" err="1">
                          <a:effectLst/>
                        </a:rPr>
                        <a:t>embark</a:t>
                      </a:r>
                      <a:r>
                        <a:rPr lang="nl-BE" sz="2400" b="1" u="none" strike="noStrike" dirty="0">
                          <a:effectLst/>
                        </a:rPr>
                        <a:t>”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70073"/>
                  </a:ext>
                </a:extLst>
              </a:tr>
              <a:tr h="949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zambullirse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400" b="1" u="none" strike="noStrike" dirty="0">
                          <a:effectLst/>
                        </a:rPr>
                        <a:t>“</a:t>
                      </a:r>
                      <a:r>
                        <a:rPr lang="nl-BE" sz="2400" b="1" u="none" strike="noStrike" dirty="0" err="1">
                          <a:effectLst/>
                        </a:rPr>
                        <a:t>to</a:t>
                      </a:r>
                      <a:r>
                        <a:rPr lang="nl-BE" sz="2400" b="1" u="none" strike="noStrike" dirty="0">
                          <a:effectLst/>
                        </a:rPr>
                        <a:t> </a:t>
                      </a:r>
                      <a:r>
                        <a:rPr lang="nl-BE" sz="2400" b="1" u="none" strike="noStrike" dirty="0" err="1">
                          <a:effectLst/>
                        </a:rPr>
                        <a:t>dive</a:t>
                      </a:r>
                      <a:r>
                        <a:rPr lang="nl-BE" sz="2400" b="1" u="none" strike="noStrike" dirty="0">
                          <a:effectLst/>
                        </a:rPr>
                        <a:t>”</a:t>
                      </a:r>
                      <a:endParaRPr lang="nl-B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1, 2, 3, 4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7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31517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5400"/>
            </a:pPr>
            <a:r>
              <a:rPr lang="nl-BE" sz="4800" cap="small" dirty="0"/>
              <a:t>4.2 </a:t>
            </a:r>
            <a:r>
              <a:rPr lang="nl-BE" sz="4800" cap="small" dirty="0" err="1"/>
              <a:t>Diachrony</a:t>
            </a:r>
            <a:r>
              <a:rPr lang="nl-BE" sz="4800" cap="small" dirty="0"/>
              <a:t> of the </a:t>
            </a:r>
            <a:r>
              <a:rPr lang="nl-BE" sz="4800" cap="small" dirty="0" err="1"/>
              <a:t>throw</a:t>
            </a:r>
            <a:r>
              <a:rPr lang="nl-BE" sz="4800" cap="small" dirty="0"/>
              <a:t> </a:t>
            </a:r>
            <a:r>
              <a:rPr lang="nl-BE" sz="4800" cap="small" dirty="0" err="1"/>
              <a:t>verbs</a:t>
            </a:r>
            <a:endParaRPr sz="48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634961" y="1115700"/>
            <a:ext cx="13425562" cy="7050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25</a:t>
            </a:fld>
            <a:endParaRPr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058E445-DF20-418D-87DB-D57EF9E6C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957574"/>
              </p:ext>
            </p:extLst>
          </p:nvPr>
        </p:nvGraphicFramePr>
        <p:xfrm>
          <a:off x="2043017" y="1443680"/>
          <a:ext cx="14154926" cy="6578851"/>
        </p:xfrm>
        <a:graphic>
          <a:graphicData uri="http://schemas.openxmlformats.org/drawingml/2006/table">
            <a:tbl>
              <a:tblPr>
                <a:tableStyleId>{633ABB31-2133-4ED1-955E-AA242CA9472D}</a:tableStyleId>
              </a:tblPr>
              <a:tblGrid>
                <a:gridCol w="2196026">
                  <a:extLst>
                    <a:ext uri="{9D8B030D-6E8A-4147-A177-3AD203B41FA5}">
                      <a16:colId xmlns:a16="http://schemas.microsoft.com/office/drawing/2014/main" val="4138963231"/>
                    </a:ext>
                  </a:extLst>
                </a:gridCol>
                <a:gridCol w="1443300">
                  <a:extLst>
                    <a:ext uri="{9D8B030D-6E8A-4147-A177-3AD203B41FA5}">
                      <a16:colId xmlns:a16="http://schemas.microsoft.com/office/drawing/2014/main" val="2620042377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val="1647801570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195800219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106041342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699654608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1727190180"/>
                    </a:ext>
                  </a:extLst>
                </a:gridCol>
                <a:gridCol w="1410789">
                  <a:extLst>
                    <a:ext uri="{9D8B030D-6E8A-4147-A177-3AD203B41FA5}">
                      <a16:colId xmlns:a16="http://schemas.microsoft.com/office/drawing/2014/main" val="1935276646"/>
                    </a:ext>
                  </a:extLst>
                </a:gridCol>
                <a:gridCol w="1254034">
                  <a:extLst>
                    <a:ext uri="{9D8B030D-6E8A-4147-A177-3AD203B41FA5}">
                      <a16:colId xmlns:a16="http://schemas.microsoft.com/office/drawing/2014/main" val="3849073786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3224875125"/>
                    </a:ext>
                  </a:extLst>
                </a:gridCol>
              </a:tblGrid>
              <a:tr h="91177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800" b="1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  <a:sym typeface="Arial"/>
                        </a:rPr>
                        <a:t>Century</a:t>
                      </a:r>
                      <a:endParaRPr lang="nl-BE" sz="28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nl-BE" sz="28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XIV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  <a:p>
                      <a:pPr algn="ctr" fontAlgn="b"/>
                      <a:endParaRPr lang="nl-BE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XIX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96450"/>
                  </a:ext>
                </a:extLst>
              </a:tr>
              <a:tr h="1416768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echar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800" b="1" u="none" strike="noStrike" dirty="0">
                          <a:effectLst/>
                        </a:rPr>
                        <a:t>“</a:t>
                      </a:r>
                      <a:r>
                        <a:rPr lang="nl-BE" sz="2800" b="1" u="none" strike="noStrike" dirty="0" err="1">
                          <a:effectLst/>
                        </a:rPr>
                        <a:t>to</a:t>
                      </a:r>
                      <a:r>
                        <a:rPr lang="nl-BE" sz="2800" b="1" u="none" strike="noStrike" dirty="0">
                          <a:effectLst/>
                        </a:rPr>
                        <a:t> </a:t>
                      </a:r>
                      <a:r>
                        <a:rPr lang="nl-BE" sz="2800" b="1" u="none" strike="noStrike" dirty="0" err="1">
                          <a:effectLst/>
                        </a:rPr>
                        <a:t>throw</a:t>
                      </a:r>
                      <a:r>
                        <a:rPr lang="nl-BE" sz="2800" b="1" u="none" strike="noStrike" dirty="0">
                          <a:effectLst/>
                        </a:rPr>
                        <a:t>”</a:t>
                      </a: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1,2,3,4,5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86149"/>
                  </a:ext>
                </a:extLst>
              </a:tr>
              <a:tr h="1416768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arrojar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800" b="1" u="none" strike="noStrike" dirty="0">
                          <a:effectLst/>
                        </a:rPr>
                        <a:t>“</a:t>
                      </a:r>
                      <a:r>
                        <a:rPr lang="nl-BE" sz="2800" b="1" u="none" strike="noStrike" dirty="0" err="1">
                          <a:effectLst/>
                        </a:rPr>
                        <a:t>to</a:t>
                      </a:r>
                      <a:r>
                        <a:rPr lang="nl-BE" sz="2800" b="1" u="none" strike="noStrike" dirty="0">
                          <a:effectLst/>
                        </a:rPr>
                        <a:t> </a:t>
                      </a:r>
                      <a:r>
                        <a:rPr lang="nl-BE" sz="2800" b="1" u="none" strike="noStrike" dirty="0" err="1">
                          <a:effectLst/>
                        </a:rPr>
                        <a:t>throw</a:t>
                      </a:r>
                      <a:r>
                        <a:rPr lang="nl-BE" sz="2800" b="1" u="none" strike="noStrike" dirty="0">
                          <a:effectLst/>
                        </a:rPr>
                        <a:t>”</a:t>
                      </a: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54215"/>
                  </a:ext>
                </a:extLst>
              </a:tr>
              <a:tr h="1416768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tirar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800" b="1" u="none" strike="noStrike" dirty="0">
                          <a:effectLst/>
                        </a:rPr>
                        <a:t>“</a:t>
                      </a:r>
                      <a:r>
                        <a:rPr lang="nl-BE" sz="2800" b="1" u="none" strike="noStrike" dirty="0" err="1">
                          <a:effectLst/>
                        </a:rPr>
                        <a:t>to</a:t>
                      </a:r>
                      <a:r>
                        <a:rPr lang="nl-BE" sz="2800" b="1" u="none" strike="noStrike" dirty="0">
                          <a:effectLst/>
                        </a:rPr>
                        <a:t> </a:t>
                      </a:r>
                      <a:r>
                        <a:rPr lang="nl-BE" sz="2800" b="1" u="none" strike="noStrike" dirty="0" err="1">
                          <a:effectLst/>
                        </a:rPr>
                        <a:t>shoot</a:t>
                      </a:r>
                      <a:r>
                        <a:rPr lang="nl-BE" sz="2800" b="1" u="none" strike="noStrike" dirty="0">
                          <a:effectLst/>
                        </a:rPr>
                        <a:t>”</a:t>
                      </a: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2, 3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42184"/>
                  </a:ext>
                </a:extLst>
              </a:tr>
              <a:tr h="1416768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lanzar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nl-BE" sz="2800" b="1" u="none" strike="noStrike" dirty="0">
                          <a:effectLst/>
                        </a:rPr>
                        <a:t>“</a:t>
                      </a:r>
                      <a:r>
                        <a:rPr lang="nl-BE" sz="2800" b="1" u="none" strike="noStrike" dirty="0" err="1">
                          <a:effectLst/>
                        </a:rPr>
                        <a:t>to</a:t>
                      </a:r>
                      <a:r>
                        <a:rPr lang="nl-BE" sz="2800" b="1" u="none" strike="noStrike" dirty="0">
                          <a:effectLst/>
                        </a:rPr>
                        <a:t> </a:t>
                      </a:r>
                      <a:r>
                        <a:rPr lang="nl-BE" sz="2800" b="1" u="none" strike="noStrike" dirty="0" err="1">
                          <a:effectLst/>
                        </a:rPr>
                        <a:t>launch</a:t>
                      </a:r>
                      <a:r>
                        <a:rPr lang="nl-BE" sz="2800" b="1" u="none" strike="noStrike" dirty="0">
                          <a:effectLst/>
                        </a:rPr>
                        <a:t>”</a:t>
                      </a: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85898"/>
                  </a:ext>
                </a:extLst>
              </a:tr>
            </a:tbl>
          </a:graphicData>
        </a:graphic>
      </p:graphicFrame>
      <p:sp>
        <p:nvSpPr>
          <p:cNvPr id="8" name="Pijl: rechts 7">
            <a:extLst>
              <a:ext uri="{FF2B5EF4-FFF2-40B4-BE49-F238E27FC236}">
                <a16:creationId xmlns:a16="http://schemas.microsoft.com/office/drawing/2014/main" id="{A2303C35-1F8E-49B5-AB3D-042E8053A92E}"/>
              </a:ext>
            </a:extLst>
          </p:cNvPr>
          <p:cNvSpPr/>
          <p:nvPr/>
        </p:nvSpPr>
        <p:spPr>
          <a:xfrm>
            <a:off x="4447986" y="8166229"/>
            <a:ext cx="11417380" cy="782474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3203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/>
              <a:t>Introduction: the inchoative construction &amp; methodology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Lexical classification 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Pathway towards inchoative auxiliary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Primary movement verbs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Secondary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b="1" u="none" dirty="0"/>
              <a:t>    </a:t>
            </a:r>
            <a:r>
              <a:rPr lang="en-GB" sz="2800" u="none" dirty="0"/>
              <a:t>diachrony of the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b="1" u="none" dirty="0"/>
              <a:t>   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433489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Lexical</a:t>
            </a:r>
            <a:r>
              <a:rPr lang="nl-BE" cap="small" dirty="0"/>
              <a:t> </a:t>
            </a:r>
            <a:r>
              <a:rPr lang="nl-BE" cap="small" dirty="0" err="1"/>
              <a:t>classification</a:t>
            </a:r>
            <a:r>
              <a:rPr lang="nl-BE" cap="small" dirty="0"/>
              <a:t> </a:t>
            </a:r>
            <a:r>
              <a:rPr lang="nl-BE" sz="4400" cap="small" dirty="0"/>
              <a:t>(</a:t>
            </a:r>
            <a:r>
              <a:rPr lang="nl-BE" sz="4400" cap="small" dirty="0" err="1"/>
              <a:t>based</a:t>
            </a:r>
            <a:r>
              <a:rPr lang="nl-BE" sz="4400" cap="small" dirty="0"/>
              <a:t> on </a:t>
            </a:r>
            <a:r>
              <a:rPr lang="nl-BE" sz="4400" cap="small" dirty="0" err="1"/>
              <a:t>Levin</a:t>
            </a:r>
            <a:r>
              <a:rPr lang="nl-BE" sz="4400" cap="small" dirty="0"/>
              <a:t> 1993)</a:t>
            </a:r>
            <a:endParaRPr sz="44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218685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2 ‘macro’- </a:t>
            </a:r>
            <a:r>
              <a:rPr lang="nl-BE" sz="4000" dirty="0" err="1"/>
              <a:t>categories</a:t>
            </a:r>
            <a:r>
              <a:rPr lang="nl-BE" sz="4000" dirty="0"/>
              <a:t> (</a:t>
            </a:r>
            <a:r>
              <a:rPr lang="nl-BE" sz="4000" dirty="0" err="1"/>
              <a:t>according</a:t>
            </a:r>
            <a:r>
              <a:rPr lang="nl-BE" sz="4000" dirty="0"/>
              <a:t> </a:t>
            </a:r>
            <a:r>
              <a:rPr lang="nl-BE" sz="4000" dirty="0" err="1"/>
              <a:t>to</a:t>
            </a:r>
            <a:r>
              <a:rPr lang="nl-BE" sz="4000" dirty="0"/>
              <a:t>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1) </a:t>
            </a:r>
            <a:r>
              <a:rPr lang="nl-BE" sz="4000" dirty="0" err="1"/>
              <a:t>Primary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</a:t>
            </a:r>
            <a:r>
              <a:rPr lang="nl-BE" sz="4000" dirty="0"/>
              <a:t>: </a:t>
            </a:r>
            <a:r>
              <a:rPr lang="nl-BE" sz="4000" b="1" i="1" dirty="0" err="1"/>
              <a:t>saltar</a:t>
            </a:r>
            <a:r>
              <a:rPr lang="nl-BE" sz="4000" b="1" dirty="0"/>
              <a:t>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jump</a:t>
            </a:r>
            <a:r>
              <a:rPr lang="nl-BE" sz="4000" b="1" dirty="0"/>
              <a:t>”)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2) </a:t>
            </a:r>
            <a:r>
              <a:rPr lang="nl-BE" sz="4000" dirty="0" err="1"/>
              <a:t>Secondary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a) </a:t>
            </a:r>
            <a:r>
              <a:rPr lang="nl-BE" sz="4000" dirty="0" err="1"/>
              <a:t>verbs</a:t>
            </a:r>
            <a:r>
              <a:rPr lang="nl-BE" sz="4000" dirty="0"/>
              <a:t> of </a:t>
            </a:r>
            <a:r>
              <a:rPr lang="nl-BE" sz="4000" dirty="0" err="1"/>
              <a:t>liberation</a:t>
            </a:r>
            <a:r>
              <a:rPr lang="nl-BE" sz="4000" dirty="0"/>
              <a:t>: </a:t>
            </a:r>
            <a:r>
              <a:rPr lang="nl-BE" sz="4000" b="1" i="1" dirty="0" err="1"/>
              <a:t>largar</a:t>
            </a:r>
            <a:r>
              <a:rPr lang="nl-BE" sz="4000" b="1" i="1" dirty="0"/>
              <a:t> </a:t>
            </a:r>
            <a:r>
              <a:rPr lang="nl-BE" sz="4000" b="1" dirty="0"/>
              <a:t>(“</a:t>
            </a:r>
            <a:r>
              <a:rPr lang="nl-BE" sz="4000" b="1" dirty="0" err="1"/>
              <a:t>to</a:t>
            </a:r>
            <a:r>
              <a:rPr lang="nl-BE" sz="4000" b="1" dirty="0"/>
              <a:t> let go”) </a:t>
            </a:r>
            <a:r>
              <a:rPr lang="nl-BE" sz="4000" dirty="0" err="1"/>
              <a:t>and</a:t>
            </a:r>
            <a:r>
              <a:rPr lang="nl-BE" sz="4000" dirty="0"/>
              <a:t> </a:t>
            </a:r>
            <a:r>
              <a:rPr lang="nl-BE" sz="4000" b="1" i="1" dirty="0" err="1"/>
              <a:t>soltar</a:t>
            </a:r>
            <a:r>
              <a:rPr lang="nl-BE" sz="4000" b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b="1" dirty="0"/>
              <a:t>	          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loosen</a:t>
            </a:r>
            <a:r>
              <a:rPr lang="nl-BE" sz="4000" b="1" dirty="0"/>
              <a:t>”)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</a:t>
            </a:r>
            <a:r>
              <a:rPr lang="nl-BE" sz="4000" i="1" dirty="0"/>
              <a:t>	</a:t>
            </a:r>
            <a:r>
              <a:rPr lang="nl-BE" sz="4000" dirty="0"/>
              <a:t>b) change of </a:t>
            </a:r>
            <a:r>
              <a:rPr lang="nl-BE" sz="4000" dirty="0" err="1"/>
              <a:t>location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 </a:t>
            </a:r>
            <a:r>
              <a:rPr lang="nl-BE" sz="4000" b="1" i="1" dirty="0" err="1"/>
              <a:t>embarcar</a:t>
            </a:r>
            <a:r>
              <a:rPr lang="nl-BE" sz="4000" b="1" dirty="0"/>
              <a:t> 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embark</a:t>
            </a:r>
            <a:r>
              <a:rPr lang="nl-BE" sz="4000" b="1" dirty="0"/>
              <a:t>”)</a:t>
            </a:r>
            <a:r>
              <a:rPr lang="nl-BE" sz="4000" dirty="0"/>
              <a:t> </a:t>
            </a:r>
            <a:r>
              <a:rPr lang="nl-BE" sz="4000" dirty="0" err="1"/>
              <a:t>and</a:t>
            </a:r>
            <a:r>
              <a:rPr lang="nl-BE" sz="4000" dirty="0"/>
              <a:t> 		    </a:t>
            </a:r>
            <a:r>
              <a:rPr lang="nl-BE" sz="4000" b="1" i="1" dirty="0" err="1"/>
              <a:t>zambullir</a:t>
            </a:r>
            <a:r>
              <a:rPr lang="nl-BE" sz="4000" b="1" i="1" dirty="0"/>
              <a:t> </a:t>
            </a:r>
            <a:r>
              <a:rPr lang="nl-BE" sz="4000" b="1" dirty="0"/>
              <a:t>(“</a:t>
            </a:r>
            <a:r>
              <a:rPr lang="nl-BE" sz="4000" b="1" dirty="0" err="1"/>
              <a:t>to</a:t>
            </a:r>
            <a:r>
              <a:rPr lang="nl-BE" sz="4000" b="1" dirty="0"/>
              <a:t> </a:t>
            </a:r>
            <a:r>
              <a:rPr lang="nl-BE" sz="4000" b="1" dirty="0" err="1"/>
              <a:t>dive</a:t>
            </a:r>
            <a:r>
              <a:rPr lang="nl-BE" sz="4000" b="1" dirty="0"/>
              <a:t>”)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b="1" i="1" dirty="0"/>
              <a:t>		</a:t>
            </a:r>
            <a:r>
              <a:rPr lang="nl-BE" sz="4000" dirty="0"/>
              <a:t>c) </a:t>
            </a:r>
            <a:r>
              <a:rPr lang="nl-BE" sz="4000" dirty="0" err="1"/>
              <a:t>throw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: </a:t>
            </a:r>
            <a:r>
              <a:rPr lang="nl-BE" sz="4000" b="1" i="1" dirty="0" err="1"/>
              <a:t>arrojar</a:t>
            </a:r>
            <a:r>
              <a:rPr lang="nl-BE" sz="4000" i="1" dirty="0"/>
              <a:t>, </a:t>
            </a:r>
            <a:r>
              <a:rPr lang="nl-BE" sz="4000" b="1" i="1" dirty="0" err="1"/>
              <a:t>echar</a:t>
            </a:r>
            <a:r>
              <a:rPr lang="nl-BE" sz="4000" i="1" dirty="0"/>
              <a:t>, </a:t>
            </a:r>
            <a:r>
              <a:rPr lang="nl-BE" sz="4000" b="1" i="1" dirty="0" err="1"/>
              <a:t>lanzar</a:t>
            </a:r>
            <a:r>
              <a:rPr lang="nl-BE" sz="4000" i="1" dirty="0"/>
              <a:t> </a:t>
            </a:r>
            <a:r>
              <a:rPr lang="nl-BE" sz="4000" dirty="0" err="1"/>
              <a:t>and</a:t>
            </a:r>
            <a:r>
              <a:rPr lang="nl-BE" sz="4000" i="1" dirty="0"/>
              <a:t> </a:t>
            </a:r>
            <a:r>
              <a:rPr lang="nl-BE" sz="4000" b="1" i="1" dirty="0" err="1"/>
              <a:t>tirar</a:t>
            </a:r>
            <a:r>
              <a:rPr lang="nl-BE" sz="4000" i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6960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Conclusions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5778" y="1155028"/>
            <a:ext cx="15699574" cy="7754339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The </a:t>
            </a:r>
            <a:r>
              <a:rPr lang="nl-BE" dirty="0" err="1"/>
              <a:t>semantic</a:t>
            </a:r>
            <a:r>
              <a:rPr lang="nl-BE" dirty="0"/>
              <a:t> domain of </a:t>
            </a:r>
            <a:r>
              <a:rPr lang="nl-BE" dirty="0" err="1"/>
              <a:t>movement</a:t>
            </a:r>
            <a:r>
              <a:rPr lang="nl-BE" dirty="0"/>
              <a:t> is a </a:t>
            </a:r>
            <a:r>
              <a:rPr lang="nl-BE" dirty="0" err="1"/>
              <a:t>productive</a:t>
            </a:r>
            <a:r>
              <a:rPr lang="nl-BE" dirty="0"/>
              <a:t> source    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grammatical</a:t>
            </a:r>
            <a:r>
              <a:rPr lang="nl-BE" dirty="0"/>
              <a:t> </a:t>
            </a:r>
            <a:r>
              <a:rPr lang="nl-BE" dirty="0" err="1"/>
              <a:t>functions</a:t>
            </a:r>
            <a:r>
              <a:rPr lang="nl-BE" dirty="0"/>
              <a:t>.</a:t>
            </a:r>
          </a:p>
          <a:p>
            <a:r>
              <a:rPr lang="nl-BE" dirty="0" err="1"/>
              <a:t>There</a:t>
            </a:r>
            <a:r>
              <a:rPr lang="nl-BE" dirty="0"/>
              <a:t> is a </a:t>
            </a:r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relation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‘</a:t>
            </a:r>
            <a:r>
              <a:rPr lang="nl-BE" dirty="0" err="1"/>
              <a:t>movement</a:t>
            </a:r>
            <a:r>
              <a:rPr lang="nl-BE" dirty="0"/>
              <a:t>’ </a:t>
            </a:r>
            <a:r>
              <a:rPr lang="nl-BE" dirty="0" err="1"/>
              <a:t>and</a:t>
            </a:r>
            <a:r>
              <a:rPr lang="nl-BE" dirty="0"/>
              <a:t> ‘</a:t>
            </a:r>
            <a:r>
              <a:rPr lang="nl-BE" dirty="0" err="1"/>
              <a:t>inchoativity</a:t>
            </a:r>
            <a:r>
              <a:rPr lang="nl-BE" dirty="0"/>
              <a:t>’.</a:t>
            </a:r>
          </a:p>
          <a:p>
            <a:r>
              <a:rPr lang="nl-BE" dirty="0" err="1"/>
              <a:t>One</a:t>
            </a:r>
            <a:r>
              <a:rPr lang="nl-BE" dirty="0"/>
              <a:t> ‘</a:t>
            </a:r>
            <a:r>
              <a:rPr lang="nl-BE" dirty="0" err="1"/>
              <a:t>prototypical</a:t>
            </a:r>
            <a:r>
              <a:rPr lang="nl-BE" dirty="0"/>
              <a:t>’ </a:t>
            </a:r>
            <a:r>
              <a:rPr lang="nl-BE" dirty="0" err="1"/>
              <a:t>verb</a:t>
            </a:r>
            <a:r>
              <a:rPr lang="nl-BE" dirty="0"/>
              <a:t> is </a:t>
            </a:r>
            <a:r>
              <a:rPr lang="nl-BE" dirty="0" err="1"/>
              <a:t>attracted</a:t>
            </a:r>
            <a:r>
              <a:rPr lang="nl-BE" dirty="0"/>
              <a:t> </a:t>
            </a:r>
            <a:r>
              <a:rPr lang="nl-BE" dirty="0" err="1"/>
              <a:t>early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the </a:t>
            </a:r>
            <a:r>
              <a:rPr lang="nl-BE" dirty="0" err="1"/>
              <a:t>inchoative</a:t>
            </a:r>
            <a:r>
              <a:rPr lang="nl-BE" dirty="0"/>
              <a:t> schema.</a:t>
            </a:r>
          </a:p>
          <a:p>
            <a:r>
              <a:rPr lang="nl-BE" dirty="0" err="1"/>
              <a:t>Other</a:t>
            </a:r>
            <a:r>
              <a:rPr lang="nl-BE" dirty="0"/>
              <a:t> </a:t>
            </a:r>
            <a:r>
              <a:rPr lang="nl-BE" dirty="0" err="1"/>
              <a:t>verbs</a:t>
            </a:r>
            <a:r>
              <a:rPr lang="nl-BE" dirty="0"/>
              <a:t> follow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example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analogy</a:t>
            </a:r>
            <a:r>
              <a:rPr lang="nl-BE" dirty="0"/>
              <a:t> and are </a:t>
            </a:r>
            <a:r>
              <a:rPr lang="nl-BE" dirty="0" err="1"/>
              <a:t>incorporated</a:t>
            </a:r>
            <a:r>
              <a:rPr lang="nl-BE" dirty="0"/>
              <a:t> in a later </a:t>
            </a:r>
            <a:r>
              <a:rPr lang="nl-BE" dirty="0" err="1"/>
              <a:t>phase</a:t>
            </a:r>
            <a:r>
              <a:rPr lang="nl-BE" dirty="0"/>
              <a:t>.</a:t>
            </a:r>
          </a:p>
          <a:p>
            <a:r>
              <a:rPr lang="nl-BE" b="1" i="1" dirty="0" err="1"/>
              <a:t>Echar</a:t>
            </a:r>
            <a:r>
              <a:rPr lang="nl-BE" dirty="0"/>
              <a:t> and </a:t>
            </a:r>
            <a:r>
              <a:rPr lang="nl-BE" b="1" i="1" dirty="0" err="1"/>
              <a:t>saltar</a:t>
            </a:r>
            <a:r>
              <a:rPr lang="nl-BE" i="1" dirty="0"/>
              <a:t> </a:t>
            </a:r>
            <a:r>
              <a:rPr lang="nl-BE" dirty="0" err="1"/>
              <a:t>were</a:t>
            </a:r>
            <a:r>
              <a:rPr lang="nl-BE" dirty="0"/>
              <a:t> </a:t>
            </a:r>
            <a:r>
              <a:rPr lang="nl-BE" dirty="0" err="1"/>
              <a:t>attracted</a:t>
            </a:r>
            <a:r>
              <a:rPr lang="nl-BE" dirty="0"/>
              <a:t> first </a:t>
            </a:r>
            <a:r>
              <a:rPr lang="nl-BE" dirty="0" err="1"/>
              <a:t>to</a:t>
            </a:r>
            <a:r>
              <a:rPr lang="nl-BE" dirty="0"/>
              <a:t> the schema and ‘</a:t>
            </a:r>
            <a:r>
              <a:rPr lang="nl-BE" dirty="0" err="1"/>
              <a:t>opened</a:t>
            </a:r>
            <a:r>
              <a:rPr lang="nl-BE" dirty="0"/>
              <a:t> up’ the </a:t>
            </a:r>
            <a:r>
              <a:rPr lang="nl-BE" dirty="0" err="1"/>
              <a:t>pathway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other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verbs</a:t>
            </a:r>
            <a:r>
              <a:rPr lang="nl-BE" dirty="0"/>
              <a:t>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9583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291913-9ED7-446D-9D0F-6F1AF2C63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dirty="0">
                <a:solidFill>
                  <a:schemeClr val="dk2"/>
                </a:solidFill>
              </a:rPr>
              <a:t>Thank you for your attention!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Questions, suggestions and remarks: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2"/>
              </a:solidFill>
            </a:endParaRPr>
          </a:p>
          <a:p>
            <a:pPr marL="162546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nl-BE" u="sng" dirty="0">
                <a:solidFill>
                  <a:schemeClr val="hlink"/>
                </a:solidFill>
              </a:rPr>
              <a:t>Sven.VanHulle@ugent.be</a:t>
            </a:r>
            <a:endParaRPr lang="nl-BE" dirty="0"/>
          </a:p>
          <a:p>
            <a:pPr marL="0" indent="0" algn="ctr">
              <a:buNone/>
            </a:pPr>
            <a:r>
              <a:rPr lang="nl-BE" u="sng" dirty="0">
                <a:solidFill>
                  <a:schemeClr val="hlink"/>
                </a:solidFill>
                <a:hlinkClick r:id="rId2"/>
              </a:rPr>
              <a:t>Renata.Enghels@ugent.be</a:t>
            </a:r>
            <a:endParaRPr lang="nl-BE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6B8BC1-06FB-43F6-99DC-C969E9C61C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29</a:t>
            </a:fld>
            <a:endParaRPr lang="nl-BE"/>
          </a:p>
        </p:txBody>
      </p:sp>
      <p:pic>
        <p:nvPicPr>
          <p:cNvPr id="5" name="Google Shape;452;p41" descr="MCj02335230000[1]">
            <a:extLst>
              <a:ext uri="{FF2B5EF4-FFF2-40B4-BE49-F238E27FC236}">
                <a16:creationId xmlns:a16="http://schemas.microsoft.com/office/drawing/2014/main" id="{BF30DC8F-90FD-4461-A793-9761BB595CB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6510" y="5707328"/>
            <a:ext cx="3072154" cy="2183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643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807120" y="155747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The </a:t>
            </a:r>
            <a:r>
              <a:rPr lang="nl-BE" cap="small" dirty="0" err="1"/>
              <a:t>inchoative</a:t>
            </a:r>
            <a:r>
              <a:rPr lang="nl-BE" cap="small" dirty="0"/>
              <a:t> </a:t>
            </a:r>
            <a:r>
              <a:rPr lang="nl-BE" cap="small" dirty="0" err="1"/>
              <a:t>construction</a:t>
            </a:r>
            <a:r>
              <a:rPr lang="nl-BE" cap="small" dirty="0"/>
              <a:t> in Spanish</a:t>
            </a:r>
            <a:endParaRPr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830125" y="1197737"/>
            <a:ext cx="16322700" cy="8270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endParaRPr lang="nl-BE" sz="36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3600" dirty="0">
                <a:solidFill>
                  <a:srgbClr val="000000"/>
                </a:solidFill>
              </a:rPr>
              <a:t>[NP1 + V(</a:t>
            </a:r>
            <a:r>
              <a:rPr lang="nl-BE" sz="2800" dirty="0">
                <a:solidFill>
                  <a:srgbClr val="000000"/>
                </a:solidFill>
              </a:rPr>
              <a:t>refl</a:t>
            </a:r>
            <a:r>
              <a:rPr lang="nl-BE" sz="3600" dirty="0">
                <a:solidFill>
                  <a:srgbClr val="000000"/>
                </a:solidFill>
              </a:rPr>
              <a:t>) + </a:t>
            </a:r>
            <a:r>
              <a:rPr lang="nl-BE" sz="3600" dirty="0" err="1">
                <a:solidFill>
                  <a:srgbClr val="000000"/>
                </a:solidFill>
              </a:rPr>
              <a:t>Prep</a:t>
            </a:r>
            <a:r>
              <a:rPr lang="nl-BE" sz="3600" dirty="0">
                <a:solidFill>
                  <a:srgbClr val="000000"/>
                </a:solidFill>
              </a:rPr>
              <a:t> + INF]: “agent / cause starts the event of the INF”</a:t>
            </a:r>
          </a:p>
          <a:p>
            <a:pPr marL="20704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None/>
            </a:pPr>
            <a:endParaRPr lang="nl-BE" sz="36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endParaRPr lang="nl-BE" sz="3200" i="1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3200" i="1" dirty="0">
                <a:solidFill>
                  <a:srgbClr val="000000"/>
                </a:solidFill>
              </a:rPr>
              <a:t>Juan		</a:t>
            </a:r>
            <a:r>
              <a:rPr lang="nl-BE" sz="3200" i="1" dirty="0" err="1">
                <a:solidFill>
                  <a:srgbClr val="000000"/>
                </a:solidFill>
              </a:rPr>
              <a:t>empieza</a:t>
            </a:r>
            <a:r>
              <a:rPr lang="nl-BE" sz="3200" i="1" dirty="0">
                <a:solidFill>
                  <a:srgbClr val="000000"/>
                </a:solidFill>
              </a:rPr>
              <a:t>	  	a		</a:t>
            </a:r>
            <a:r>
              <a:rPr lang="nl-BE" sz="3200" i="1" dirty="0" err="1">
                <a:solidFill>
                  <a:srgbClr val="000000"/>
                </a:solidFill>
              </a:rPr>
              <a:t>trabajar</a:t>
            </a:r>
            <a:r>
              <a:rPr lang="nl-BE" sz="3200" i="1" dirty="0">
                <a:solidFill>
                  <a:srgbClr val="000000"/>
                </a:solidFill>
              </a:rPr>
              <a:t>	</a:t>
            </a:r>
            <a:r>
              <a:rPr lang="nl-BE" sz="3200" i="1" dirty="0">
                <a:solidFill>
                  <a:srgbClr val="666666"/>
                </a:solidFill>
              </a:rPr>
              <a:t>(‘John starts </a:t>
            </a:r>
            <a:r>
              <a:rPr lang="nl-BE" sz="3200" i="1" dirty="0" err="1">
                <a:solidFill>
                  <a:srgbClr val="666666"/>
                </a:solidFill>
              </a:rPr>
              <a:t>to</a:t>
            </a:r>
            <a:r>
              <a:rPr lang="nl-BE" sz="3200" i="1" dirty="0">
                <a:solidFill>
                  <a:srgbClr val="666666"/>
                </a:solidFill>
              </a:rPr>
              <a:t> </a:t>
            </a:r>
            <a:r>
              <a:rPr lang="nl-BE" sz="3200" i="1" dirty="0" err="1">
                <a:solidFill>
                  <a:srgbClr val="666666"/>
                </a:solidFill>
              </a:rPr>
              <a:t>work</a:t>
            </a:r>
            <a:r>
              <a:rPr lang="nl-BE" sz="3200" i="1" dirty="0">
                <a:solidFill>
                  <a:srgbClr val="666666"/>
                </a:solidFill>
              </a:rPr>
              <a:t>’</a:t>
            </a:r>
            <a:r>
              <a:rPr lang="nl-BE" sz="3200" i="1" dirty="0">
                <a:solidFill>
                  <a:srgbClr val="000000"/>
                </a:solidFill>
              </a:rPr>
              <a:t>) 		</a:t>
            </a:r>
            <a:endParaRPr sz="32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rgbClr val="666666"/>
                </a:solidFill>
              </a:rPr>
              <a:t>[</a:t>
            </a:r>
            <a:r>
              <a:rPr lang="nl-BE" sz="3200" dirty="0" err="1">
                <a:solidFill>
                  <a:srgbClr val="666666"/>
                </a:solidFill>
              </a:rPr>
              <a:t>Subj</a:t>
            </a:r>
            <a:r>
              <a:rPr lang="nl-BE" sz="3200" dirty="0">
                <a:solidFill>
                  <a:srgbClr val="666666"/>
                </a:solidFill>
              </a:rPr>
              <a:t>]	         [AUX]   		[a] 	         [INF]	</a:t>
            </a:r>
            <a:endParaRPr sz="32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dirty="0">
                <a:solidFill>
                  <a:srgbClr val="666666"/>
                </a:solidFill>
              </a:rPr>
              <a:t>	</a:t>
            </a: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29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dirty="0">
              <a:solidFill>
                <a:srgbClr val="666666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̶"/>
            </a:pPr>
            <a:r>
              <a:rPr lang="nl-BE" sz="2900" i="1" dirty="0"/>
              <a:t> Pedro se </a:t>
            </a:r>
            <a:r>
              <a:rPr lang="nl-BE" sz="2900" i="1" dirty="0" err="1"/>
              <a:t>pone</a:t>
            </a:r>
            <a:r>
              <a:rPr lang="nl-BE" sz="2900" i="1" dirty="0"/>
              <a:t> a </a:t>
            </a:r>
            <a:r>
              <a:rPr lang="nl-BE" sz="2900" i="1" dirty="0" err="1"/>
              <a:t>estudiar</a:t>
            </a:r>
            <a:r>
              <a:rPr lang="nl-BE" sz="2900" i="1" dirty="0"/>
              <a:t>		</a:t>
            </a:r>
            <a:r>
              <a:rPr lang="nl-BE" sz="2900" i="1" dirty="0">
                <a:solidFill>
                  <a:srgbClr val="000000"/>
                </a:solidFill>
              </a:rPr>
              <a:t>María </a:t>
            </a:r>
            <a:r>
              <a:rPr lang="nl-BE" sz="2900" i="1" dirty="0" err="1">
                <a:solidFill>
                  <a:srgbClr val="000000"/>
                </a:solidFill>
              </a:rPr>
              <a:t>rompe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llorar</a:t>
            </a:r>
            <a:r>
              <a:rPr lang="nl-BE" sz="2900" i="1" dirty="0">
                <a:solidFill>
                  <a:srgbClr val="000000"/>
                </a:solidFill>
              </a:rPr>
              <a:t>		Javier se </a:t>
            </a:r>
            <a:r>
              <a:rPr lang="nl-BE" sz="2900" i="1" dirty="0" err="1">
                <a:solidFill>
                  <a:srgbClr val="000000"/>
                </a:solidFill>
              </a:rPr>
              <a:t>echa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reír</a:t>
            </a:r>
            <a:endParaRPr sz="29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i="1" dirty="0">
                <a:solidFill>
                  <a:srgbClr val="666666"/>
                </a:solidFill>
              </a:rPr>
              <a:t>‘Peter  puts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study</a:t>
            </a:r>
            <a:r>
              <a:rPr lang="nl-BE" sz="2900" i="1" dirty="0">
                <a:solidFill>
                  <a:srgbClr val="666666"/>
                </a:solidFill>
              </a:rPr>
              <a:t>’ 	         ‘Maria breaks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cry</a:t>
            </a:r>
            <a:r>
              <a:rPr lang="nl-BE" sz="2900" i="1" dirty="0">
                <a:solidFill>
                  <a:srgbClr val="666666"/>
                </a:solidFill>
              </a:rPr>
              <a:t>’		‘Javier </a:t>
            </a:r>
            <a:r>
              <a:rPr lang="nl-BE" sz="2900" i="1" dirty="0" err="1">
                <a:solidFill>
                  <a:srgbClr val="666666"/>
                </a:solidFill>
              </a:rPr>
              <a:t>throws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laugh</a:t>
            </a:r>
            <a:r>
              <a:rPr lang="nl-BE" sz="2900" i="1" dirty="0">
                <a:solidFill>
                  <a:srgbClr val="666666"/>
                </a:solidFill>
              </a:rPr>
              <a:t>’</a:t>
            </a:r>
            <a:endParaRPr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1" dirty="0">
              <a:solidFill>
                <a:srgbClr val="666666"/>
              </a:solidFill>
            </a:endParaRPr>
          </a:p>
          <a:p>
            <a:pPr marL="536399" lvl="0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̶"/>
            </a:pPr>
            <a:r>
              <a:rPr lang="nl-BE" sz="3000" dirty="0"/>
              <a:t>4 </a:t>
            </a:r>
            <a:r>
              <a:rPr lang="nl-BE" sz="3000" dirty="0" err="1"/>
              <a:t>slots</a:t>
            </a:r>
            <a:r>
              <a:rPr lang="nl-BE" sz="3000" dirty="0"/>
              <a:t>: Subject, </a:t>
            </a:r>
            <a:r>
              <a:rPr lang="nl-BE" sz="3000" dirty="0" err="1"/>
              <a:t>Auxiliary</a:t>
            </a:r>
            <a:r>
              <a:rPr lang="nl-BE" sz="3000" dirty="0"/>
              <a:t>, </a:t>
            </a:r>
            <a:r>
              <a:rPr lang="nl-BE" sz="3000" dirty="0" err="1"/>
              <a:t>Preposition</a:t>
            </a:r>
            <a:r>
              <a:rPr lang="nl-BE" sz="3000" dirty="0"/>
              <a:t>, </a:t>
            </a:r>
            <a:r>
              <a:rPr lang="nl-BE" sz="3000" dirty="0" err="1"/>
              <a:t>Infinitive</a:t>
            </a:r>
            <a:endParaRPr lang="nl-BE"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i="1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536399" lvl="0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Conclusiones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5778" y="1155028"/>
            <a:ext cx="15699574" cy="7754339"/>
          </a:xfrm>
        </p:spPr>
        <p:txBody>
          <a:bodyPr>
            <a:normAutofit fontScale="85000" lnSpcReduction="20000"/>
          </a:bodyPr>
          <a:lstStyle/>
          <a:p>
            <a:r>
              <a:rPr lang="nl-BE" b="1" i="1" dirty="0" err="1"/>
              <a:t>Saltar</a:t>
            </a:r>
            <a:r>
              <a:rPr lang="nl-BE" dirty="0"/>
              <a:t> se </a:t>
            </a:r>
            <a:r>
              <a:rPr lang="nl-BE" dirty="0" err="1"/>
              <a:t>convirtió</a:t>
            </a:r>
            <a:r>
              <a:rPr lang="nl-BE" dirty="0"/>
              <a:t> </a:t>
            </a:r>
            <a:r>
              <a:rPr lang="nl-BE" dirty="0" err="1"/>
              <a:t>primero</a:t>
            </a:r>
            <a:r>
              <a:rPr lang="nl-BE" dirty="0"/>
              <a:t> en </a:t>
            </a:r>
            <a:r>
              <a:rPr lang="nl-BE" dirty="0" err="1"/>
              <a:t>un</a:t>
            </a:r>
            <a:r>
              <a:rPr lang="nl-BE" dirty="0"/>
              <a:t> (semi-)</a:t>
            </a:r>
            <a:r>
              <a:rPr lang="nl-BE" dirty="0" err="1"/>
              <a:t>auxiliar</a:t>
            </a:r>
            <a:r>
              <a:rPr lang="nl-BE" dirty="0"/>
              <a:t> </a:t>
            </a:r>
            <a:r>
              <a:rPr lang="nl-BE" dirty="0" err="1"/>
              <a:t>incoativo</a:t>
            </a:r>
            <a:r>
              <a:rPr lang="nl-BE" dirty="0"/>
              <a:t> </a:t>
            </a:r>
          </a:p>
          <a:p>
            <a:pPr marL="0" indent="0">
              <a:buNone/>
            </a:pPr>
            <a:r>
              <a:rPr lang="nl-BE" dirty="0"/>
              <a:t>    (</a:t>
            </a:r>
            <a:r>
              <a:rPr lang="nl-BE" dirty="0" err="1"/>
              <a:t>ya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XVI).</a:t>
            </a:r>
          </a:p>
          <a:p>
            <a:r>
              <a:rPr lang="nl-BE" dirty="0"/>
              <a:t>Los </a:t>
            </a:r>
            <a:r>
              <a:rPr lang="nl-BE" dirty="0" err="1"/>
              <a:t>demás</a:t>
            </a:r>
            <a:r>
              <a:rPr lang="nl-BE" dirty="0"/>
              <a:t> (</a:t>
            </a:r>
            <a:r>
              <a:rPr lang="nl-BE" b="1" i="1" dirty="0" err="1"/>
              <a:t>embarcarse</a:t>
            </a:r>
            <a:r>
              <a:rPr lang="nl-BE" i="1" dirty="0"/>
              <a:t>, </a:t>
            </a:r>
            <a:r>
              <a:rPr lang="nl-BE" b="1" i="1" dirty="0" err="1"/>
              <a:t>largarse</a:t>
            </a:r>
            <a:r>
              <a:rPr lang="nl-BE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soltarse</a:t>
            </a:r>
            <a:r>
              <a:rPr lang="nl-BE" dirty="0"/>
              <a:t>) </a:t>
            </a:r>
            <a:r>
              <a:rPr lang="nl-BE" dirty="0" err="1"/>
              <a:t>probablemente</a:t>
            </a:r>
            <a:r>
              <a:rPr lang="nl-BE" dirty="0"/>
              <a:t> </a:t>
            </a:r>
            <a:r>
              <a:rPr lang="nl-BE" dirty="0" err="1"/>
              <a:t>tenían</a:t>
            </a:r>
            <a:r>
              <a:rPr lang="nl-BE" dirty="0"/>
              <a:t> que </a:t>
            </a:r>
            <a:r>
              <a:rPr lang="nl-BE" dirty="0" err="1"/>
              <a:t>recorrer</a:t>
            </a:r>
            <a:r>
              <a:rPr lang="nl-BE" dirty="0"/>
              <a:t> </a:t>
            </a:r>
            <a:r>
              <a:rPr lang="nl-BE" dirty="0" err="1"/>
              <a:t>primero</a:t>
            </a:r>
            <a:r>
              <a:rPr lang="nl-BE" dirty="0"/>
              <a:t> el </a:t>
            </a:r>
            <a:r>
              <a:rPr lang="nl-BE" dirty="0" err="1"/>
              <a:t>camino</a:t>
            </a:r>
            <a:r>
              <a:rPr lang="nl-BE" dirty="0"/>
              <a:t> </a:t>
            </a:r>
            <a:r>
              <a:rPr lang="nl-BE" dirty="0" err="1"/>
              <a:t>hacia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verdadero</a:t>
            </a:r>
            <a:r>
              <a:rPr lang="nl-BE" dirty="0"/>
              <a:t> </a:t>
            </a:r>
            <a:r>
              <a:rPr lang="nl-BE" dirty="0" err="1"/>
              <a:t>verbo</a:t>
            </a:r>
            <a:r>
              <a:rPr lang="nl-BE" dirty="0"/>
              <a:t> de </a:t>
            </a:r>
            <a:r>
              <a:rPr lang="nl-BE" dirty="0" err="1"/>
              <a:t>movimiento</a:t>
            </a:r>
            <a:r>
              <a:rPr lang="nl-BE" dirty="0"/>
              <a:t>. </a:t>
            </a:r>
          </a:p>
          <a:p>
            <a:endParaRPr lang="nl-BE" dirty="0"/>
          </a:p>
          <a:p>
            <a:r>
              <a:rPr lang="nl-BE" b="1" i="1" dirty="0" err="1"/>
              <a:t>Echar</a:t>
            </a:r>
            <a:r>
              <a:rPr lang="nl-BE" i="1" dirty="0"/>
              <a:t> </a:t>
            </a:r>
            <a:r>
              <a:rPr lang="nl-BE" dirty="0" err="1"/>
              <a:t>ya</a:t>
            </a:r>
            <a:r>
              <a:rPr lang="nl-BE" dirty="0"/>
              <a:t> </a:t>
            </a:r>
            <a:r>
              <a:rPr lang="nl-BE" dirty="0" err="1"/>
              <a:t>surge</a:t>
            </a:r>
            <a:r>
              <a:rPr lang="nl-BE" dirty="0"/>
              <a:t> </a:t>
            </a:r>
            <a:r>
              <a:rPr lang="nl-BE" dirty="0" err="1"/>
              <a:t>muy</a:t>
            </a:r>
            <a:r>
              <a:rPr lang="nl-BE" dirty="0"/>
              <a:t> </a:t>
            </a:r>
            <a:r>
              <a:rPr lang="nl-BE" dirty="0" err="1"/>
              <a:t>temprano</a:t>
            </a:r>
            <a:r>
              <a:rPr lang="nl-BE" dirty="0"/>
              <a:t>, en </a:t>
            </a:r>
            <a:r>
              <a:rPr lang="nl-BE" dirty="0" err="1"/>
              <a:t>todas</a:t>
            </a:r>
            <a:r>
              <a:rPr lang="nl-BE" dirty="0"/>
              <a:t> las fases. </a:t>
            </a:r>
          </a:p>
          <a:p>
            <a:r>
              <a:rPr lang="nl-BE" b="1" i="1" dirty="0" err="1"/>
              <a:t>Tirar</a:t>
            </a:r>
            <a:r>
              <a:rPr lang="nl-BE" i="1" dirty="0"/>
              <a:t> </a:t>
            </a:r>
            <a:r>
              <a:rPr lang="nl-BE" dirty="0"/>
              <a:t>se </a:t>
            </a:r>
            <a:r>
              <a:rPr lang="nl-BE" dirty="0" err="1"/>
              <a:t>documenta</a:t>
            </a:r>
            <a:r>
              <a:rPr lang="nl-BE" dirty="0"/>
              <a:t> </a:t>
            </a:r>
            <a:r>
              <a:rPr lang="nl-BE" dirty="0" err="1"/>
              <a:t>ya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XIII, </a:t>
            </a:r>
            <a:r>
              <a:rPr lang="nl-BE" dirty="0" err="1"/>
              <a:t>pero</a:t>
            </a:r>
            <a:r>
              <a:rPr lang="nl-BE" dirty="0"/>
              <a:t> </a:t>
            </a:r>
            <a:r>
              <a:rPr lang="nl-BE" dirty="0" err="1"/>
              <a:t>usos</a:t>
            </a:r>
            <a:r>
              <a:rPr lang="nl-BE" dirty="0"/>
              <a:t> </a:t>
            </a:r>
            <a:r>
              <a:rPr lang="nl-BE" dirty="0" err="1"/>
              <a:t>incoativos</a:t>
            </a:r>
            <a:r>
              <a:rPr lang="nl-BE" dirty="0"/>
              <a:t> (solo?)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XVIII.</a:t>
            </a:r>
          </a:p>
          <a:p>
            <a:r>
              <a:rPr lang="nl-BE" b="1" i="1" dirty="0" err="1"/>
              <a:t>Arrojar</a:t>
            </a:r>
            <a:r>
              <a:rPr lang="nl-BE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lanzar</a:t>
            </a:r>
            <a:r>
              <a:rPr lang="nl-BE" dirty="0"/>
              <a:t> </a:t>
            </a:r>
            <a:r>
              <a:rPr lang="nl-BE" dirty="0" err="1"/>
              <a:t>aparecen</a:t>
            </a:r>
            <a:r>
              <a:rPr lang="nl-BE" dirty="0"/>
              <a:t> </a:t>
            </a:r>
            <a:r>
              <a:rPr lang="nl-BE" dirty="0" err="1"/>
              <a:t>ambos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XV, </a:t>
            </a:r>
            <a:r>
              <a:rPr lang="nl-BE" dirty="0" err="1"/>
              <a:t>pero</a:t>
            </a:r>
            <a:r>
              <a:rPr lang="nl-BE" dirty="0"/>
              <a:t> el uso </a:t>
            </a:r>
            <a:r>
              <a:rPr lang="nl-BE" dirty="0" err="1"/>
              <a:t>incoativo</a:t>
            </a:r>
            <a:r>
              <a:rPr lang="nl-BE" dirty="0"/>
              <a:t> de </a:t>
            </a:r>
            <a:r>
              <a:rPr lang="nl-BE" b="1" i="1" dirty="0" err="1"/>
              <a:t>arrojar</a:t>
            </a:r>
            <a:r>
              <a:rPr lang="nl-BE" dirty="0"/>
              <a:t> </a:t>
            </a:r>
            <a:r>
              <a:rPr lang="nl-BE" dirty="0" err="1"/>
              <a:t>ya</a:t>
            </a:r>
            <a:r>
              <a:rPr lang="nl-BE" dirty="0"/>
              <a:t>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XVI, y de </a:t>
            </a:r>
            <a:r>
              <a:rPr lang="nl-BE" b="1" i="1" dirty="0" err="1"/>
              <a:t>lanzar</a:t>
            </a:r>
            <a:r>
              <a:rPr lang="nl-BE" dirty="0"/>
              <a:t> (solo?)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XIX.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0011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5400"/>
            </a:pPr>
            <a:r>
              <a:rPr lang="nl-BE" cap="small" dirty="0" err="1"/>
              <a:t>Análisis</a:t>
            </a:r>
            <a:r>
              <a:rPr lang="nl-BE" cap="small" dirty="0"/>
              <a:t> Cluster</a:t>
            </a:r>
            <a:endParaRPr cap="small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31</a:t>
            </a:fld>
            <a:endParaRPr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44098CE-720F-4836-9DFB-CE4581475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956" y="1557867"/>
            <a:ext cx="12973015" cy="714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20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2. </a:t>
            </a:r>
            <a:r>
              <a:rPr lang="nl-BE" cap="small" dirty="0" err="1"/>
              <a:t>Verbos</a:t>
            </a:r>
            <a:r>
              <a:rPr lang="nl-BE" cap="small" dirty="0"/>
              <a:t> de </a:t>
            </a:r>
            <a:r>
              <a:rPr lang="nl-BE" cap="small" dirty="0" err="1"/>
              <a:t>lanzamiento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549099" cy="8294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2. </a:t>
            </a:r>
            <a:r>
              <a:rPr lang="nl-BE" sz="3000" dirty="0" err="1"/>
              <a:t>Verbos</a:t>
            </a:r>
            <a:r>
              <a:rPr lang="nl-BE" sz="3000" dirty="0"/>
              <a:t> de </a:t>
            </a:r>
            <a:r>
              <a:rPr lang="nl-BE" sz="3000" dirty="0" err="1"/>
              <a:t>lanzamiento</a:t>
            </a:r>
            <a:r>
              <a:rPr lang="nl-BE" sz="3000" dirty="0"/>
              <a:t> que </a:t>
            </a:r>
            <a:r>
              <a:rPr lang="nl-BE" sz="3000" dirty="0" err="1"/>
              <a:t>adquirieron</a:t>
            </a:r>
            <a:r>
              <a:rPr lang="nl-BE" sz="3000" dirty="0"/>
              <a:t> el </a:t>
            </a:r>
            <a:r>
              <a:rPr lang="nl-BE" sz="3000" dirty="0" err="1"/>
              <a:t>sentido</a:t>
            </a:r>
            <a:r>
              <a:rPr lang="nl-BE" sz="3000" dirty="0"/>
              <a:t> de </a:t>
            </a:r>
            <a:r>
              <a:rPr lang="nl-BE" sz="3000" dirty="0" err="1"/>
              <a:t>movimiento</a:t>
            </a:r>
            <a:r>
              <a:rPr lang="nl-BE" sz="3000" dirty="0"/>
              <a:t> 	         	(</a:t>
            </a:r>
            <a:r>
              <a:rPr lang="nl-BE" sz="3000" i="1" dirty="0" err="1"/>
              <a:t>arrojarse</a:t>
            </a:r>
            <a:r>
              <a:rPr lang="nl-BE" sz="3000" i="1" dirty="0"/>
              <a:t>, </a:t>
            </a:r>
            <a:r>
              <a:rPr lang="nl-BE" sz="3000" i="1" dirty="0" err="1"/>
              <a:t>echarse</a:t>
            </a:r>
            <a:r>
              <a:rPr lang="nl-BE" sz="3000" i="1" dirty="0"/>
              <a:t>, </a:t>
            </a:r>
            <a:r>
              <a:rPr lang="nl-BE" sz="3000" i="1" dirty="0" err="1"/>
              <a:t>lanzarse</a:t>
            </a:r>
            <a:r>
              <a:rPr lang="nl-BE" sz="3000" i="1" dirty="0"/>
              <a:t> </a:t>
            </a:r>
            <a:r>
              <a:rPr lang="nl-BE" sz="3000" dirty="0"/>
              <a:t>y </a:t>
            </a:r>
            <a:r>
              <a:rPr lang="nl-BE" sz="3000" i="1" dirty="0" err="1"/>
              <a:t>tirarse</a:t>
            </a:r>
            <a:r>
              <a:rPr lang="nl-BE" sz="3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000" dirty="0"/>
              <a:t>	1) uso </a:t>
            </a:r>
            <a:r>
              <a:rPr lang="nl-BE" sz="3000" dirty="0" err="1"/>
              <a:t>transitivo</a:t>
            </a:r>
            <a:r>
              <a:rPr lang="nl-BE" sz="3000" dirty="0"/>
              <a:t> (</a:t>
            </a:r>
            <a:r>
              <a:rPr lang="nl-BE" sz="3000" dirty="0" err="1"/>
              <a:t>significado</a:t>
            </a:r>
            <a:r>
              <a:rPr lang="nl-BE" sz="3000" dirty="0"/>
              <a:t> ‘</a:t>
            </a:r>
            <a:r>
              <a:rPr lang="nl-BE" sz="3000" dirty="0" err="1"/>
              <a:t>original</a:t>
            </a:r>
            <a:r>
              <a:rPr lang="nl-BE" sz="3000" dirty="0"/>
              <a:t>’ de </a:t>
            </a:r>
            <a:r>
              <a:rPr lang="nl-BE" sz="3000" dirty="0" err="1"/>
              <a:t>lanzamiento</a:t>
            </a:r>
            <a:r>
              <a:rPr lang="nl-BE" sz="3000" dirty="0"/>
              <a:t>)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En la </a:t>
            </a:r>
            <a:r>
              <a:rPr lang="nl-BE" sz="3000" i="1" dirty="0" err="1"/>
              <a:t>noche</a:t>
            </a:r>
            <a:r>
              <a:rPr lang="nl-BE" sz="3000" i="1" dirty="0"/>
              <a:t>, los </a:t>
            </a:r>
            <a:r>
              <a:rPr lang="nl-BE" sz="3000" i="1" dirty="0" err="1"/>
              <a:t>vándalos</a:t>
            </a:r>
            <a:r>
              <a:rPr lang="nl-BE" sz="3000" i="1" dirty="0"/>
              <a:t> </a:t>
            </a:r>
            <a:r>
              <a:rPr lang="nl-BE" sz="3000" i="1" dirty="0" err="1"/>
              <a:t>volvieron</a:t>
            </a:r>
            <a:r>
              <a:rPr lang="nl-BE" sz="3000" i="1" dirty="0"/>
              <a:t> a </a:t>
            </a:r>
            <a:r>
              <a:rPr lang="nl-BE" sz="3000" b="1" i="1" dirty="0" err="1"/>
              <a:t>arrojar</a:t>
            </a:r>
            <a:r>
              <a:rPr lang="nl-BE" sz="3000" i="1" dirty="0"/>
              <a:t> </a:t>
            </a:r>
            <a:r>
              <a:rPr lang="nl-BE" sz="3000" i="1" dirty="0" err="1"/>
              <a:t>piedras</a:t>
            </a:r>
            <a:r>
              <a:rPr lang="nl-BE" sz="3000" i="1" dirty="0"/>
              <a:t> a los </a:t>
            </a:r>
            <a:r>
              <a:rPr lang="nl-BE" sz="3000" i="1" dirty="0" err="1"/>
              <a:t>vidrios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Fundar</a:t>
            </a:r>
            <a:r>
              <a:rPr lang="nl-BE" sz="3000" i="1" dirty="0"/>
              <a:t> </a:t>
            </a:r>
            <a:r>
              <a:rPr lang="nl-BE" sz="3000" i="1" dirty="0" err="1"/>
              <a:t>una</a:t>
            </a:r>
            <a:r>
              <a:rPr lang="nl-BE" sz="3000" i="1" dirty="0"/>
              <a:t> </a:t>
            </a:r>
            <a:r>
              <a:rPr lang="nl-BE" sz="3000" i="1" dirty="0" err="1"/>
              <a:t>ciudad</a:t>
            </a:r>
            <a:r>
              <a:rPr lang="nl-BE" sz="3000" i="1" dirty="0"/>
              <a:t> es </a:t>
            </a:r>
            <a:r>
              <a:rPr lang="nl-BE" sz="3000" i="1" dirty="0" err="1"/>
              <a:t>tarea</a:t>
            </a:r>
            <a:r>
              <a:rPr lang="nl-BE" sz="3000" i="1" dirty="0"/>
              <a:t> </a:t>
            </a:r>
            <a:r>
              <a:rPr lang="nl-BE" sz="3000" i="1" dirty="0" err="1"/>
              <a:t>símilar</a:t>
            </a:r>
            <a:r>
              <a:rPr lang="nl-BE" sz="3000" i="1" dirty="0"/>
              <a:t> a </a:t>
            </a:r>
            <a:r>
              <a:rPr lang="nl-BE" sz="3000" b="1" i="1" dirty="0" err="1"/>
              <a:t>echar</a:t>
            </a:r>
            <a:r>
              <a:rPr lang="nl-BE" sz="3000" i="1" dirty="0"/>
              <a:t> </a:t>
            </a:r>
            <a:r>
              <a:rPr lang="nl-BE" sz="3000" i="1" dirty="0" err="1"/>
              <a:t>una</a:t>
            </a:r>
            <a:r>
              <a:rPr lang="nl-BE" sz="3000" i="1" dirty="0"/>
              <a:t> </a:t>
            </a:r>
            <a:r>
              <a:rPr lang="nl-BE" sz="3000" i="1" dirty="0" err="1"/>
              <a:t>semilla</a:t>
            </a:r>
            <a:r>
              <a:rPr lang="nl-BE" sz="3000" i="1" dirty="0"/>
              <a:t> en el </a:t>
            </a:r>
            <a:r>
              <a:rPr lang="nl-BE" sz="3000" i="1" dirty="0" err="1"/>
              <a:t>seno</a:t>
            </a:r>
            <a:r>
              <a:rPr lang="nl-BE" sz="3000" i="1" dirty="0"/>
              <a:t> </a:t>
            </a:r>
            <a:r>
              <a:rPr lang="nl-BE" sz="3000" i="1" dirty="0" err="1"/>
              <a:t>abierto</a:t>
            </a:r>
            <a:r>
              <a:rPr lang="nl-BE" sz="3000" i="1" dirty="0"/>
              <a:t> de la </a:t>
            </a:r>
            <a:r>
              <a:rPr lang="nl-BE" sz="3000" i="1" dirty="0" err="1"/>
              <a:t>tierra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La </a:t>
            </a:r>
            <a:r>
              <a:rPr lang="nl-BE" sz="3000" i="1" dirty="0" err="1"/>
              <a:t>Bruja</a:t>
            </a:r>
            <a:r>
              <a:rPr lang="nl-BE" sz="3000" i="1" dirty="0"/>
              <a:t> del Mar </a:t>
            </a:r>
            <a:r>
              <a:rPr lang="nl-BE" sz="3000" i="1" dirty="0" err="1"/>
              <a:t>aparece</a:t>
            </a:r>
            <a:r>
              <a:rPr lang="nl-BE" sz="3000" i="1" dirty="0"/>
              <a:t> para </a:t>
            </a:r>
            <a:r>
              <a:rPr lang="nl-BE" sz="3000" b="1" i="1" dirty="0" err="1"/>
              <a:t>lanzar</a:t>
            </a:r>
            <a:r>
              <a:rPr lang="nl-BE" sz="3000" i="1" dirty="0"/>
              <a:t> botellas a </a:t>
            </a:r>
            <a:r>
              <a:rPr lang="nl-BE" sz="3000" i="1" dirty="0" err="1"/>
              <a:t>Popeye</a:t>
            </a:r>
            <a:r>
              <a:rPr lang="nl-BE" sz="3000" i="1" dirty="0"/>
              <a:t>.</a:t>
            </a:r>
            <a:r>
              <a:rPr lang="nl-BE" sz="3000" dirty="0"/>
              <a:t>	 	</a:t>
            </a:r>
            <a:endParaRPr lang="nl-BE" sz="30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Pedro </a:t>
            </a:r>
            <a:r>
              <a:rPr lang="nl-BE" sz="3000" i="1" dirty="0" err="1"/>
              <a:t>tuvo</a:t>
            </a:r>
            <a:r>
              <a:rPr lang="nl-BE" sz="3000" i="1" dirty="0"/>
              <a:t> que </a:t>
            </a:r>
            <a:r>
              <a:rPr lang="nl-BE" sz="3000" b="1" i="1" dirty="0" err="1"/>
              <a:t>tirar</a:t>
            </a:r>
            <a:r>
              <a:rPr lang="nl-BE" sz="3000" i="1" dirty="0"/>
              <a:t> la </a:t>
            </a:r>
            <a:r>
              <a:rPr lang="nl-BE" sz="3000" i="1" dirty="0" err="1"/>
              <a:t>botella</a:t>
            </a:r>
            <a:r>
              <a:rPr lang="nl-BE" sz="3000" i="1" dirty="0"/>
              <a:t> en el </a:t>
            </a:r>
            <a:r>
              <a:rPr lang="nl-BE" sz="3000" i="1" dirty="0" err="1"/>
              <a:t>agua</a:t>
            </a:r>
            <a:r>
              <a:rPr lang="nl-BE" sz="3000" i="1" dirty="0"/>
              <a:t>.</a:t>
            </a:r>
          </a:p>
          <a:p>
            <a:pPr marL="1739940" lvl="3" indent="0">
              <a:lnSpc>
                <a:spcPct val="100000"/>
              </a:lnSpc>
              <a:buSzPts val="4440"/>
              <a:buNone/>
            </a:pPr>
            <a:endParaRPr lang="nl-BE" sz="3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000" dirty="0"/>
              <a:t>	2) uso </a:t>
            </a:r>
            <a:r>
              <a:rPr lang="nl-BE" sz="3000" dirty="0" err="1"/>
              <a:t>pronominal</a:t>
            </a:r>
            <a:r>
              <a:rPr lang="nl-BE" sz="3000" dirty="0"/>
              <a:t> (</a:t>
            </a:r>
            <a:r>
              <a:rPr lang="nl-BE" sz="3000" dirty="0" err="1"/>
              <a:t>adquisición</a:t>
            </a:r>
            <a:r>
              <a:rPr lang="nl-BE" sz="3000" dirty="0"/>
              <a:t> del </a:t>
            </a:r>
            <a:r>
              <a:rPr lang="nl-BE" sz="3000" dirty="0" err="1"/>
              <a:t>sentido</a:t>
            </a:r>
            <a:r>
              <a:rPr lang="nl-BE" sz="3000" dirty="0"/>
              <a:t> de </a:t>
            </a:r>
            <a:r>
              <a:rPr lang="nl-BE" sz="3000" dirty="0" err="1"/>
              <a:t>movimiento</a:t>
            </a:r>
            <a:r>
              <a:rPr lang="nl-BE" sz="3000" dirty="0"/>
              <a:t>) (</a:t>
            </a:r>
            <a:r>
              <a:rPr lang="nl-BE" sz="3000" dirty="0" err="1"/>
              <a:t>movimiento</a:t>
            </a:r>
            <a:r>
              <a:rPr lang="nl-BE" sz="3000" dirty="0"/>
              <a:t> </a:t>
            </a:r>
            <a:r>
              <a:rPr lang="nl-BE" sz="3000" dirty="0" err="1"/>
              <a:t>concreto</a:t>
            </a:r>
            <a:r>
              <a:rPr lang="nl-BE" sz="3000" dirty="0"/>
              <a:t>)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Antes</a:t>
            </a:r>
            <a:r>
              <a:rPr lang="nl-BE" sz="3000" i="1" dirty="0"/>
              <a:t> de </a:t>
            </a:r>
            <a:r>
              <a:rPr lang="nl-BE" sz="3000" b="1" i="1" dirty="0" err="1"/>
              <a:t>arrojarse</a:t>
            </a:r>
            <a:r>
              <a:rPr lang="nl-BE" sz="3000" i="1" dirty="0"/>
              <a:t> al </a:t>
            </a:r>
            <a:r>
              <a:rPr lang="nl-BE" sz="3000" i="1" dirty="0" err="1"/>
              <a:t>agua</a:t>
            </a:r>
            <a:r>
              <a:rPr lang="nl-BE" sz="3000" i="1" dirty="0"/>
              <a:t>, es importante </a:t>
            </a:r>
            <a:r>
              <a:rPr lang="nl-BE" sz="3000" i="1" dirty="0" err="1"/>
              <a:t>revisar</a:t>
            </a:r>
            <a:r>
              <a:rPr lang="nl-BE" sz="3000" i="1" dirty="0"/>
              <a:t> </a:t>
            </a:r>
            <a:r>
              <a:rPr lang="nl-BE" sz="3000" i="1" dirty="0" err="1"/>
              <a:t>bien</a:t>
            </a:r>
            <a:r>
              <a:rPr lang="nl-BE" sz="3000" i="1" dirty="0"/>
              <a:t> la zona.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Aunque</a:t>
            </a:r>
            <a:r>
              <a:rPr lang="nl-BE" sz="3000" i="1" dirty="0"/>
              <a:t> al </a:t>
            </a:r>
            <a:r>
              <a:rPr lang="nl-BE" sz="3000" i="1" dirty="0" err="1"/>
              <a:t>principio</a:t>
            </a:r>
            <a:r>
              <a:rPr lang="nl-BE" sz="3000" i="1" dirty="0"/>
              <a:t> se </a:t>
            </a:r>
            <a:r>
              <a:rPr lang="nl-BE" sz="3000" i="1" dirty="0" err="1"/>
              <a:t>negó</a:t>
            </a:r>
            <a:r>
              <a:rPr lang="nl-BE" sz="3000" i="1" dirty="0"/>
              <a:t>, </a:t>
            </a:r>
            <a:r>
              <a:rPr lang="nl-BE" sz="3000" i="1" dirty="0" err="1"/>
              <a:t>finalmente</a:t>
            </a:r>
            <a:r>
              <a:rPr lang="nl-BE" sz="3000" i="1" dirty="0"/>
              <a:t> se animó a </a:t>
            </a:r>
            <a:r>
              <a:rPr lang="nl-BE" sz="3000" b="1" i="1" dirty="0" err="1"/>
              <a:t>tirarse</a:t>
            </a:r>
            <a:r>
              <a:rPr lang="nl-BE" sz="3000" i="1" dirty="0"/>
              <a:t> en </a:t>
            </a:r>
            <a:r>
              <a:rPr lang="nl-BE" sz="3000" i="1" dirty="0" err="1"/>
              <a:t>paracaídas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Los </a:t>
            </a:r>
            <a:r>
              <a:rPr lang="nl-BE" sz="3000" i="1" dirty="0" err="1"/>
              <a:t>hombres</a:t>
            </a:r>
            <a:r>
              <a:rPr lang="nl-BE" sz="3000" i="1" dirty="0"/>
              <a:t> </a:t>
            </a:r>
            <a:r>
              <a:rPr lang="nl-BE" sz="3000" i="1" dirty="0" err="1"/>
              <a:t>necesitan</a:t>
            </a:r>
            <a:r>
              <a:rPr lang="nl-BE" sz="3000" i="1" dirty="0"/>
              <a:t> </a:t>
            </a:r>
            <a:r>
              <a:rPr lang="nl-BE" sz="3000" i="1" dirty="0" err="1"/>
              <a:t>razones</a:t>
            </a:r>
            <a:r>
              <a:rPr lang="nl-BE" sz="3000" i="1" dirty="0"/>
              <a:t> para </a:t>
            </a:r>
            <a:r>
              <a:rPr lang="nl-BE" sz="3000" i="1" dirty="0" err="1"/>
              <a:t>todo</a:t>
            </a:r>
            <a:r>
              <a:rPr lang="nl-BE" sz="3000" i="1" dirty="0"/>
              <a:t>, </a:t>
            </a:r>
            <a:r>
              <a:rPr lang="nl-BE" sz="3000" i="1" dirty="0" err="1"/>
              <a:t>incluso</a:t>
            </a:r>
            <a:r>
              <a:rPr lang="nl-BE" sz="3000" i="1" dirty="0"/>
              <a:t> para </a:t>
            </a:r>
            <a:r>
              <a:rPr lang="nl-BE" sz="3000" b="1" i="1" dirty="0" err="1"/>
              <a:t>lanzarse</a:t>
            </a:r>
            <a:r>
              <a:rPr lang="nl-BE" sz="3000" i="1" dirty="0"/>
              <a:t> a la </a:t>
            </a:r>
            <a:r>
              <a:rPr lang="nl-BE" sz="3000" i="1" dirty="0" err="1"/>
              <a:t>cama</a:t>
            </a:r>
            <a:endParaRPr lang="nl-BE" sz="30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No les </a:t>
            </a:r>
            <a:r>
              <a:rPr lang="nl-BE" sz="3000" i="1" dirty="0" err="1"/>
              <a:t>queda</a:t>
            </a:r>
            <a:r>
              <a:rPr lang="nl-BE" sz="3000" i="1" dirty="0"/>
              <a:t> </a:t>
            </a:r>
            <a:r>
              <a:rPr lang="nl-BE" sz="3000" i="1" dirty="0" err="1"/>
              <a:t>más</a:t>
            </a:r>
            <a:r>
              <a:rPr lang="nl-BE" sz="3000" i="1" dirty="0"/>
              <a:t> </a:t>
            </a:r>
            <a:r>
              <a:rPr lang="nl-BE" sz="3000" i="1" dirty="0" err="1"/>
              <a:t>remedio</a:t>
            </a:r>
            <a:r>
              <a:rPr lang="nl-BE" sz="3000" i="1" dirty="0"/>
              <a:t> que </a:t>
            </a:r>
            <a:r>
              <a:rPr lang="nl-BE" sz="3000" b="1" i="1" dirty="0" err="1"/>
              <a:t>echarse</a:t>
            </a:r>
            <a:r>
              <a:rPr lang="nl-BE" sz="3000" i="1" dirty="0"/>
              <a:t> a la </a:t>
            </a:r>
            <a:r>
              <a:rPr lang="nl-BE" sz="3000" i="1" dirty="0" err="1"/>
              <a:t>calles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6974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Grados</a:t>
            </a:r>
            <a:r>
              <a:rPr lang="nl-BE" i="1" cap="small" dirty="0"/>
              <a:t> de </a:t>
            </a:r>
            <a:r>
              <a:rPr lang="nl-BE" i="1" cap="small" dirty="0" err="1"/>
              <a:t>gramaticalización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4434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2684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1781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5)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05562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Metodología</a:t>
            </a:r>
            <a:r>
              <a:rPr lang="nl-BE" cap="small" dirty="0"/>
              <a:t> 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993228" y="1115700"/>
            <a:ext cx="13224666" cy="11622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 err="1"/>
              <a:t>Estudio</a:t>
            </a:r>
            <a:r>
              <a:rPr lang="nl-BE" sz="3600" dirty="0"/>
              <a:t> </a:t>
            </a:r>
            <a:r>
              <a:rPr lang="nl-BE" sz="3600" dirty="0" err="1"/>
              <a:t>empírico</a:t>
            </a:r>
            <a:r>
              <a:rPr lang="nl-BE" sz="3600" dirty="0"/>
              <a:t> de </a:t>
            </a:r>
            <a:r>
              <a:rPr lang="nl-BE" sz="3600" dirty="0" err="1"/>
              <a:t>español</a:t>
            </a:r>
            <a:r>
              <a:rPr lang="nl-BE" sz="3600" dirty="0"/>
              <a:t> </a:t>
            </a:r>
            <a:r>
              <a:rPr lang="nl-BE" sz="3600" dirty="0" err="1"/>
              <a:t>peninsular</a:t>
            </a:r>
            <a:r>
              <a:rPr lang="nl-BE" sz="3600" dirty="0"/>
              <a:t> </a:t>
            </a:r>
            <a:r>
              <a:rPr lang="nl-BE" sz="3600" dirty="0" err="1"/>
              <a:t>contemporáneo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/>
              <a:t>Corpus: Sketchengine (esTenTen18)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 err="1"/>
              <a:t>PoS-tagged</a:t>
            </a:r>
            <a:endParaRPr lang="nl-BE" sz="3600" dirty="0"/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Alta </a:t>
            </a:r>
            <a:r>
              <a:rPr lang="nl-BE" sz="3600" dirty="0" err="1"/>
              <a:t>frecuencia</a:t>
            </a:r>
            <a:r>
              <a:rPr lang="nl-BE" sz="3600" dirty="0"/>
              <a:t> de </a:t>
            </a:r>
            <a:r>
              <a:rPr lang="nl-BE" sz="3600" dirty="0" err="1"/>
              <a:t>palabras</a:t>
            </a:r>
            <a:r>
              <a:rPr lang="nl-BE" sz="3600" dirty="0"/>
              <a:t> (20 </a:t>
            </a:r>
            <a:r>
              <a:rPr lang="nl-BE" sz="3600" dirty="0" err="1"/>
              <a:t>billion</a:t>
            </a:r>
            <a:r>
              <a:rPr lang="nl-BE" sz="3600" dirty="0"/>
              <a:t> </a:t>
            </a:r>
            <a:r>
              <a:rPr lang="nl-BE" sz="3600" dirty="0" err="1"/>
              <a:t>palabras</a:t>
            </a:r>
            <a:r>
              <a:rPr lang="nl-BE" sz="3600" dirty="0"/>
              <a:t>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Web Data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 err="1"/>
              <a:t>Obtención</a:t>
            </a:r>
            <a:r>
              <a:rPr lang="nl-BE" sz="3600" dirty="0"/>
              <a:t> de </a:t>
            </a:r>
            <a:r>
              <a:rPr lang="nl-BE" sz="3600" dirty="0" err="1"/>
              <a:t>datos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1. </a:t>
            </a:r>
            <a:r>
              <a:rPr lang="nl-BE" sz="3600" dirty="0" err="1"/>
              <a:t>Descargado</a:t>
            </a:r>
            <a:r>
              <a:rPr lang="nl-BE" sz="3600" dirty="0"/>
              <a:t> 10.000 tokens por </a:t>
            </a:r>
            <a:r>
              <a:rPr lang="nl-BE" sz="3600" dirty="0" err="1"/>
              <a:t>verbo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2. </a:t>
            </a:r>
            <a:r>
              <a:rPr lang="nl-BE" sz="3600" dirty="0" err="1"/>
              <a:t>Limpieza</a:t>
            </a:r>
            <a:r>
              <a:rPr lang="nl-BE" sz="3600" dirty="0"/>
              <a:t> (y </a:t>
            </a:r>
            <a:r>
              <a:rPr lang="nl-BE" sz="3600" dirty="0" err="1"/>
              <a:t>anotación</a:t>
            </a:r>
            <a:r>
              <a:rPr lang="nl-BE" sz="3600" dirty="0"/>
              <a:t>) </a:t>
            </a:r>
            <a:r>
              <a:rPr lang="nl-BE" sz="3600" dirty="0" err="1"/>
              <a:t>hasta</a:t>
            </a:r>
            <a:r>
              <a:rPr lang="nl-BE" sz="3600" dirty="0"/>
              <a:t> 500 </a:t>
            </a:r>
            <a:r>
              <a:rPr lang="nl-BE" sz="3600" dirty="0" err="1"/>
              <a:t>ejemplos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</a:t>
            </a:r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043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arrojar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0118" y="1344300"/>
            <a:ext cx="16353941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</a:t>
            </a:r>
            <a:r>
              <a:rPr lang="nl-BE" sz="3200" dirty="0" err="1"/>
              <a:t>impeler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 con </a:t>
            </a:r>
            <a:r>
              <a:rPr lang="nl-BE" sz="3200" dirty="0" err="1"/>
              <a:t>violencia</a:t>
            </a:r>
            <a:r>
              <a:rPr lang="nl-BE" sz="3200" dirty="0"/>
              <a:t>, de </a:t>
            </a:r>
            <a:r>
              <a:rPr lang="nl-BE" sz="3200" dirty="0" err="1"/>
              <a:t>modo</a:t>
            </a:r>
            <a:r>
              <a:rPr lang="nl-BE" sz="3200" dirty="0"/>
              <a:t> que </a:t>
            </a:r>
            <a:r>
              <a:rPr lang="nl-BE" sz="3200" dirty="0" err="1"/>
              <a:t>recorra</a:t>
            </a:r>
            <a:r>
              <a:rPr lang="nl-BE" sz="3200" dirty="0"/>
              <a:t> </a:t>
            </a:r>
            <a:r>
              <a:rPr lang="nl-BE" sz="3200" dirty="0" err="1"/>
              <a:t>una</a:t>
            </a:r>
            <a:r>
              <a:rPr lang="nl-BE" sz="3200" dirty="0"/>
              <a:t> </a:t>
            </a:r>
            <a:r>
              <a:rPr lang="nl-BE" sz="3200" dirty="0" err="1"/>
              <a:t>distancia</a:t>
            </a:r>
            <a:r>
              <a:rPr lang="nl-BE" sz="3200" dirty="0"/>
              <a:t>”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2)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alguien</a:t>
            </a:r>
            <a:r>
              <a:rPr lang="nl-BE" sz="3200" dirty="0"/>
              <a:t> o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3)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abstracto / </a:t>
            </a:r>
            <a:r>
              <a:rPr lang="nl-BE" sz="3200" dirty="0" err="1"/>
              <a:t>evento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4) “Ir (</a:t>
            </a:r>
            <a:r>
              <a:rPr lang="nl-BE" sz="3200" dirty="0" err="1"/>
              <a:t>violentamente</a:t>
            </a:r>
            <a:r>
              <a:rPr lang="nl-BE" sz="3200" dirty="0"/>
              <a:t>) para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contexto</a:t>
            </a:r>
            <a:r>
              <a:rPr lang="nl-BE" sz="3200" dirty="0"/>
              <a:t> </a:t>
            </a:r>
            <a:r>
              <a:rPr lang="nl-BE" sz="3200" dirty="0" err="1"/>
              <a:t>puente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5) “</a:t>
            </a:r>
            <a:r>
              <a:rPr lang="nl-BE" sz="3200" dirty="0" err="1"/>
              <a:t>empezar</a:t>
            </a:r>
            <a:r>
              <a:rPr lang="nl-BE" sz="3200" dirty="0"/>
              <a:t> 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aspecto</a:t>
            </a:r>
            <a:r>
              <a:rPr lang="nl-BE" sz="3200" dirty="0"/>
              <a:t> </a:t>
            </a:r>
            <a:r>
              <a:rPr lang="nl-BE" sz="3200" dirty="0" err="1"/>
              <a:t>incoativo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En la </a:t>
            </a:r>
            <a:r>
              <a:rPr lang="nl-BE" sz="3200" dirty="0" err="1">
                <a:solidFill>
                  <a:srgbClr val="002060"/>
                </a:solidFill>
              </a:rPr>
              <a:t>noche</a:t>
            </a:r>
            <a:r>
              <a:rPr lang="nl-BE" sz="3200" dirty="0">
                <a:solidFill>
                  <a:srgbClr val="002060"/>
                </a:solidFill>
              </a:rPr>
              <a:t>, los </a:t>
            </a:r>
            <a:r>
              <a:rPr lang="nl-BE" sz="3200" dirty="0" err="1">
                <a:solidFill>
                  <a:srgbClr val="002060"/>
                </a:solidFill>
              </a:rPr>
              <a:t>vándalos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volvieron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arrojar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piedras</a:t>
            </a:r>
            <a:r>
              <a:rPr lang="nl-BE" sz="3200" dirty="0">
                <a:solidFill>
                  <a:srgbClr val="002060"/>
                </a:solidFill>
              </a:rPr>
              <a:t> a los </a:t>
            </a:r>
            <a:r>
              <a:rPr lang="nl-BE" sz="3200" dirty="0" err="1">
                <a:solidFill>
                  <a:srgbClr val="002060"/>
                </a:solidFill>
              </a:rPr>
              <a:t>vidrios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La </a:t>
            </a:r>
            <a:r>
              <a:rPr lang="nl-BE" sz="3200" dirty="0" err="1">
                <a:solidFill>
                  <a:srgbClr val="002060"/>
                </a:solidFill>
              </a:rPr>
              <a:t>respuesta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más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segura</a:t>
            </a:r>
            <a:r>
              <a:rPr lang="nl-BE" sz="3200" dirty="0">
                <a:solidFill>
                  <a:srgbClr val="002060"/>
                </a:solidFill>
              </a:rPr>
              <a:t> ante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terremoto</a:t>
            </a:r>
            <a:r>
              <a:rPr lang="nl-BE" sz="3200" dirty="0">
                <a:solidFill>
                  <a:srgbClr val="002060"/>
                </a:solidFill>
              </a:rPr>
              <a:t> es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suelo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</a:t>
            </a:r>
            <a:r>
              <a:rPr lang="nl-BE" sz="3200" dirty="0" err="1">
                <a:solidFill>
                  <a:srgbClr val="002060"/>
                </a:solidFill>
              </a:rPr>
              <a:t>Yoda</a:t>
            </a:r>
            <a:r>
              <a:rPr lang="nl-BE" sz="3200" dirty="0">
                <a:solidFill>
                  <a:srgbClr val="002060"/>
                </a:solidFill>
              </a:rPr>
              <a:t> podía </a:t>
            </a:r>
            <a:r>
              <a:rPr lang="nl-BE" sz="3200" dirty="0" err="1">
                <a:solidFill>
                  <a:srgbClr val="002060"/>
                </a:solidFill>
              </a:rPr>
              <a:t>ser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brusco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firme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rehusar</a:t>
            </a:r>
            <a:r>
              <a:rPr lang="nl-BE" sz="3200" dirty="0">
                <a:solidFill>
                  <a:srgbClr val="002060"/>
                </a:solidFill>
              </a:rPr>
              <a:t> la  </a:t>
            </a:r>
            <a:r>
              <a:rPr lang="nl-BE" sz="3200" dirty="0" err="1">
                <a:solidFill>
                  <a:srgbClr val="002060"/>
                </a:solidFill>
              </a:rPr>
              <a:t>ayuda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dirty="0" err="1">
                <a:solidFill>
                  <a:srgbClr val="002060"/>
                </a:solidFill>
              </a:rPr>
              <a:t>aun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así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combate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sin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vacilación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- La </a:t>
            </a:r>
            <a:r>
              <a:rPr lang="nl-BE" sz="3200" dirty="0" err="1">
                <a:solidFill>
                  <a:srgbClr val="002060"/>
                </a:solidFill>
              </a:rPr>
              <a:t>chica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arrojó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correr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 </a:t>
            </a:r>
            <a:r>
              <a:rPr lang="nl-BE" sz="3200" dirty="0" err="1">
                <a:solidFill>
                  <a:srgbClr val="002060"/>
                </a:solidFill>
              </a:rPr>
              <a:t>campo</a:t>
            </a:r>
            <a:r>
              <a:rPr lang="nl-BE" sz="3200" dirty="0">
                <a:solidFill>
                  <a:srgbClr val="002060"/>
                </a:solidFill>
              </a:rPr>
              <a:t> libre.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	- Los </a:t>
            </a:r>
            <a:r>
              <a:rPr lang="nl-BE" sz="3200" dirty="0" err="1">
                <a:solidFill>
                  <a:srgbClr val="002060"/>
                </a:solidFill>
              </a:rPr>
              <a:t>nuevos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rebeldes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arrojaron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atacar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</a:t>
            </a:r>
            <a:r>
              <a:rPr lang="nl-BE" sz="3200" dirty="0" err="1">
                <a:solidFill>
                  <a:srgbClr val="002060"/>
                </a:solidFill>
              </a:rPr>
              <a:t>sistema</a:t>
            </a:r>
            <a:r>
              <a:rPr lang="nl-BE" sz="3200" dirty="0">
                <a:solidFill>
                  <a:srgbClr val="002060"/>
                </a:solidFill>
              </a:rPr>
              <a:t> de control </a:t>
            </a:r>
            <a:r>
              <a:rPr lang="nl-BE" sz="3200" dirty="0" err="1">
                <a:solidFill>
                  <a:srgbClr val="002060"/>
                </a:solidFill>
              </a:rPr>
              <a:t>social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El administrator </a:t>
            </a:r>
            <a:r>
              <a:rPr lang="nl-BE" sz="3200" dirty="0" err="1">
                <a:solidFill>
                  <a:srgbClr val="002060"/>
                </a:solidFill>
              </a:rPr>
              <a:t>puede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fácilmente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utilizar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documento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alterado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4801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lanzar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97418" y="1459123"/>
            <a:ext cx="1697069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1) “hacer que </a:t>
            </a:r>
            <a:r>
              <a:rPr lang="nl-BE" sz="3600" dirty="0" err="1"/>
              <a:t>algo</a:t>
            </a:r>
            <a:r>
              <a:rPr lang="nl-BE" sz="3600" dirty="0"/>
              <a:t> </a:t>
            </a:r>
            <a:r>
              <a:rPr lang="nl-BE" sz="3600" dirty="0" err="1"/>
              <a:t>salga</a:t>
            </a:r>
            <a:r>
              <a:rPr lang="nl-BE" sz="3600" dirty="0"/>
              <a:t> </a:t>
            </a:r>
            <a:r>
              <a:rPr lang="nl-BE" sz="3600" dirty="0" err="1"/>
              <a:t>disparado</a:t>
            </a:r>
            <a:r>
              <a:rPr lang="nl-BE" sz="3600" dirty="0"/>
              <a:t> </a:t>
            </a:r>
            <a:r>
              <a:rPr lang="nl-BE" sz="3600" dirty="0" err="1"/>
              <a:t>desde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punto</a:t>
            </a:r>
            <a:r>
              <a:rPr lang="nl-BE" sz="3600" dirty="0"/>
              <a:t> </a:t>
            </a:r>
            <a:r>
              <a:rPr lang="nl-BE" sz="3600" dirty="0" err="1"/>
              <a:t>hacio</a:t>
            </a:r>
            <a:r>
              <a:rPr lang="nl-BE" sz="3600" dirty="0"/>
              <a:t> </a:t>
            </a:r>
            <a:r>
              <a:rPr lang="nl-BE" sz="3600" dirty="0" err="1"/>
              <a:t>otro</a:t>
            </a:r>
            <a:r>
              <a:rPr lang="nl-BE" sz="3600" dirty="0"/>
              <a:t>”                       	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2) “</a:t>
            </a:r>
            <a:r>
              <a:rPr lang="nl-BE" sz="3600" dirty="0" err="1"/>
              <a:t>lanzarse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3) “</a:t>
            </a:r>
            <a:r>
              <a:rPr lang="nl-BE" sz="3600" dirty="0" err="1"/>
              <a:t>lanzarse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abstracto / </a:t>
            </a:r>
            <a:r>
              <a:rPr lang="nl-BE" sz="3600" dirty="0" err="1"/>
              <a:t>evento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4) “</a:t>
            </a:r>
            <a:r>
              <a:rPr lang="nl-BE" sz="3600" dirty="0" err="1"/>
              <a:t>lanzarse</a:t>
            </a:r>
            <a:r>
              <a:rPr lang="nl-BE" sz="3600" dirty="0"/>
              <a:t> para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contexto</a:t>
            </a:r>
            <a:r>
              <a:rPr lang="nl-BE" sz="3600" dirty="0"/>
              <a:t> </a:t>
            </a:r>
            <a:r>
              <a:rPr lang="nl-BE" sz="3600" dirty="0" err="1"/>
              <a:t>puente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5) “</a:t>
            </a:r>
            <a:r>
              <a:rPr lang="nl-BE" sz="3600" dirty="0" err="1"/>
              <a:t>empezar</a:t>
            </a:r>
            <a:r>
              <a:rPr lang="nl-BE" sz="3600" dirty="0"/>
              <a:t> 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aspecto</a:t>
            </a:r>
            <a:r>
              <a:rPr lang="nl-BE" sz="3600" dirty="0"/>
              <a:t> </a:t>
            </a:r>
            <a:r>
              <a:rPr lang="nl-BE" sz="3600" dirty="0" err="1"/>
              <a:t>incoativo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1) La </a:t>
            </a:r>
            <a:r>
              <a:rPr lang="nl-BE" sz="3600" dirty="0" err="1">
                <a:solidFill>
                  <a:srgbClr val="002060"/>
                </a:solidFill>
              </a:rPr>
              <a:t>Bruja</a:t>
            </a:r>
            <a:r>
              <a:rPr lang="nl-BE" sz="3600" dirty="0">
                <a:solidFill>
                  <a:srgbClr val="002060"/>
                </a:solidFill>
              </a:rPr>
              <a:t> del Mar </a:t>
            </a:r>
            <a:r>
              <a:rPr lang="nl-BE" sz="3600" dirty="0" err="1">
                <a:solidFill>
                  <a:srgbClr val="002060"/>
                </a:solidFill>
              </a:rPr>
              <a:t>aparece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</a:t>
            </a:r>
            <a:r>
              <a:rPr lang="nl-BE" sz="3600" dirty="0">
                <a:solidFill>
                  <a:srgbClr val="002060"/>
                </a:solidFill>
              </a:rPr>
              <a:t> botellas a </a:t>
            </a:r>
            <a:r>
              <a:rPr lang="nl-BE" sz="3600" dirty="0" err="1">
                <a:solidFill>
                  <a:srgbClr val="002060"/>
                </a:solidFill>
              </a:rPr>
              <a:t>Popeye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2) Los </a:t>
            </a:r>
            <a:r>
              <a:rPr lang="nl-BE" sz="3600" dirty="0" err="1">
                <a:solidFill>
                  <a:srgbClr val="002060"/>
                </a:solidFill>
              </a:rPr>
              <a:t>hombres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necesitan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razones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dirty="0" err="1">
                <a:solidFill>
                  <a:srgbClr val="002060"/>
                </a:solidFill>
              </a:rPr>
              <a:t>todo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incluso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a la </a:t>
            </a:r>
            <a:r>
              <a:rPr lang="nl-BE" sz="3600" dirty="0" err="1">
                <a:solidFill>
                  <a:srgbClr val="002060"/>
                </a:solidFill>
              </a:rPr>
              <a:t>cama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3) - </a:t>
            </a:r>
            <a:r>
              <a:rPr lang="nl-BE" sz="3600" dirty="0" err="1">
                <a:solidFill>
                  <a:srgbClr val="002060"/>
                </a:solidFill>
              </a:rPr>
              <a:t>Cuándo</a:t>
            </a:r>
            <a:r>
              <a:rPr lang="nl-BE" sz="3600" dirty="0">
                <a:solidFill>
                  <a:srgbClr val="002060"/>
                </a:solidFill>
              </a:rPr>
              <a:t> es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buen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momento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dirty="0">
                <a:solidFill>
                  <a:srgbClr val="002060"/>
                </a:solidFill>
              </a:rPr>
              <a:t> a la </a:t>
            </a:r>
            <a:r>
              <a:rPr lang="nl-BE" sz="3600" dirty="0" err="1">
                <a:solidFill>
                  <a:srgbClr val="002060"/>
                </a:solidFill>
              </a:rPr>
              <a:t>aventura</a:t>
            </a:r>
            <a:r>
              <a:rPr lang="nl-BE" sz="3600" dirty="0">
                <a:solidFill>
                  <a:srgbClr val="002060"/>
                </a:solidFill>
              </a:rPr>
              <a:t>?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    - El </a:t>
            </a:r>
            <a:r>
              <a:rPr lang="nl-BE" sz="3600" dirty="0" err="1">
                <a:solidFill>
                  <a:srgbClr val="002060"/>
                </a:solidFill>
              </a:rPr>
              <a:t>rapero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Kanye</a:t>
            </a:r>
            <a:r>
              <a:rPr lang="nl-BE" sz="3600" dirty="0">
                <a:solidFill>
                  <a:srgbClr val="002060"/>
                </a:solidFill>
              </a:rPr>
              <a:t> West </a:t>
            </a:r>
            <a:r>
              <a:rPr lang="nl-BE" sz="3600" dirty="0" err="1">
                <a:solidFill>
                  <a:srgbClr val="002060"/>
                </a:solidFill>
              </a:rPr>
              <a:t>reafirmó</a:t>
            </a:r>
            <a:r>
              <a:rPr lang="nl-BE" sz="3600" dirty="0">
                <a:solidFill>
                  <a:srgbClr val="002060"/>
                </a:solidFill>
              </a:rPr>
              <a:t> sus </a:t>
            </a:r>
            <a:r>
              <a:rPr lang="nl-BE" sz="3600" dirty="0" err="1">
                <a:solidFill>
                  <a:srgbClr val="002060"/>
                </a:solidFill>
              </a:rPr>
              <a:t>intenciones</a:t>
            </a:r>
            <a:r>
              <a:rPr lang="nl-BE" sz="3600" dirty="0">
                <a:solidFill>
                  <a:srgbClr val="002060"/>
                </a:solidFill>
              </a:rPr>
              <a:t> de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dirty="0">
                <a:solidFill>
                  <a:srgbClr val="002060"/>
                </a:solidFill>
              </a:rPr>
              <a:t> a la </a:t>
            </a:r>
            <a:r>
              <a:rPr lang="nl-BE" sz="3600" dirty="0" err="1">
                <a:solidFill>
                  <a:srgbClr val="002060"/>
                </a:solidFill>
              </a:rPr>
              <a:t>presidencia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4) Facebook </a:t>
            </a:r>
            <a:r>
              <a:rPr lang="nl-BE" sz="3600" b="1" dirty="0">
                <a:solidFill>
                  <a:srgbClr val="002060"/>
                </a:solidFill>
              </a:rPr>
              <a:t>se ha </a:t>
            </a:r>
            <a:r>
              <a:rPr lang="nl-BE" sz="3600" b="1" dirty="0" err="1">
                <a:solidFill>
                  <a:srgbClr val="002060"/>
                </a:solidFill>
              </a:rPr>
              <a:t>lanzado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conquistar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el </a:t>
            </a:r>
            <a:r>
              <a:rPr lang="nl-BE" sz="3600" dirty="0" err="1">
                <a:solidFill>
                  <a:srgbClr val="002060"/>
                </a:solidFill>
              </a:rPr>
              <a:t>espacio</a:t>
            </a:r>
            <a:r>
              <a:rPr lang="nl-BE" sz="3600" dirty="0">
                <a:solidFill>
                  <a:srgbClr val="002060"/>
                </a:solidFill>
              </a:rPr>
              <a:t> virtual.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5) </a:t>
            </a:r>
            <a:r>
              <a:rPr lang="nl-BE" sz="3600" dirty="0" err="1">
                <a:solidFill>
                  <a:srgbClr val="002060"/>
                </a:solidFill>
              </a:rPr>
              <a:t>Ambos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>
                <a:solidFill>
                  <a:srgbClr val="002060"/>
                </a:solidFill>
              </a:rPr>
              <a:t>se </a:t>
            </a:r>
            <a:r>
              <a:rPr lang="nl-BE" sz="3600" b="1" dirty="0" err="1">
                <a:solidFill>
                  <a:srgbClr val="002060"/>
                </a:solidFill>
              </a:rPr>
              <a:t>lanzan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hablar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sin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escuchar</a:t>
            </a:r>
            <a:r>
              <a:rPr lang="nl-BE" sz="3600" dirty="0">
                <a:solidFill>
                  <a:srgbClr val="002060"/>
                </a:solidFill>
              </a:rPr>
              <a:t> al </a:t>
            </a:r>
            <a:r>
              <a:rPr lang="nl-BE" sz="3600" dirty="0" err="1">
                <a:solidFill>
                  <a:srgbClr val="002060"/>
                </a:solidFill>
              </a:rPr>
              <a:t>otro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  <a:endParaRPr lang="nl-BE" sz="3600" i="1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417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502320" y="219915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u="none" cap="small" dirty="0"/>
              <a:t>Research </a:t>
            </a:r>
            <a:r>
              <a:rPr lang="nl-BE" u="none" cap="small" dirty="0" err="1"/>
              <a:t>Questions</a:t>
            </a:r>
            <a:endParaRPr u="none"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482530" y="1574800"/>
            <a:ext cx="16373613" cy="6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r>
              <a:rPr lang="nl-BE" sz="4000" dirty="0" err="1"/>
              <a:t>Which</a:t>
            </a:r>
            <a:r>
              <a:rPr lang="nl-BE" sz="4000" dirty="0"/>
              <a:t>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 have been </a:t>
            </a:r>
            <a:r>
              <a:rPr lang="nl-BE" sz="4000" dirty="0" err="1"/>
              <a:t>incorporated</a:t>
            </a:r>
            <a:r>
              <a:rPr lang="nl-BE" sz="4000" dirty="0"/>
              <a:t> in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construction</a:t>
            </a:r>
            <a:r>
              <a:rPr lang="nl-BE" sz="4000" dirty="0"/>
              <a:t> in Spanish?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How </a:t>
            </a:r>
            <a:r>
              <a:rPr lang="nl-BE" sz="4000" dirty="0" err="1"/>
              <a:t>can</a:t>
            </a:r>
            <a:r>
              <a:rPr lang="nl-BE" sz="4000" dirty="0"/>
              <a:t> we </a:t>
            </a:r>
            <a:r>
              <a:rPr lang="nl-BE" sz="4000" dirty="0" err="1"/>
              <a:t>classify</a:t>
            </a:r>
            <a:r>
              <a:rPr lang="nl-BE" sz="4000" dirty="0"/>
              <a:t> these </a:t>
            </a:r>
            <a:r>
              <a:rPr lang="nl-BE" sz="4000" dirty="0" err="1"/>
              <a:t>movement</a:t>
            </a:r>
            <a:r>
              <a:rPr lang="nl-BE" sz="4000" dirty="0"/>
              <a:t> </a:t>
            </a:r>
            <a:r>
              <a:rPr lang="nl-BE" sz="4000" dirty="0" err="1"/>
              <a:t>verbs</a:t>
            </a:r>
            <a:r>
              <a:rPr lang="nl-BE" sz="4000" dirty="0"/>
              <a:t> </a:t>
            </a:r>
            <a:r>
              <a:rPr lang="nl-BE" sz="4000" dirty="0" err="1"/>
              <a:t>based</a:t>
            </a:r>
            <a:r>
              <a:rPr lang="nl-BE" sz="4000" dirty="0"/>
              <a:t> on </a:t>
            </a:r>
            <a:r>
              <a:rPr lang="nl-BE" sz="4000" dirty="0" err="1"/>
              <a:t>their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semantic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? 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How (and </a:t>
            </a:r>
            <a:r>
              <a:rPr lang="nl-BE" sz="4000" dirty="0" err="1"/>
              <a:t>when</a:t>
            </a:r>
            <a:r>
              <a:rPr lang="nl-BE" sz="4000" dirty="0"/>
              <a:t>) </a:t>
            </a:r>
            <a:r>
              <a:rPr lang="nl-BE" sz="4000" dirty="0" err="1"/>
              <a:t>did</a:t>
            </a:r>
            <a:r>
              <a:rPr lang="nl-BE" sz="4000" dirty="0"/>
              <a:t> </a:t>
            </a:r>
            <a:r>
              <a:rPr lang="nl-BE" sz="4000" dirty="0" err="1"/>
              <a:t>they</a:t>
            </a:r>
            <a:r>
              <a:rPr lang="nl-BE" sz="4000" dirty="0"/>
              <a:t> turn </a:t>
            </a:r>
            <a:r>
              <a:rPr lang="nl-BE" sz="4000" dirty="0" err="1"/>
              <a:t>into</a:t>
            </a:r>
            <a:r>
              <a:rPr lang="nl-BE" sz="4000" dirty="0"/>
              <a:t>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auxiliaries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 err="1"/>
              <a:t>To</a:t>
            </a:r>
            <a:r>
              <a:rPr lang="nl-BE" sz="4000" dirty="0"/>
              <a:t> </a:t>
            </a:r>
            <a:r>
              <a:rPr lang="nl-BE" sz="4000" dirty="0" err="1"/>
              <a:t>which</a:t>
            </a:r>
            <a:r>
              <a:rPr lang="nl-BE" sz="4000" dirty="0"/>
              <a:t> </a:t>
            </a:r>
            <a:r>
              <a:rPr lang="nl-BE" sz="4000" dirty="0" err="1"/>
              <a:t>degree</a:t>
            </a:r>
            <a:r>
              <a:rPr lang="nl-BE" sz="4000" dirty="0"/>
              <a:t> are </a:t>
            </a:r>
            <a:r>
              <a:rPr lang="nl-BE" sz="4000" dirty="0" err="1"/>
              <a:t>they</a:t>
            </a:r>
            <a:r>
              <a:rPr lang="nl-BE" sz="4000" dirty="0"/>
              <a:t> </a:t>
            </a:r>
            <a:r>
              <a:rPr lang="nl-BE" sz="4000" dirty="0" err="1"/>
              <a:t>grammaticalized</a:t>
            </a:r>
            <a:r>
              <a:rPr lang="nl-BE" sz="4000" dirty="0"/>
              <a:t> </a:t>
            </a:r>
            <a:r>
              <a:rPr lang="nl-BE" sz="4000" dirty="0" err="1"/>
              <a:t>and</a:t>
            </a:r>
            <a:r>
              <a:rPr lang="nl-BE" sz="4000" dirty="0"/>
              <a:t>/or </a:t>
            </a:r>
            <a:r>
              <a:rPr lang="nl-BE" sz="4000" dirty="0" err="1"/>
              <a:t>maintain</a:t>
            </a:r>
            <a:r>
              <a:rPr lang="nl-BE" sz="4000" dirty="0"/>
              <a:t> </a:t>
            </a:r>
            <a:r>
              <a:rPr lang="nl-BE" sz="4000" dirty="0" err="1"/>
              <a:t>their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 </a:t>
            </a:r>
            <a:r>
              <a:rPr lang="nl-BE" sz="4000" dirty="0" err="1"/>
              <a:t>semantic</a:t>
            </a:r>
            <a:r>
              <a:rPr lang="nl-BE" sz="4000" dirty="0"/>
              <a:t> </a:t>
            </a:r>
            <a:r>
              <a:rPr lang="nl-BE" sz="4000" dirty="0" err="1"/>
              <a:t>meaning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sz="4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03660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Tirar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548640" y="1115700"/>
            <a:ext cx="1663541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1) “</a:t>
            </a:r>
            <a:r>
              <a:rPr lang="nl-BE" sz="3600" dirty="0" err="1"/>
              <a:t>arrojar</a:t>
            </a:r>
            <a:r>
              <a:rPr lang="nl-BE" sz="3600" dirty="0"/>
              <a:t>, </a:t>
            </a:r>
            <a:r>
              <a:rPr lang="nl-BE" sz="3600" dirty="0" err="1"/>
              <a:t>lanzar</a:t>
            </a:r>
            <a:r>
              <a:rPr lang="nl-BE" sz="3600" dirty="0"/>
              <a:t> en </a:t>
            </a:r>
            <a:r>
              <a:rPr lang="nl-BE" sz="3600" dirty="0" err="1"/>
              <a:t>dirección</a:t>
            </a:r>
            <a:r>
              <a:rPr lang="nl-BE" sz="3600" dirty="0"/>
              <a:t> </a:t>
            </a:r>
            <a:r>
              <a:rPr lang="nl-BE" sz="3600" dirty="0" err="1"/>
              <a:t>determinada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2) “</a:t>
            </a:r>
            <a:r>
              <a:rPr lang="nl-BE" sz="3600" dirty="0" err="1"/>
              <a:t>tirarse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alguien</a:t>
            </a:r>
            <a:r>
              <a:rPr lang="nl-BE" sz="3600" dirty="0"/>
              <a:t> o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3) “</a:t>
            </a:r>
            <a:r>
              <a:rPr lang="nl-BE" sz="3600" dirty="0" err="1"/>
              <a:t>tirarse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abstracto / </a:t>
            </a:r>
            <a:r>
              <a:rPr lang="nl-BE" sz="3600" dirty="0" err="1"/>
              <a:t>evento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4) “</a:t>
            </a:r>
            <a:r>
              <a:rPr lang="nl-BE" sz="3600" dirty="0" err="1"/>
              <a:t>tirarse</a:t>
            </a:r>
            <a:r>
              <a:rPr lang="nl-BE" sz="3600" dirty="0"/>
              <a:t> para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contexto</a:t>
            </a:r>
            <a:r>
              <a:rPr lang="nl-BE" sz="3600" dirty="0"/>
              <a:t> </a:t>
            </a:r>
            <a:r>
              <a:rPr lang="nl-BE" sz="3600" dirty="0" err="1"/>
              <a:t>puente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5) “</a:t>
            </a:r>
            <a:r>
              <a:rPr lang="nl-BE" sz="3600" dirty="0" err="1"/>
              <a:t>empezar</a:t>
            </a:r>
            <a:r>
              <a:rPr lang="nl-BE" sz="3600" dirty="0"/>
              <a:t> 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aspecto</a:t>
            </a:r>
            <a:r>
              <a:rPr lang="nl-BE" sz="3600" dirty="0"/>
              <a:t> </a:t>
            </a:r>
            <a:r>
              <a:rPr lang="nl-BE" sz="3600" dirty="0" err="1"/>
              <a:t>incoativo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1) Pedro </a:t>
            </a:r>
            <a:r>
              <a:rPr lang="nl-BE" sz="3600" dirty="0" err="1">
                <a:solidFill>
                  <a:srgbClr val="002060"/>
                </a:solidFill>
              </a:rPr>
              <a:t>tuvo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b="1" dirty="0" err="1">
                <a:solidFill>
                  <a:srgbClr val="002060"/>
                </a:solidFill>
              </a:rPr>
              <a:t>tirar</a:t>
            </a:r>
            <a:r>
              <a:rPr lang="nl-BE" sz="3600" dirty="0">
                <a:solidFill>
                  <a:srgbClr val="002060"/>
                </a:solidFill>
              </a:rPr>
              <a:t> la </a:t>
            </a:r>
            <a:r>
              <a:rPr lang="nl-BE" sz="3600" dirty="0" err="1">
                <a:solidFill>
                  <a:srgbClr val="002060"/>
                </a:solidFill>
              </a:rPr>
              <a:t>botella</a:t>
            </a:r>
            <a:r>
              <a:rPr lang="nl-BE" sz="3600" dirty="0">
                <a:solidFill>
                  <a:srgbClr val="002060"/>
                </a:solidFill>
              </a:rPr>
              <a:t> en el </a:t>
            </a:r>
            <a:r>
              <a:rPr lang="nl-BE" sz="3600" dirty="0" err="1">
                <a:solidFill>
                  <a:srgbClr val="002060"/>
                </a:solidFill>
              </a:rPr>
              <a:t>agua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2) La </a:t>
            </a:r>
            <a:r>
              <a:rPr lang="nl-BE" sz="3600" dirty="0" err="1">
                <a:solidFill>
                  <a:srgbClr val="002060"/>
                </a:solidFill>
              </a:rPr>
              <a:t>polició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redujo</a:t>
            </a:r>
            <a:r>
              <a:rPr lang="nl-BE" sz="3600" dirty="0">
                <a:solidFill>
                  <a:srgbClr val="002060"/>
                </a:solidFill>
              </a:rPr>
              <a:t> al </a:t>
            </a:r>
            <a:r>
              <a:rPr lang="nl-BE" sz="3600" dirty="0" err="1">
                <a:solidFill>
                  <a:srgbClr val="002060"/>
                </a:solidFill>
              </a:rPr>
              <a:t>hombre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dirty="0" err="1">
                <a:solidFill>
                  <a:srgbClr val="002060"/>
                </a:solidFill>
              </a:rPr>
              <a:t>amenazaba</a:t>
            </a:r>
            <a:r>
              <a:rPr lang="nl-BE" sz="3600" dirty="0">
                <a:solidFill>
                  <a:srgbClr val="002060"/>
                </a:solidFill>
              </a:rPr>
              <a:t> con </a:t>
            </a:r>
            <a:r>
              <a:rPr lang="nl-BE" sz="3600" b="1" dirty="0" err="1">
                <a:solidFill>
                  <a:srgbClr val="002060"/>
                </a:solidFill>
              </a:rPr>
              <a:t>tirarse</a:t>
            </a:r>
            <a:r>
              <a:rPr lang="nl-BE" sz="3600" dirty="0">
                <a:solidFill>
                  <a:srgbClr val="002060"/>
                </a:solidFill>
              </a:rPr>
              <a:t> de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puente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3) </a:t>
            </a:r>
            <a:r>
              <a:rPr lang="es-ES" sz="3600" dirty="0">
                <a:solidFill>
                  <a:srgbClr val="002060"/>
                </a:solidFill>
              </a:rPr>
              <a:t>Hay que entrenar antes de </a:t>
            </a:r>
            <a:r>
              <a:rPr lang="es-ES" sz="3600" b="1" dirty="0">
                <a:solidFill>
                  <a:srgbClr val="002060"/>
                </a:solidFill>
              </a:rPr>
              <a:t>tirarse</a:t>
            </a:r>
            <a:r>
              <a:rPr lang="es-ES" sz="3600" dirty="0">
                <a:solidFill>
                  <a:srgbClr val="002060"/>
                </a:solidFill>
              </a:rPr>
              <a:t> a la aventura del senderismo.</a:t>
            </a:r>
            <a:endParaRPr lang="nl-BE" sz="36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4) Es importante </a:t>
            </a:r>
            <a:r>
              <a:rPr lang="nl-BE" sz="3600" dirty="0" err="1">
                <a:solidFill>
                  <a:srgbClr val="002060"/>
                </a:solidFill>
              </a:rPr>
              <a:t>meterte</a:t>
            </a:r>
            <a:r>
              <a:rPr lang="nl-BE" sz="3600" dirty="0">
                <a:solidFill>
                  <a:srgbClr val="002060"/>
                </a:solidFill>
              </a:rPr>
              <a:t> en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sitio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seguro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incrementar</a:t>
            </a:r>
            <a:r>
              <a:rPr lang="nl-BE" sz="3600" dirty="0">
                <a:solidFill>
                  <a:srgbClr val="002060"/>
                </a:solidFill>
              </a:rPr>
              <a:t> la </a:t>
            </a:r>
            <a:r>
              <a:rPr lang="nl-BE" sz="3600" dirty="0" err="1">
                <a:solidFill>
                  <a:srgbClr val="002060"/>
                </a:solidFill>
              </a:rPr>
              <a:t>seguridad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cuando</a:t>
            </a:r>
            <a:r>
              <a:rPr lang="nl-BE" sz="3600" dirty="0">
                <a:solidFill>
                  <a:srgbClr val="002060"/>
                </a:solidFill>
              </a:rPr>
              <a:t> 	</a:t>
            </a:r>
            <a:r>
              <a:rPr lang="nl-BE" sz="3600" b="1" dirty="0">
                <a:solidFill>
                  <a:srgbClr val="002060"/>
                </a:solidFill>
              </a:rPr>
              <a:t>te </a:t>
            </a:r>
            <a:r>
              <a:rPr lang="nl-BE" sz="3600" b="1" dirty="0" err="1">
                <a:solidFill>
                  <a:srgbClr val="002060"/>
                </a:solidFill>
              </a:rPr>
              <a:t>tires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atacar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5) </a:t>
            </a:r>
            <a:r>
              <a:rPr lang="nl-BE" sz="3600" b="1" dirty="0" err="1">
                <a:solidFill>
                  <a:srgbClr val="002060"/>
                </a:solidFill>
              </a:rPr>
              <a:t>Nos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b="1" dirty="0" err="1">
                <a:solidFill>
                  <a:srgbClr val="002060"/>
                </a:solidFill>
              </a:rPr>
              <a:t>tiramos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admirar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la </a:t>
            </a:r>
            <a:r>
              <a:rPr lang="nl-BE" sz="3600" dirty="0" err="1">
                <a:solidFill>
                  <a:srgbClr val="002060"/>
                </a:solidFill>
              </a:rPr>
              <a:t>majestuosidad</a:t>
            </a:r>
            <a:r>
              <a:rPr lang="nl-BE" sz="3600" dirty="0">
                <a:solidFill>
                  <a:srgbClr val="002060"/>
                </a:solidFill>
              </a:rPr>
              <a:t> de las </a:t>
            </a:r>
            <a:r>
              <a:rPr lang="nl-BE" sz="3600" dirty="0" err="1">
                <a:solidFill>
                  <a:srgbClr val="002060"/>
                </a:solidFill>
              </a:rPr>
              <a:t>líneas</a:t>
            </a:r>
            <a:r>
              <a:rPr lang="nl-BE" sz="3600" dirty="0">
                <a:solidFill>
                  <a:srgbClr val="002060"/>
                </a:solidFill>
              </a:rPr>
              <a:t> de la </a:t>
            </a:r>
            <a:r>
              <a:rPr lang="nl-BE" sz="3600" dirty="0" err="1">
                <a:solidFill>
                  <a:srgbClr val="002060"/>
                </a:solidFill>
              </a:rPr>
              <a:t>torre</a:t>
            </a:r>
            <a:r>
              <a:rPr lang="nl-BE" sz="3600" dirty="0">
                <a:solidFill>
                  <a:srgbClr val="002060"/>
                </a:solidFill>
              </a:rPr>
              <a:t> Eiffel.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011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279" y="268042"/>
            <a:ext cx="15705282" cy="863693"/>
          </a:xfrm>
        </p:spPr>
        <p:txBody>
          <a:bodyPr/>
          <a:lstStyle/>
          <a:p>
            <a:r>
              <a:rPr lang="nl-BE" cap="small" dirty="0" err="1"/>
              <a:t>Methodology</a:t>
            </a:r>
            <a:endParaRPr lang="nl-BE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5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147" y="6303159"/>
            <a:ext cx="2295944" cy="2189156"/>
          </a:xfrm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06F025F-F9A7-463C-9918-BA34AB753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1194364"/>
            <a:ext cx="16484599" cy="7632136"/>
          </a:xfrm>
        </p:spPr>
        <p:txBody>
          <a:bodyPr>
            <a:norm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r>
              <a:rPr lang="nl-BE" sz="4400" dirty="0"/>
              <a:t>Point of </a:t>
            </a:r>
            <a:r>
              <a:rPr lang="nl-BE" sz="4400" dirty="0" err="1"/>
              <a:t>departure</a:t>
            </a:r>
            <a:r>
              <a:rPr lang="nl-BE" sz="4400" dirty="0"/>
              <a:t>: list of 10 ‘</a:t>
            </a:r>
            <a:r>
              <a:rPr lang="nl-BE" sz="4400" b="1" dirty="0" err="1"/>
              <a:t>established</a:t>
            </a:r>
            <a:r>
              <a:rPr lang="nl-BE" sz="4400" dirty="0"/>
              <a:t>’ </a:t>
            </a:r>
            <a:r>
              <a:rPr lang="nl-BE" sz="4400" b="1" dirty="0"/>
              <a:t>(semi-)</a:t>
            </a:r>
            <a:r>
              <a:rPr lang="nl-BE" sz="4400" b="1" dirty="0" err="1"/>
              <a:t>auxiliaries</a:t>
            </a:r>
            <a:r>
              <a:rPr lang="nl-BE" sz="4400" dirty="0"/>
              <a:t>: </a:t>
            </a:r>
            <a:r>
              <a:rPr lang="nl-BE" sz="4000" i="1" dirty="0" err="1">
                <a:solidFill>
                  <a:schemeClr val="bg2"/>
                </a:solidFill>
              </a:rPr>
              <a:t>arrancar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comenzar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echar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empezar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explotar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liar</a:t>
            </a:r>
            <a:r>
              <a:rPr lang="nl-BE" sz="4000" i="1" dirty="0">
                <a:solidFill>
                  <a:schemeClr val="bg2"/>
                </a:solidFill>
              </a:rPr>
              <a:t>, meter, </a:t>
            </a:r>
            <a:r>
              <a:rPr lang="nl-BE" sz="4000" i="1" dirty="0" err="1">
                <a:solidFill>
                  <a:schemeClr val="bg2"/>
                </a:solidFill>
              </a:rPr>
              <a:t>poner</a:t>
            </a:r>
            <a:r>
              <a:rPr lang="nl-BE" sz="4000" i="1" dirty="0">
                <a:solidFill>
                  <a:schemeClr val="bg2"/>
                </a:solidFill>
              </a:rPr>
              <a:t>, romper, </a:t>
            </a:r>
            <a:r>
              <a:rPr lang="nl-BE" sz="4000" i="1" dirty="0" err="1">
                <a:solidFill>
                  <a:schemeClr val="bg2"/>
                </a:solidFill>
              </a:rPr>
              <a:t>soltar</a:t>
            </a:r>
            <a:endParaRPr lang="nl-BE" sz="4000" i="1" dirty="0">
              <a:solidFill>
                <a:schemeClr val="bg2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>
              <a:solidFill>
                <a:schemeClr val="bg2"/>
              </a:solidFill>
            </a:endParaRPr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00" dirty="0" err="1"/>
              <a:t>Exhaustive</a:t>
            </a:r>
            <a:r>
              <a:rPr lang="nl-BE" sz="4400" dirty="0"/>
              <a:t> search of </a:t>
            </a:r>
            <a:r>
              <a:rPr lang="nl-BE" sz="4400" b="1" dirty="0"/>
              <a:t>(</a:t>
            </a:r>
            <a:r>
              <a:rPr lang="nl-BE" sz="4400" b="1" dirty="0" err="1"/>
              <a:t>near</a:t>
            </a:r>
            <a:r>
              <a:rPr lang="nl-BE" sz="4400" b="1" dirty="0"/>
              <a:t>-)</a:t>
            </a:r>
            <a:r>
              <a:rPr lang="nl-BE" sz="4400" b="1" dirty="0" err="1"/>
              <a:t>synonymys</a:t>
            </a:r>
            <a:r>
              <a:rPr lang="nl-BE" sz="4400" dirty="0"/>
              <a:t>: DLE, Thesaurus, etc. </a:t>
            </a:r>
            <a:r>
              <a:rPr lang="nl-BE" sz="4400" dirty="0" err="1"/>
              <a:t>and</a:t>
            </a:r>
            <a:r>
              <a:rPr lang="nl-BE" sz="4400" dirty="0"/>
              <a:t> </a:t>
            </a:r>
            <a:r>
              <a:rPr lang="nl-BE" sz="4400" dirty="0" err="1"/>
              <a:t>verification</a:t>
            </a:r>
            <a:r>
              <a:rPr lang="nl-BE" sz="4400" dirty="0"/>
              <a:t> in Sketchengine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00" dirty="0"/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00" dirty="0"/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00" dirty="0"/>
              <a:t>                      15 ‘new’ (semi-) </a:t>
            </a:r>
            <a:r>
              <a:rPr lang="nl-BE" sz="4400" dirty="0" err="1"/>
              <a:t>auxiliaries</a:t>
            </a:r>
            <a:r>
              <a:rPr lang="nl-BE" sz="4400" dirty="0"/>
              <a:t> </a:t>
            </a:r>
          </a:p>
          <a:p>
            <a:endParaRPr lang="nl-BE" sz="4400" dirty="0"/>
          </a:p>
        </p:txBody>
      </p:sp>
    </p:spTree>
    <p:extLst>
      <p:ext uri="{BB962C8B-B14F-4D97-AF65-F5344CB8AC3E}">
        <p14:creationId xmlns:p14="http://schemas.microsoft.com/office/powerpoint/2010/main" val="28778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7" name="Ovaal 6"/>
          <p:cNvSpPr/>
          <p:nvPr/>
        </p:nvSpPr>
        <p:spPr>
          <a:xfrm>
            <a:off x="4296835" y="8136643"/>
            <a:ext cx="3045676" cy="10717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saltar</a:t>
            </a:r>
          </a:p>
        </p:txBody>
      </p:sp>
      <p:sp>
        <p:nvSpPr>
          <p:cNvPr id="8" name="Ovaal 7"/>
          <p:cNvSpPr/>
          <p:nvPr/>
        </p:nvSpPr>
        <p:spPr>
          <a:xfrm>
            <a:off x="14189200" y="142007"/>
            <a:ext cx="3076558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tirar</a:t>
            </a:r>
          </a:p>
        </p:txBody>
      </p:sp>
      <p:sp>
        <p:nvSpPr>
          <p:cNvPr id="9" name="Ovaal 8"/>
          <p:cNvSpPr/>
          <p:nvPr/>
        </p:nvSpPr>
        <p:spPr>
          <a:xfrm>
            <a:off x="4348401" y="4590377"/>
            <a:ext cx="3243295" cy="116253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iniciar</a:t>
            </a:r>
          </a:p>
        </p:txBody>
      </p:sp>
      <p:sp>
        <p:nvSpPr>
          <p:cNvPr id="10" name="Ovaal 9"/>
          <p:cNvSpPr/>
          <p:nvPr/>
        </p:nvSpPr>
        <p:spPr>
          <a:xfrm>
            <a:off x="8190199" y="1240187"/>
            <a:ext cx="2817967" cy="117353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echar</a:t>
            </a:r>
          </a:p>
        </p:txBody>
      </p:sp>
      <p:sp>
        <p:nvSpPr>
          <p:cNvPr id="11" name="Ovaal 10"/>
          <p:cNvSpPr/>
          <p:nvPr/>
        </p:nvSpPr>
        <p:spPr>
          <a:xfrm>
            <a:off x="128253" y="2716901"/>
            <a:ext cx="4004263" cy="112954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comenzar</a:t>
            </a:r>
          </a:p>
        </p:txBody>
      </p:sp>
      <p:sp>
        <p:nvSpPr>
          <p:cNvPr id="12" name="Ovaal 11"/>
          <p:cNvSpPr/>
          <p:nvPr/>
        </p:nvSpPr>
        <p:spPr>
          <a:xfrm>
            <a:off x="3470886" y="6759931"/>
            <a:ext cx="4349727" cy="108038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principiar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3" name="Ovaal 12"/>
          <p:cNvSpPr/>
          <p:nvPr/>
        </p:nvSpPr>
        <p:spPr>
          <a:xfrm>
            <a:off x="251313" y="5560689"/>
            <a:ext cx="4591403" cy="109271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recomenzar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148375" y="3948601"/>
            <a:ext cx="4267063" cy="123884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5" name="Ovaal 14"/>
          <p:cNvSpPr/>
          <p:nvPr/>
        </p:nvSpPr>
        <p:spPr>
          <a:xfrm>
            <a:off x="109153" y="6958677"/>
            <a:ext cx="2997624" cy="1166800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romper</a:t>
            </a:r>
          </a:p>
        </p:txBody>
      </p:sp>
      <p:sp>
        <p:nvSpPr>
          <p:cNvPr id="17" name="Ovaal 16"/>
          <p:cNvSpPr/>
          <p:nvPr/>
        </p:nvSpPr>
        <p:spPr>
          <a:xfrm>
            <a:off x="4245469" y="3029462"/>
            <a:ext cx="3831546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8" name="Ovaal 17"/>
          <p:cNvSpPr/>
          <p:nvPr/>
        </p:nvSpPr>
        <p:spPr>
          <a:xfrm>
            <a:off x="11493808" y="1083225"/>
            <a:ext cx="2995762" cy="11239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arrojar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9" name="Ovaal 18"/>
          <p:cNvSpPr/>
          <p:nvPr/>
        </p:nvSpPr>
        <p:spPr>
          <a:xfrm>
            <a:off x="13377319" y="2001761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embarcar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0" name="Ovaal 19"/>
          <p:cNvSpPr/>
          <p:nvPr/>
        </p:nvSpPr>
        <p:spPr>
          <a:xfrm>
            <a:off x="14626255" y="3423792"/>
            <a:ext cx="2764796" cy="110876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liar</a:t>
            </a:r>
          </a:p>
        </p:txBody>
      </p:sp>
      <p:sp>
        <p:nvSpPr>
          <p:cNvPr id="21" name="Ovaal 20"/>
          <p:cNvSpPr/>
          <p:nvPr/>
        </p:nvSpPr>
        <p:spPr>
          <a:xfrm>
            <a:off x="8388413" y="2716901"/>
            <a:ext cx="3382900" cy="1050065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agarrar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2" name="Ovaal 21"/>
          <p:cNvSpPr/>
          <p:nvPr/>
        </p:nvSpPr>
        <p:spPr>
          <a:xfrm>
            <a:off x="477843" y="1379284"/>
            <a:ext cx="2993043" cy="1173398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poner</a:t>
            </a:r>
          </a:p>
        </p:txBody>
      </p:sp>
      <p:sp>
        <p:nvSpPr>
          <p:cNvPr id="23" name="Ovaal 22"/>
          <p:cNvSpPr/>
          <p:nvPr/>
        </p:nvSpPr>
        <p:spPr>
          <a:xfrm>
            <a:off x="4279332" y="1727908"/>
            <a:ext cx="3449082" cy="101576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meter</a:t>
            </a: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683" y="5236581"/>
            <a:ext cx="3068166" cy="4531879"/>
          </a:xfrm>
          <a:prstGeom prst="rect">
            <a:avLst/>
          </a:prstGeom>
        </p:spPr>
      </p:pic>
      <p:sp>
        <p:nvSpPr>
          <p:cNvPr id="25" name="Titel 1"/>
          <p:cNvSpPr>
            <a:spLocks noGrp="1"/>
          </p:cNvSpPr>
          <p:nvPr>
            <p:ph type="title"/>
          </p:nvPr>
        </p:nvSpPr>
        <p:spPr>
          <a:xfrm>
            <a:off x="-28818" y="107841"/>
            <a:ext cx="15705282" cy="863693"/>
          </a:xfrm>
        </p:spPr>
        <p:txBody>
          <a:bodyPr/>
          <a:lstStyle/>
          <a:p>
            <a:r>
              <a:rPr lang="nl-BE" sz="4800" u="none" dirty="0"/>
              <a:t>‘25 </a:t>
            </a:r>
            <a:r>
              <a:rPr lang="nl-BE" sz="4800" u="none" dirty="0" err="1"/>
              <a:t>ways</a:t>
            </a:r>
            <a:r>
              <a:rPr lang="nl-BE" sz="4800" u="none" dirty="0"/>
              <a:t> </a:t>
            </a:r>
            <a:r>
              <a:rPr lang="nl-BE" sz="4800" u="none" dirty="0" err="1"/>
              <a:t>to</a:t>
            </a:r>
            <a:r>
              <a:rPr lang="nl-BE" sz="4800" u="none" dirty="0"/>
              <a:t> </a:t>
            </a:r>
            <a:r>
              <a:rPr lang="nl-BE" sz="4800" u="none" dirty="0" err="1"/>
              <a:t>express</a:t>
            </a:r>
            <a:r>
              <a:rPr lang="nl-BE" sz="4800" u="none" dirty="0"/>
              <a:t> </a:t>
            </a:r>
            <a:r>
              <a:rPr lang="nl-BE" sz="4800" u="none" dirty="0" err="1"/>
              <a:t>the</a:t>
            </a:r>
            <a:r>
              <a:rPr lang="nl-BE" sz="4800" u="none" dirty="0"/>
              <a:t> start of </a:t>
            </a:r>
            <a:r>
              <a:rPr lang="nl-BE" sz="4800" u="none" dirty="0" err="1"/>
              <a:t>an</a:t>
            </a:r>
            <a:r>
              <a:rPr lang="nl-BE" sz="4800" u="none" dirty="0"/>
              <a:t> event in Spanish’</a:t>
            </a:r>
          </a:p>
        </p:txBody>
      </p:sp>
      <p:sp>
        <p:nvSpPr>
          <p:cNvPr id="26" name="Ovaal 25"/>
          <p:cNvSpPr/>
          <p:nvPr/>
        </p:nvSpPr>
        <p:spPr>
          <a:xfrm>
            <a:off x="11008166" y="7100683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zambullir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7" name="Ovaal 26"/>
          <p:cNvSpPr/>
          <p:nvPr/>
        </p:nvSpPr>
        <p:spPr>
          <a:xfrm>
            <a:off x="11245924" y="3241933"/>
            <a:ext cx="3068933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largar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8" name="Ovaal 27"/>
          <p:cNvSpPr/>
          <p:nvPr/>
        </p:nvSpPr>
        <p:spPr>
          <a:xfrm>
            <a:off x="7681497" y="3990663"/>
            <a:ext cx="3253029" cy="12272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soltar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9" name="Ovaal 28"/>
          <p:cNvSpPr/>
          <p:nvPr/>
        </p:nvSpPr>
        <p:spPr>
          <a:xfrm>
            <a:off x="13783259" y="6134746"/>
            <a:ext cx="3482499" cy="126032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reventar</a:t>
            </a:r>
          </a:p>
        </p:txBody>
      </p:sp>
      <p:sp>
        <p:nvSpPr>
          <p:cNvPr id="30" name="Ovaal 29"/>
          <p:cNvSpPr/>
          <p:nvPr/>
        </p:nvSpPr>
        <p:spPr>
          <a:xfrm>
            <a:off x="11965194" y="8409580"/>
            <a:ext cx="4201322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prorrumpir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1" name="Ovaal 30"/>
          <p:cNvSpPr/>
          <p:nvPr/>
        </p:nvSpPr>
        <p:spPr>
          <a:xfrm>
            <a:off x="10967480" y="5529879"/>
            <a:ext cx="3441870" cy="127750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explotar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109153" y="8259285"/>
            <a:ext cx="3888439" cy="1308896"/>
          </a:xfrm>
          <a:prstGeom prst="ellipse">
            <a:avLst/>
          </a:prstGeom>
          <a:solidFill>
            <a:schemeClr val="bg1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estallar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3" name="Ovaal 32"/>
          <p:cNvSpPr/>
          <p:nvPr/>
        </p:nvSpPr>
        <p:spPr>
          <a:xfrm>
            <a:off x="12593444" y="4227502"/>
            <a:ext cx="3577041" cy="14306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arrancar</a:t>
            </a:r>
          </a:p>
        </p:txBody>
      </p:sp>
    </p:spTree>
    <p:extLst>
      <p:ext uri="{BB962C8B-B14F-4D97-AF65-F5344CB8AC3E}">
        <p14:creationId xmlns:p14="http://schemas.microsoft.com/office/powerpoint/2010/main" val="117176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b="1" u="none" dirty="0"/>
              <a:t>5 </a:t>
            </a:r>
            <a:r>
              <a:rPr lang="nl-BE" b="1" u="none" dirty="0" err="1"/>
              <a:t>semantic</a:t>
            </a:r>
            <a:r>
              <a:rPr lang="nl-BE" b="1" u="none" dirty="0"/>
              <a:t> </a:t>
            </a:r>
            <a:r>
              <a:rPr lang="nl-BE" b="1" u="none" dirty="0" err="1"/>
              <a:t>domains</a:t>
            </a:r>
            <a:endParaRPr lang="nl-BE" b="1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superlexicals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337508" y="1220499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>
                <a:solidFill>
                  <a:schemeClr val="tx1"/>
                </a:solidFill>
              </a:rPr>
              <a:t>positioning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866205" y="4368546"/>
            <a:ext cx="3335582" cy="1024880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throwing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movement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destruction</a:t>
            </a:r>
            <a:endParaRPr lang="nl-BE" sz="3982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el 9">
            <a:extLst>
              <a:ext uri="{FF2B5EF4-FFF2-40B4-BE49-F238E27FC236}">
                <a16:creationId xmlns:a16="http://schemas.microsoft.com/office/drawing/2014/main" id="{71A5803A-012D-4E9C-9560-53977A3869A3}"/>
              </a:ext>
            </a:extLst>
          </p:cNvPr>
          <p:cNvGraphicFramePr>
            <a:graphicFrameLocks noGrp="1"/>
          </p:cNvGraphicFramePr>
          <p:nvPr/>
        </p:nvGraphicFramePr>
        <p:xfrm>
          <a:off x="13172439" y="2626012"/>
          <a:ext cx="4029075" cy="519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30076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arrancar</a:t>
                      </a:r>
                      <a:r>
                        <a:rPr lang="nl-BE" sz="2400" dirty="0"/>
                        <a:t>(se)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tear</a:t>
                      </a:r>
                      <a:r>
                        <a:rPr lang="nl-BE" sz="2400" dirty="0"/>
                        <a:t> off”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97924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estallar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88600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explotar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943953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prorrumpir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 </a:t>
                      </a:r>
                      <a:r>
                        <a:rPr lang="nl-BE" sz="2400" dirty="0" err="1"/>
                        <a:t>loose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13062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reventar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shatter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440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romper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1" name="Tabel 17">
            <a:extLst>
              <a:ext uri="{FF2B5EF4-FFF2-40B4-BE49-F238E27FC236}">
                <a16:creationId xmlns:a16="http://schemas.microsoft.com/office/drawing/2014/main" id="{43788893-B0BB-4F2F-BDD8-FDD56D0DD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588626"/>
              </p:ext>
            </p:extLst>
          </p:nvPr>
        </p:nvGraphicFramePr>
        <p:xfrm>
          <a:off x="9092607" y="2626012"/>
          <a:ext cx="3801773" cy="519639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1082398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embarcar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embark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largar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let go”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saltar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jump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078488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soltar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loosen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66762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zambullir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dive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491539"/>
                  </a:ext>
                </a:extLst>
              </a:tr>
            </a:tbl>
          </a:graphicData>
        </a:graphic>
      </p:graphicFrame>
      <p:graphicFrame>
        <p:nvGraphicFramePr>
          <p:cNvPr id="18" name="Tabel 9">
            <a:extLst>
              <a:ext uri="{FF2B5EF4-FFF2-40B4-BE49-F238E27FC236}">
                <a16:creationId xmlns:a16="http://schemas.microsoft.com/office/drawing/2014/main" id="{E186C1D5-6C11-453D-8270-8CF17821BF35}"/>
              </a:ext>
            </a:extLst>
          </p:cNvPr>
          <p:cNvGraphicFramePr>
            <a:graphicFrameLocks noGrp="1"/>
          </p:cNvGraphicFramePr>
          <p:nvPr/>
        </p:nvGraphicFramePr>
        <p:xfrm>
          <a:off x="204398" y="2569233"/>
          <a:ext cx="4029075" cy="5275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54167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1007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comenzar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“</a:t>
                      </a:r>
                      <a:r>
                        <a:rPr kumimoji="0" lang="nl-BE" sz="2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to</a:t>
                      </a: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911715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8993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recomenzar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366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iniciar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initiate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656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principiar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9" name="Tabel 19">
            <a:extLst>
              <a:ext uri="{FF2B5EF4-FFF2-40B4-BE49-F238E27FC236}">
                <a16:creationId xmlns:a16="http://schemas.microsoft.com/office/drawing/2014/main" id="{F22249D3-9D36-4019-B953-A1199533DAA6}"/>
              </a:ext>
            </a:extLst>
          </p:cNvPr>
          <p:cNvGraphicFramePr>
            <a:graphicFrameLocks noGrp="1"/>
          </p:cNvGraphicFramePr>
          <p:nvPr/>
        </p:nvGraphicFramePr>
        <p:xfrm>
          <a:off x="5089204" y="2593047"/>
          <a:ext cx="2908004" cy="131855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396263">
                  <a:extLst>
                    <a:ext uri="{9D8B030D-6E8A-4147-A177-3AD203B41FA5}">
                      <a16:colId xmlns:a16="http://schemas.microsoft.com/office/drawing/2014/main" val="4033211534"/>
                    </a:ext>
                  </a:extLst>
                </a:gridCol>
                <a:gridCol w="1511741">
                  <a:extLst>
                    <a:ext uri="{9D8B030D-6E8A-4147-A177-3AD203B41FA5}">
                      <a16:colId xmlns:a16="http://schemas.microsoft.com/office/drawing/2014/main" val="2499032109"/>
                    </a:ext>
                  </a:extLst>
                </a:gridCol>
              </a:tblGrid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2002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meter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054821"/>
                  </a:ext>
                </a:extLst>
              </a:tr>
            </a:tbl>
          </a:graphicData>
        </a:graphic>
      </p:graphicFrame>
      <p:graphicFrame>
        <p:nvGraphicFramePr>
          <p:cNvPr id="20" name="Tabel 17">
            <a:extLst>
              <a:ext uri="{FF2B5EF4-FFF2-40B4-BE49-F238E27FC236}">
                <a16:creationId xmlns:a16="http://schemas.microsoft.com/office/drawing/2014/main" id="{25909333-6B86-48BD-8D0A-F8BF25CD5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88913"/>
              </p:ext>
            </p:extLst>
          </p:nvPr>
        </p:nvGraphicFramePr>
        <p:xfrm>
          <a:off x="4642319" y="5850372"/>
          <a:ext cx="3801773" cy="1994072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arrojar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throw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5178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echar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throw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launch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tirar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shoot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1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b="1" u="none" dirty="0"/>
              <a:t>5 </a:t>
            </a:r>
            <a:r>
              <a:rPr lang="nl-BE" b="1" u="none" dirty="0" err="1"/>
              <a:t>semantic</a:t>
            </a:r>
            <a:r>
              <a:rPr lang="nl-BE" b="1" u="none" dirty="0"/>
              <a:t> </a:t>
            </a:r>
            <a:r>
              <a:rPr lang="nl-BE" b="1" u="none" dirty="0" err="1"/>
              <a:t>domains</a:t>
            </a:r>
            <a:endParaRPr lang="nl-BE" b="1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superlexicals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337508" y="1220499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>
                <a:solidFill>
                  <a:schemeClr val="tx1"/>
                </a:solidFill>
              </a:rPr>
              <a:t>positioning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866205" y="4368546"/>
            <a:ext cx="3335582" cy="1024880"/>
          </a:xfrm>
          <a:prstGeom prst="roundRect">
            <a:avLst/>
          </a:prstGeom>
          <a:solidFill>
            <a:srgbClr val="F1A42B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throwing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solidFill>
            <a:srgbClr val="FFD200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movement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destruction</a:t>
            </a:r>
            <a:endParaRPr lang="nl-BE" sz="3982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el 9">
            <a:extLst>
              <a:ext uri="{FF2B5EF4-FFF2-40B4-BE49-F238E27FC236}">
                <a16:creationId xmlns:a16="http://schemas.microsoft.com/office/drawing/2014/main" id="{71A5803A-012D-4E9C-9560-53977A3869A3}"/>
              </a:ext>
            </a:extLst>
          </p:cNvPr>
          <p:cNvGraphicFramePr>
            <a:graphicFrameLocks noGrp="1"/>
          </p:cNvGraphicFramePr>
          <p:nvPr/>
        </p:nvGraphicFramePr>
        <p:xfrm>
          <a:off x="13172439" y="2626012"/>
          <a:ext cx="4029075" cy="519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30076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arrancar</a:t>
                      </a:r>
                      <a:r>
                        <a:rPr lang="nl-BE" sz="2400" dirty="0"/>
                        <a:t>(se)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tear</a:t>
                      </a:r>
                      <a:r>
                        <a:rPr lang="nl-BE" sz="2400" dirty="0"/>
                        <a:t> off”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97924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estallar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88600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explotar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943953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prorrumpir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 </a:t>
                      </a:r>
                      <a:r>
                        <a:rPr lang="nl-BE" sz="2400" dirty="0" err="1"/>
                        <a:t>loose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13062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reventar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shatter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440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romper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1" name="Tabel 17">
            <a:extLst>
              <a:ext uri="{FF2B5EF4-FFF2-40B4-BE49-F238E27FC236}">
                <a16:creationId xmlns:a16="http://schemas.microsoft.com/office/drawing/2014/main" id="{43788893-B0BB-4F2F-BDD8-FDD56D0DD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467827"/>
              </p:ext>
            </p:extLst>
          </p:nvPr>
        </p:nvGraphicFramePr>
        <p:xfrm>
          <a:off x="9028531" y="2626012"/>
          <a:ext cx="3801773" cy="5196393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108239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embarcar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embark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largar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let go”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saltar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jump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78488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soltar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loosen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66762"/>
                  </a:ext>
                </a:extLst>
              </a:tr>
              <a:tr h="102849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zambullir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dive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91539"/>
                  </a:ext>
                </a:extLst>
              </a:tr>
            </a:tbl>
          </a:graphicData>
        </a:graphic>
      </p:graphicFrame>
      <p:graphicFrame>
        <p:nvGraphicFramePr>
          <p:cNvPr id="18" name="Tabel 9">
            <a:extLst>
              <a:ext uri="{FF2B5EF4-FFF2-40B4-BE49-F238E27FC236}">
                <a16:creationId xmlns:a16="http://schemas.microsoft.com/office/drawing/2014/main" id="{E186C1D5-6C11-453D-8270-8CF17821BF35}"/>
              </a:ext>
            </a:extLst>
          </p:cNvPr>
          <p:cNvGraphicFramePr>
            <a:graphicFrameLocks noGrp="1"/>
          </p:cNvGraphicFramePr>
          <p:nvPr/>
        </p:nvGraphicFramePr>
        <p:xfrm>
          <a:off x="204398" y="2569233"/>
          <a:ext cx="4029075" cy="5275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54167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1007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comenzar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“</a:t>
                      </a:r>
                      <a:r>
                        <a:rPr kumimoji="0" lang="nl-BE" sz="2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to</a:t>
                      </a: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911715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8993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recomenzar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366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iniciar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initiate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656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principiar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9" name="Tabel 19">
            <a:extLst>
              <a:ext uri="{FF2B5EF4-FFF2-40B4-BE49-F238E27FC236}">
                <a16:creationId xmlns:a16="http://schemas.microsoft.com/office/drawing/2014/main" id="{F22249D3-9D36-4019-B953-A1199533DAA6}"/>
              </a:ext>
            </a:extLst>
          </p:cNvPr>
          <p:cNvGraphicFramePr>
            <a:graphicFrameLocks noGrp="1"/>
          </p:cNvGraphicFramePr>
          <p:nvPr/>
        </p:nvGraphicFramePr>
        <p:xfrm>
          <a:off x="5089204" y="2593047"/>
          <a:ext cx="2908004" cy="131855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396263">
                  <a:extLst>
                    <a:ext uri="{9D8B030D-6E8A-4147-A177-3AD203B41FA5}">
                      <a16:colId xmlns:a16="http://schemas.microsoft.com/office/drawing/2014/main" val="4033211534"/>
                    </a:ext>
                  </a:extLst>
                </a:gridCol>
                <a:gridCol w="1511741">
                  <a:extLst>
                    <a:ext uri="{9D8B030D-6E8A-4147-A177-3AD203B41FA5}">
                      <a16:colId xmlns:a16="http://schemas.microsoft.com/office/drawing/2014/main" val="2499032109"/>
                    </a:ext>
                  </a:extLst>
                </a:gridCol>
              </a:tblGrid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2002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meter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054821"/>
                  </a:ext>
                </a:extLst>
              </a:tr>
            </a:tbl>
          </a:graphicData>
        </a:graphic>
      </p:graphicFrame>
      <p:graphicFrame>
        <p:nvGraphicFramePr>
          <p:cNvPr id="20" name="Tabel 17">
            <a:extLst>
              <a:ext uri="{FF2B5EF4-FFF2-40B4-BE49-F238E27FC236}">
                <a16:creationId xmlns:a16="http://schemas.microsoft.com/office/drawing/2014/main" id="{25909333-6B86-48BD-8D0A-F8BF25CD5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85473"/>
              </p:ext>
            </p:extLst>
          </p:nvPr>
        </p:nvGraphicFramePr>
        <p:xfrm>
          <a:off x="4642319" y="5850372"/>
          <a:ext cx="3801773" cy="1994072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arrojar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throw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5178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echar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throw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launch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tirar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shoot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00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/>
              <a:t>Introduction: the inchoative construction &amp; methodology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b="1" u="none" dirty="0"/>
              <a:t>Lexical classification 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Pathway towards inchoative auxiliary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Primary movement verbs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Secondary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diachrony of the movement verbs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25280578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rgbClr val="000000"/>
      </a:dk1>
      <a:lt1>
        <a:srgbClr val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Gent LW">
    <a:dk1>
      <a:srgbClr val="000000"/>
    </a:dk1>
    <a:lt1>
      <a:srgbClr val="FFFFFF"/>
    </a:lt1>
    <a:dk2>
      <a:srgbClr val="1E64C8"/>
    </a:dk2>
    <a:lt2>
      <a:srgbClr val="E9F0FA"/>
    </a:lt2>
    <a:accent1>
      <a:srgbClr val="F1A42B"/>
    </a:accent1>
    <a:accent2>
      <a:srgbClr val="DAAD40"/>
    </a:accent2>
    <a:accent3>
      <a:srgbClr val="DEB655"/>
    </a:accent3>
    <a:accent4>
      <a:srgbClr val="E2BF6B"/>
    </a:accent4>
    <a:accent5>
      <a:srgbClr val="E6C880"/>
    </a:accent5>
    <a:accent6>
      <a:srgbClr val="EBD295"/>
    </a:accent6>
    <a:hlink>
      <a:srgbClr val="1E64C8"/>
    </a:hlink>
    <a:folHlink>
      <a:srgbClr val="1E64C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10535</TotalTime>
  <Words>4729</Words>
  <Application>Microsoft Office PowerPoint</Application>
  <PresentationFormat>Aangepast</PresentationFormat>
  <Paragraphs>852</Paragraphs>
  <Slides>40</Slides>
  <Notes>34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3" baseType="lpstr">
      <vt:lpstr>Arial</vt:lpstr>
      <vt:lpstr>Calibri</vt:lpstr>
      <vt:lpstr>Kantoorthema</vt:lpstr>
      <vt:lpstr>   From “jump to start”  to “dive to read”</vt:lpstr>
      <vt:lpstr> </vt:lpstr>
      <vt:lpstr>The inchoative construction in Spanish</vt:lpstr>
      <vt:lpstr>Research Questions</vt:lpstr>
      <vt:lpstr>Methodology</vt:lpstr>
      <vt:lpstr>‘25 ways to express the start of an event in Spanish’</vt:lpstr>
      <vt:lpstr>5 semantic domains</vt:lpstr>
      <vt:lpstr>5 semantic domains</vt:lpstr>
      <vt:lpstr> </vt:lpstr>
      <vt:lpstr>Lexical classification (based on Levin 1993)</vt:lpstr>
      <vt:lpstr>From full (lexical) use towards inchoative use</vt:lpstr>
      <vt:lpstr>From full (lexical) use towards inchoative use</vt:lpstr>
      <vt:lpstr>From full (lexical) use towards inchoative use</vt:lpstr>
      <vt:lpstr> </vt:lpstr>
      <vt:lpstr>Pathway towards the inchoative construction</vt:lpstr>
      <vt:lpstr>1) Primary movement verb (saltar)</vt:lpstr>
      <vt:lpstr>2. a) Liberation verbs (largar y soltar)</vt:lpstr>
      <vt:lpstr>2. b) Change of location verbs (embarcar)</vt:lpstr>
      <vt:lpstr>2. b) Change of location verbs (zambullir)</vt:lpstr>
      <vt:lpstr>2. c) throw verbs(arrojarse, echarse,  lanzarse and tirarse) </vt:lpstr>
      <vt:lpstr>Echar (“to throw”)</vt:lpstr>
      <vt:lpstr> </vt:lpstr>
      <vt:lpstr>Research Questions</vt:lpstr>
      <vt:lpstr>4.1 Diachrony of the Movement verbs</vt:lpstr>
      <vt:lpstr>4.2 Diachrony of the throw verbs</vt:lpstr>
      <vt:lpstr> </vt:lpstr>
      <vt:lpstr>Lexical classification (based on Levin 1993)</vt:lpstr>
      <vt:lpstr>Conclusions</vt:lpstr>
      <vt:lpstr>PowerPoint-presentatie</vt:lpstr>
      <vt:lpstr>Conclusiones</vt:lpstr>
      <vt:lpstr>Análisis Cluster</vt:lpstr>
      <vt:lpstr>2. Verbos de lanzamiento</vt:lpstr>
      <vt:lpstr>Grados de gramaticalización</vt:lpstr>
      <vt:lpstr>Grados de gramaticalización</vt:lpstr>
      <vt:lpstr>Grados de gramaticalización</vt:lpstr>
      <vt:lpstr>Grados de gramaticalización</vt:lpstr>
      <vt:lpstr>Metodología </vt:lpstr>
      <vt:lpstr>arrojar</vt:lpstr>
      <vt:lpstr>lanzar</vt:lpstr>
      <vt:lpstr>Tirar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across Languages and Constructions</dc:title>
  <dc:creator>Margot Van den Heede</dc:creator>
  <cp:lastModifiedBy>Sven Van Hulle</cp:lastModifiedBy>
  <cp:revision>937</cp:revision>
  <cp:lastPrinted>2021-06-17T15:16:48Z</cp:lastPrinted>
  <dcterms:created xsi:type="dcterms:W3CDTF">2019-12-03T08:28:30Z</dcterms:created>
  <dcterms:modified xsi:type="dcterms:W3CDTF">2021-10-20T18:15:49Z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i4>20</vt:i4>
  </property>
  <property fmtid="{D5CDD505-2E9C-101B-9397-08002B2CF9AE}" pid="6" name="ContentTypeId">
    <vt:lpwstr>0x010100C52A870299ED2D41A53AD7795C68E971</vt:lpwstr>
  </property>
</Properties>
</file>