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omments/comment3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47"/>
  </p:notesMasterIdLst>
  <p:sldIdLst>
    <p:sldId id="347" r:id="rId2"/>
    <p:sldId id="359" r:id="rId3"/>
    <p:sldId id="364" r:id="rId4"/>
    <p:sldId id="272" r:id="rId5"/>
    <p:sldId id="444" r:id="rId6"/>
    <p:sldId id="340" r:id="rId7"/>
    <p:sldId id="453" r:id="rId8"/>
    <p:sldId id="462" r:id="rId9"/>
    <p:sldId id="445" r:id="rId10"/>
    <p:sldId id="430" r:id="rId11"/>
    <p:sldId id="369" r:id="rId12"/>
    <p:sldId id="370" r:id="rId13"/>
    <p:sldId id="371" r:id="rId14"/>
    <p:sldId id="372" r:id="rId15"/>
    <p:sldId id="431" r:id="rId16"/>
    <p:sldId id="424" r:id="rId17"/>
    <p:sldId id="451" r:id="rId18"/>
    <p:sldId id="425" r:id="rId19"/>
    <p:sldId id="437" r:id="rId20"/>
    <p:sldId id="438" r:id="rId21"/>
    <p:sldId id="440" r:id="rId22"/>
    <p:sldId id="433" r:id="rId23"/>
    <p:sldId id="441" r:id="rId24"/>
    <p:sldId id="432" r:id="rId25"/>
    <p:sldId id="442" r:id="rId26"/>
    <p:sldId id="443" r:id="rId27"/>
    <p:sldId id="448" r:id="rId28"/>
    <p:sldId id="434" r:id="rId29"/>
    <p:sldId id="463" r:id="rId30"/>
    <p:sldId id="461" r:id="rId31"/>
    <p:sldId id="470" r:id="rId32"/>
    <p:sldId id="469" r:id="rId33"/>
    <p:sldId id="419" r:id="rId34"/>
    <p:sldId id="459" r:id="rId35"/>
    <p:sldId id="467" r:id="rId36"/>
    <p:sldId id="464" r:id="rId37"/>
    <p:sldId id="471" r:id="rId38"/>
    <p:sldId id="473" r:id="rId39"/>
    <p:sldId id="468" r:id="rId40"/>
    <p:sldId id="414" r:id="rId41"/>
    <p:sldId id="460" r:id="rId42"/>
    <p:sldId id="413" r:id="rId43"/>
    <p:sldId id="321" r:id="rId44"/>
    <p:sldId id="449" r:id="rId45"/>
    <p:sldId id="452" r:id="rId46"/>
  </p:sldIdLst>
  <p:sldSz cx="17338675" cy="9753600"/>
  <p:notesSz cx="6864350" cy="99964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546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3" roundtripDataSignature="AMtx7miQB6hRGTC/cpOKY6fRHDNZzpbAO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 Enghels" initials="RE" lastIdx="17" clrIdx="0">
    <p:extLst>
      <p:ext uri="{19B8F6BF-5375-455C-9EA6-DF929625EA0E}">
        <p15:presenceInfo xmlns:p15="http://schemas.microsoft.com/office/powerpoint/2012/main" userId="S-1-5-21-4030456262-320625612-449655040-16381" providerId="AD"/>
      </p:ext>
    </p:extLst>
  </p:cmAuthor>
  <p:cmAuthor id="2" name="Sven Van Hulle" initials="SVH" lastIdx="10" clrIdx="1">
    <p:extLst>
      <p:ext uri="{19B8F6BF-5375-455C-9EA6-DF929625EA0E}">
        <p15:presenceInfo xmlns:p15="http://schemas.microsoft.com/office/powerpoint/2012/main" userId="4425733bfd738d4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A42B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83A52-9EB1-4882-8619-80B152115B5C}" v="1" dt="2021-10-27T09:09:02.443"/>
  </p1510:revLst>
</p1510:revInfo>
</file>

<file path=ppt/tableStyles.xml><?xml version="1.0" encoding="utf-8"?>
<a:tblStyleLst xmlns:a="http://schemas.openxmlformats.org/drawingml/2006/main" def="{633ABB31-2133-4ED1-955E-AA242CA9472D}">
  <a:tblStyle styleId="{633ABB31-2133-4ED1-955E-AA242CA9472D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 b="off" i="off"/>
      <a:tcStyle>
        <a:tcBdr/>
        <a:fill>
          <a:solidFill>
            <a:srgbClr val="FAE0CB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FAE0CB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484D1ADC-08DF-4E05-83BB-0F7B322181DD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F0E7"/>
          </a:solidFill>
        </a:fill>
      </a:tcStyle>
    </a:wholeTbl>
    <a:band1H>
      <a:tcTxStyle/>
      <a:tcStyle>
        <a:tcBdr/>
        <a:fill>
          <a:solidFill>
            <a:srgbClr val="FAE0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E0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79" autoAdjust="0"/>
  </p:normalViewPr>
  <p:slideViewPr>
    <p:cSldViewPr snapToGrid="0">
      <p:cViewPr varScale="1">
        <p:scale>
          <a:sx n="61" d="100"/>
          <a:sy n="61" d="100"/>
        </p:scale>
        <p:origin x="606" y="102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85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63" Type="http://customschemas.google.com/relationships/presentationmetadata" Target="metadata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64" Type="http://schemas.openxmlformats.org/officeDocument/2006/relationships/commentAuthors" Target="commentAuthors.xml"/><Relationship Id="rId69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7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odts" userId="S::martin.godts@ugent.be::d910a597-0a9e-44d5-a2b6-0124944d244e" providerId="AD" clId="Web-{87683A52-9EB1-4882-8619-80B152115B5C}"/>
    <pc:docChg chg="modSld">
      <pc:chgData name="Martin Godts" userId="S::martin.godts@ugent.be::d910a597-0a9e-44d5-a2b6-0124944d244e" providerId="AD" clId="Web-{87683A52-9EB1-4882-8619-80B152115B5C}" dt="2021-10-27T09:09:02.443" v="0"/>
      <pc:docMkLst>
        <pc:docMk/>
      </pc:docMkLst>
      <pc:sldChg chg="addSp">
        <pc:chgData name="Martin Godts" userId="S::martin.godts@ugent.be::d910a597-0a9e-44d5-a2b6-0124944d244e" providerId="AD" clId="Web-{87683A52-9EB1-4882-8619-80B152115B5C}" dt="2021-10-27T09:09:02.443" v="0"/>
        <pc:sldMkLst>
          <pc:docMk/>
          <pc:sldMk cId="3476441793" sldId="347"/>
        </pc:sldMkLst>
        <pc:spChg chg="add">
          <ac:chgData name="Martin Godts" userId="S::martin.godts@ugent.be::d910a597-0a9e-44d5-a2b6-0124944d244e" providerId="AD" clId="Web-{87683A52-9EB1-4882-8619-80B152115B5C}" dt="2021-10-27T09:09:02.443" v="0"/>
          <ac:spMkLst>
            <pc:docMk/>
            <pc:sldMk cId="3476441793" sldId="347"/>
            <ac:spMk id="2" creationId="{110FB043-EA57-431D-B5DE-CA0C2309EC79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16T14:58:58.556" idx="8">
    <p:pos x="2959" y="4320"/>
    <p:text>Erbij zeggen dat we voor de types en hapaxes type/token ratio en hapax/token ratio als measures gaan gebruiken.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16T14:59:53.523" idx="9">
    <p:pos x="4924" y="1073"/>
    <p:text>vertalingen overlopen en wijzen op letterlijke betekenis van hulpwerkwoorden.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07-16T14:59:53.523" idx="10">
    <p:pos x="4924" y="1073"/>
    <p:text>vertalingen overlopen en wijzen op letterlijke betekenis van hulpwerkwoorden.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4552" cy="50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8210" y="0"/>
            <a:ext cx="2974552" cy="50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/>
          <a:p>
            <a:pPr algn="r"/>
            <a:fld id="{00000000-1234-1234-1234-123412341234}" type="slidenum">
              <a:rPr lang="nl-BE" sz="13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‹nr.›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4400" cy="33734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t" anchorCtr="0">
            <a:noAutofit/>
          </a:bodyPr>
          <a:lstStyle/>
          <a:p>
            <a:pPr marL="0" indent="0" algn="just"/>
            <a:r>
              <a:rPr lang="nl-BE" dirty="0" err="1"/>
              <a:t>Buenas</a:t>
            </a:r>
            <a:r>
              <a:rPr lang="nl-BE" dirty="0"/>
              <a:t> </a:t>
            </a:r>
            <a:r>
              <a:rPr lang="nl-BE" dirty="0" err="1"/>
              <a:t>tardes</a:t>
            </a:r>
            <a:r>
              <a:rPr lang="nl-BE" dirty="0"/>
              <a:t> a </a:t>
            </a:r>
            <a:r>
              <a:rPr lang="nl-BE" dirty="0" err="1"/>
              <a:t>todos</a:t>
            </a:r>
            <a:r>
              <a:rPr lang="nl-BE" dirty="0"/>
              <a:t>, y </a:t>
            </a:r>
            <a:r>
              <a:rPr lang="nl-BE" dirty="0" err="1"/>
              <a:t>gracias</a:t>
            </a:r>
            <a:r>
              <a:rPr lang="nl-BE" dirty="0"/>
              <a:t> por </a:t>
            </a:r>
            <a:r>
              <a:rPr lang="nl-BE" dirty="0" err="1"/>
              <a:t>estar</a:t>
            </a:r>
            <a:r>
              <a:rPr lang="nl-BE" dirty="0"/>
              <a:t>.</a:t>
            </a:r>
            <a:r>
              <a:rPr lang="nl-BE" baseline="0" dirty="0"/>
              <a:t> </a:t>
            </a:r>
          </a:p>
          <a:p>
            <a:pPr marL="0" indent="0" algn="just"/>
            <a:r>
              <a:rPr lang="nl-BE" baseline="0" dirty="0"/>
              <a:t>En los </a:t>
            </a:r>
            <a:r>
              <a:rPr lang="nl-BE" baseline="0" dirty="0" err="1"/>
              <a:t>veinte</a:t>
            </a:r>
            <a:r>
              <a:rPr lang="nl-BE" baseline="0" dirty="0"/>
              <a:t> </a:t>
            </a:r>
            <a:r>
              <a:rPr lang="nl-BE" baseline="0" dirty="0" err="1"/>
              <a:t>minutos</a:t>
            </a:r>
            <a:r>
              <a:rPr lang="nl-BE" baseline="0" dirty="0"/>
              <a:t> que </a:t>
            </a:r>
            <a:r>
              <a:rPr lang="nl-BE" baseline="0" dirty="0" err="1"/>
              <a:t>siguen</a:t>
            </a:r>
            <a:r>
              <a:rPr lang="nl-BE" baseline="0" dirty="0"/>
              <a:t>, </a:t>
            </a:r>
            <a:r>
              <a:rPr lang="nl-BE" baseline="0" dirty="0" err="1"/>
              <a:t>queremos</a:t>
            </a:r>
            <a:r>
              <a:rPr lang="nl-BE" baseline="0" dirty="0"/>
              <a:t> </a:t>
            </a:r>
            <a:r>
              <a:rPr lang="nl-BE" baseline="0" dirty="0" err="1"/>
              <a:t>comentar</a:t>
            </a:r>
            <a:r>
              <a:rPr lang="nl-BE" baseline="0" dirty="0"/>
              <a:t> los </a:t>
            </a:r>
            <a:r>
              <a:rPr lang="nl-BE" baseline="0" dirty="0" err="1"/>
              <a:t>hallazgos</a:t>
            </a:r>
            <a:r>
              <a:rPr lang="nl-BE" baseline="0" dirty="0"/>
              <a:t> </a:t>
            </a:r>
            <a:r>
              <a:rPr lang="nl-BE" baseline="0" dirty="0" err="1"/>
              <a:t>principales</a:t>
            </a:r>
            <a:r>
              <a:rPr lang="nl-BE" baseline="0" dirty="0"/>
              <a:t> de </a:t>
            </a:r>
            <a:r>
              <a:rPr lang="nl-BE" baseline="0" dirty="0" err="1"/>
              <a:t>nuestra</a:t>
            </a:r>
            <a:r>
              <a:rPr lang="nl-BE" baseline="0" dirty="0"/>
              <a:t> </a:t>
            </a:r>
            <a:r>
              <a:rPr lang="nl-BE" baseline="0" dirty="0" err="1"/>
              <a:t>reconstrucción</a:t>
            </a:r>
            <a:r>
              <a:rPr lang="nl-BE" baseline="0" dirty="0"/>
              <a:t> del </a:t>
            </a:r>
            <a:r>
              <a:rPr lang="nl-BE" baseline="0" dirty="0" err="1"/>
              <a:t>origen</a:t>
            </a:r>
            <a:r>
              <a:rPr lang="nl-BE" baseline="0" dirty="0"/>
              <a:t> y de la </a:t>
            </a:r>
            <a:r>
              <a:rPr lang="nl-BE" baseline="0" dirty="0" err="1"/>
              <a:t>evolución</a:t>
            </a:r>
            <a:r>
              <a:rPr lang="nl-BE" baseline="0" dirty="0"/>
              <a:t> de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romper a´+ </a:t>
            </a:r>
            <a:r>
              <a:rPr lang="nl-BE" baseline="0" dirty="0" err="1"/>
              <a:t>infinitivo</a:t>
            </a:r>
            <a:r>
              <a:rPr lang="nl-BE" baseline="0" dirty="0"/>
              <a:t>.</a:t>
            </a:r>
          </a:p>
          <a:p>
            <a:pPr marL="0" indent="0" algn="just"/>
            <a:r>
              <a:rPr lang="nl-BE" baseline="0" dirty="0"/>
              <a:t>En </a:t>
            </a:r>
            <a:r>
              <a:rPr lang="nl-BE" baseline="0" dirty="0" err="1"/>
              <a:t>concreto</a:t>
            </a:r>
            <a:r>
              <a:rPr lang="nl-BE" baseline="0" dirty="0"/>
              <a:t> </a:t>
            </a:r>
            <a:r>
              <a:rPr lang="nl-BE" baseline="0" dirty="0" err="1"/>
              <a:t>vamos</a:t>
            </a:r>
            <a:r>
              <a:rPr lang="nl-BE" baseline="0" dirty="0"/>
              <a:t> a </a:t>
            </a:r>
            <a:r>
              <a:rPr lang="nl-BE" baseline="0" dirty="0" err="1"/>
              <a:t>investigar</a:t>
            </a:r>
            <a:r>
              <a:rPr lang="nl-BE" baseline="0" dirty="0"/>
              <a:t> cómo la </a:t>
            </a:r>
            <a:r>
              <a:rPr lang="nl-BE" baseline="0" dirty="0" err="1"/>
              <a:t>construcción</a:t>
            </a:r>
            <a:r>
              <a:rPr lang="nl-BE" baseline="0" dirty="0"/>
              <a:t> de </a:t>
            </a:r>
            <a:r>
              <a:rPr lang="nl-BE" baseline="0" dirty="0" err="1"/>
              <a:t>tipo</a:t>
            </a:r>
            <a:r>
              <a:rPr lang="nl-BE" baseline="0" dirty="0"/>
              <a:t> ‘romper a </a:t>
            </a:r>
            <a:r>
              <a:rPr lang="nl-BE" baseline="0" dirty="0" err="1"/>
              <a:t>llorar</a:t>
            </a:r>
            <a:r>
              <a:rPr lang="nl-BE" baseline="0" dirty="0"/>
              <a:t>’ ha </a:t>
            </a:r>
            <a:r>
              <a:rPr lang="nl-BE" baseline="0" dirty="0" err="1"/>
              <a:t>podido</a:t>
            </a:r>
            <a:r>
              <a:rPr lang="nl-BE" baseline="0" dirty="0"/>
              <a:t> </a:t>
            </a:r>
            <a:r>
              <a:rPr lang="nl-BE" baseline="0" dirty="0" err="1"/>
              <a:t>crearse</a:t>
            </a:r>
            <a:r>
              <a:rPr lang="nl-BE" baseline="0" dirty="0"/>
              <a:t> a </a:t>
            </a:r>
            <a:r>
              <a:rPr lang="nl-BE" baseline="0" dirty="0" err="1"/>
              <a:t>partir</a:t>
            </a:r>
            <a:r>
              <a:rPr lang="nl-BE" baseline="0" dirty="0"/>
              <a:t> del uso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pleno</a:t>
            </a:r>
            <a:r>
              <a:rPr lang="nl-BE" baseline="0" dirty="0"/>
              <a:t> de </a:t>
            </a:r>
            <a:r>
              <a:rPr lang="nl-BE" i="1" baseline="0" dirty="0"/>
              <a:t>romper</a:t>
            </a:r>
            <a:r>
              <a:rPr lang="nl-BE" baseline="0" dirty="0"/>
              <a:t> como </a:t>
            </a:r>
            <a:r>
              <a:rPr lang="nl-BE" baseline="0" dirty="0" err="1"/>
              <a:t>verbo</a:t>
            </a:r>
            <a:r>
              <a:rPr lang="nl-BE" baseline="0" dirty="0"/>
              <a:t> de </a:t>
            </a:r>
            <a:r>
              <a:rPr lang="nl-BE" baseline="0" dirty="0" err="1"/>
              <a:t>destrucción</a:t>
            </a:r>
            <a:r>
              <a:rPr lang="nl-BE" baseline="0" dirty="0"/>
              <a:t>, tal y como en ‘</a:t>
            </a:r>
            <a:r>
              <a:rPr lang="nl-BE" baseline="0" dirty="0" err="1"/>
              <a:t>rumpere</a:t>
            </a:r>
            <a:r>
              <a:rPr lang="nl-BE" baseline="0" dirty="0"/>
              <a:t> silentium’.    </a:t>
            </a:r>
            <a:endParaRPr dirty="0"/>
          </a:p>
        </p:txBody>
      </p:sp>
      <p:sp>
        <p:nvSpPr>
          <p:cNvPr id="78" name="Google Shape;78;p1:notes"/>
          <p:cNvSpPr txBox="1">
            <a:spLocks noGrp="1"/>
          </p:cNvSpPr>
          <p:nvPr>
            <p:ph type="sldNum" idx="12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325" tIns="48150" rIns="96325" bIns="48150" anchor="b" anchorCtr="0">
            <a:noAutofit/>
          </a:bodyPr>
          <a:lstStyle/>
          <a:p>
            <a:pPr algn="r"/>
            <a:fld id="{00000000-1234-1234-1234-123412341234}" type="slidenum">
              <a:rPr lang="nl-BE"/>
              <a:pPr algn="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1313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1706" indent="-240853" defTabSz="963412">
              <a:defRPr/>
            </a:pPr>
            <a:r>
              <a:rPr lang="nl-BE" sz="1300" dirty="0" err="1"/>
              <a:t>Aquí</a:t>
            </a:r>
            <a:r>
              <a:rPr lang="nl-BE" sz="1300" dirty="0"/>
              <a:t> ven</a:t>
            </a:r>
            <a:r>
              <a:rPr lang="nl-BE" sz="1300" baseline="0" dirty="0"/>
              <a:t> </a:t>
            </a:r>
            <a:r>
              <a:rPr lang="nl-BE" sz="1300" baseline="0" dirty="0" err="1"/>
              <a:t>algunos</a:t>
            </a:r>
            <a:r>
              <a:rPr lang="nl-BE" sz="1300" baseline="0" dirty="0"/>
              <a:t> </a:t>
            </a:r>
            <a:r>
              <a:rPr lang="nl-BE" sz="1300" baseline="0" dirty="0" err="1"/>
              <a:t>ejemplos</a:t>
            </a:r>
            <a:r>
              <a:rPr lang="nl-BE" sz="1300" baseline="0" dirty="0"/>
              <a:t> por </a:t>
            </a:r>
            <a:r>
              <a:rPr lang="nl-BE" sz="1300" baseline="0" dirty="0" err="1"/>
              <a:t>campo</a:t>
            </a:r>
            <a:r>
              <a:rPr lang="nl-BE" sz="1300" baseline="0" dirty="0"/>
              <a:t> </a:t>
            </a:r>
            <a:r>
              <a:rPr lang="nl-BE" sz="1300" baseline="0" dirty="0" err="1"/>
              <a:t>léxico</a:t>
            </a:r>
            <a:r>
              <a:rPr lang="nl-BE" sz="1300" baseline="0" dirty="0"/>
              <a:t> </a:t>
            </a:r>
            <a:r>
              <a:rPr lang="nl-BE" sz="1300" baseline="0" dirty="0" err="1"/>
              <a:t>diferente</a:t>
            </a:r>
            <a:r>
              <a:rPr lang="nl-BE" sz="1300" baseline="0" dirty="0"/>
              <a:t> y que </a:t>
            </a:r>
            <a:r>
              <a:rPr lang="nl-BE" sz="1300" baseline="0" dirty="0" err="1"/>
              <a:t>podemos</a:t>
            </a:r>
            <a:r>
              <a:rPr lang="nl-BE" sz="1300" baseline="0" dirty="0"/>
              <a:t> </a:t>
            </a:r>
            <a:r>
              <a:rPr lang="nl-BE" sz="1300" baseline="0" dirty="0" err="1"/>
              <a:t>comentar</a:t>
            </a:r>
            <a:r>
              <a:rPr lang="nl-BE" sz="1300" baseline="0" dirty="0"/>
              <a:t> </a:t>
            </a:r>
            <a:r>
              <a:rPr lang="nl-BE" sz="1300" baseline="0" dirty="0" err="1"/>
              <a:t>después</a:t>
            </a:r>
            <a:r>
              <a:rPr lang="nl-BE" sz="1300" baseline="0" dirty="0"/>
              <a:t>. </a:t>
            </a:r>
            <a:endParaRPr lang="nl-BE" sz="1300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nl-BE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14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84893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noProof="0" dirty="0"/>
              <a:t>Esta es</a:t>
            </a:r>
            <a:r>
              <a:rPr lang="es-ES_tradnl" baseline="0" noProof="0" dirty="0"/>
              <a:t> la estructura de la presentación.</a:t>
            </a:r>
          </a:p>
          <a:p>
            <a:pPr algn="just"/>
            <a:r>
              <a:rPr lang="es-ES_tradnl" baseline="0" noProof="0" dirty="0"/>
              <a:t>Primero voy a situar en más detalle el objeto de investigación y comentar los objetivos de esta presentación pero también de las investigaciones futuras.</a:t>
            </a:r>
          </a:p>
          <a:p>
            <a:pPr algn="just"/>
            <a:r>
              <a:rPr lang="es-ES_tradnl" baseline="0" noProof="0" dirty="0"/>
              <a:t>Luego comentaré en más detalle la fase de recogida de los datos y la metodología aplicada.</a:t>
            </a:r>
          </a:p>
          <a:p>
            <a:pPr algn="just"/>
            <a:r>
              <a:rPr lang="es-ES_tradnl" baseline="0" noProof="0" dirty="0"/>
              <a:t>En la tercera parte, Sven comentará los primeros resultados,</a:t>
            </a:r>
          </a:p>
          <a:p>
            <a:pPr algn="just"/>
            <a:r>
              <a:rPr lang="es-ES_tradnl" baseline="0" noProof="0" dirty="0"/>
              <a:t>Finalmente, voy a formular una serie de preguntas que esperamos poder contestar juntos para que sea posible finalizar el trabajo en el futuro. </a:t>
            </a:r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8028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noProof="0" dirty="0"/>
              <a:t>Esta es</a:t>
            </a:r>
            <a:r>
              <a:rPr lang="es-ES_tradnl" baseline="0" noProof="0" dirty="0"/>
              <a:t> la estructura de la presentación.</a:t>
            </a:r>
          </a:p>
          <a:p>
            <a:pPr algn="just"/>
            <a:r>
              <a:rPr lang="es-ES_tradnl" baseline="0" noProof="0" dirty="0"/>
              <a:t>Primero voy a situar en más detalle el objeto de investigación y comentar los objetivos de esta presentación pero también de las investigaciones futuras.</a:t>
            </a:r>
          </a:p>
          <a:p>
            <a:pPr algn="just"/>
            <a:r>
              <a:rPr lang="es-ES_tradnl" baseline="0" noProof="0" dirty="0"/>
              <a:t>Luego comentaré en más detalle la fase de recogida de los datos y la metodología aplicada.</a:t>
            </a:r>
          </a:p>
          <a:p>
            <a:pPr algn="just"/>
            <a:r>
              <a:rPr lang="es-ES_tradnl" baseline="0" noProof="0" dirty="0"/>
              <a:t>En la tercera parte, Sven comentará los primeros resultados,</a:t>
            </a:r>
          </a:p>
          <a:p>
            <a:pPr algn="just"/>
            <a:r>
              <a:rPr lang="es-ES_tradnl" baseline="0" noProof="0" dirty="0"/>
              <a:t>Finalmente, voy a formular una serie de preguntas que esperamos poder contestar juntos para que sea posible finalizar el trabajo en el futuro. </a:t>
            </a:r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867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Y para poner </a:t>
            </a:r>
            <a:r>
              <a:rPr lang="nl-BE" dirty="0" err="1"/>
              <a:t>más</a:t>
            </a:r>
            <a:r>
              <a:rPr lang="nl-BE" dirty="0"/>
              <a:t> orden, </a:t>
            </a:r>
            <a:r>
              <a:rPr lang="nl-BE" dirty="0" err="1"/>
              <a:t>tomando</a:t>
            </a:r>
            <a:r>
              <a:rPr lang="nl-BE" dirty="0"/>
              <a:t> en </a:t>
            </a:r>
            <a:r>
              <a:rPr lang="nl-BE" dirty="0" err="1"/>
              <a:t>cuenta</a:t>
            </a:r>
            <a:r>
              <a:rPr lang="nl-BE" dirty="0"/>
              <a:t> el </a:t>
            </a:r>
            <a:r>
              <a:rPr lang="nl-BE" dirty="0" err="1"/>
              <a:t>significado</a:t>
            </a:r>
            <a:r>
              <a:rPr lang="nl-BE" baseline="0" dirty="0"/>
              <a:t>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original</a:t>
            </a:r>
            <a:r>
              <a:rPr lang="nl-BE" baseline="0" dirty="0"/>
              <a:t> de </a:t>
            </a:r>
            <a:r>
              <a:rPr lang="nl-BE" baseline="0" dirty="0" err="1"/>
              <a:t>estos</a:t>
            </a:r>
            <a:r>
              <a:rPr lang="nl-BE" baseline="0" dirty="0"/>
              <a:t> verbos, se </a:t>
            </a:r>
            <a:r>
              <a:rPr lang="nl-BE" baseline="0" dirty="0" err="1"/>
              <a:t>puede</a:t>
            </a:r>
            <a:r>
              <a:rPr lang="nl-BE" baseline="0" dirty="0"/>
              <a:t> </a:t>
            </a:r>
            <a:r>
              <a:rPr lang="nl-BE" baseline="0" dirty="0" err="1"/>
              <a:t>concluir</a:t>
            </a:r>
            <a:r>
              <a:rPr lang="nl-BE" baseline="0" dirty="0"/>
              <a:t> que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</a:t>
            </a:r>
            <a:r>
              <a:rPr lang="nl-BE" baseline="0" dirty="0" err="1"/>
              <a:t>recluta</a:t>
            </a:r>
            <a:r>
              <a:rPr lang="nl-BE" baseline="0" dirty="0"/>
              <a:t> sus verbos semi-</a:t>
            </a:r>
            <a:r>
              <a:rPr lang="nl-BE" baseline="0" dirty="0" err="1"/>
              <a:t>auxiliares</a:t>
            </a:r>
            <a:r>
              <a:rPr lang="nl-BE" baseline="0" dirty="0"/>
              <a:t> de por lo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cinco</a:t>
            </a:r>
            <a:r>
              <a:rPr lang="nl-BE" baseline="0" dirty="0"/>
              <a:t> campos </a:t>
            </a:r>
            <a:r>
              <a:rPr lang="nl-BE" baseline="0" dirty="0" err="1"/>
              <a:t>semánticos</a:t>
            </a:r>
            <a:r>
              <a:rPr lang="nl-BE" baseline="0" dirty="0"/>
              <a:t> </a:t>
            </a:r>
            <a:r>
              <a:rPr lang="nl-BE" baseline="0" dirty="0" err="1"/>
              <a:t>diferentes</a:t>
            </a:r>
            <a:r>
              <a:rPr lang="nl-BE" baseline="0" dirty="0"/>
              <a:t>: a </a:t>
            </a:r>
            <a:r>
              <a:rPr lang="nl-BE" baseline="0" dirty="0" err="1"/>
              <a:t>lado</a:t>
            </a:r>
            <a:r>
              <a:rPr lang="nl-BE" baseline="0" dirty="0"/>
              <a:t> de los verbos </a:t>
            </a:r>
            <a:r>
              <a:rPr lang="nl-BE" baseline="0" dirty="0" err="1"/>
              <a:t>superléxicos</a:t>
            </a:r>
            <a:r>
              <a:rPr lang="nl-BE" baseline="0" dirty="0"/>
              <a:t>, se </a:t>
            </a:r>
            <a:r>
              <a:rPr lang="nl-BE" baseline="0" dirty="0" err="1"/>
              <a:t>destacan</a:t>
            </a:r>
            <a:r>
              <a:rPr lang="nl-BE" baseline="0" dirty="0"/>
              <a:t> los verbos de </a:t>
            </a:r>
            <a:r>
              <a:rPr lang="nl-BE" baseline="0" dirty="0" err="1"/>
              <a:t>posicionamiento</a:t>
            </a:r>
            <a:r>
              <a:rPr lang="nl-BE" baseline="0" dirty="0"/>
              <a:t>, de </a:t>
            </a:r>
            <a:r>
              <a:rPr lang="nl-BE" baseline="0" dirty="0" err="1"/>
              <a:t>lanzamiento</a:t>
            </a:r>
            <a:r>
              <a:rPr lang="nl-BE" baseline="0" dirty="0"/>
              <a:t>, de </a:t>
            </a:r>
            <a:r>
              <a:rPr lang="nl-BE" baseline="0" dirty="0" err="1"/>
              <a:t>movimiento</a:t>
            </a:r>
            <a:r>
              <a:rPr lang="nl-BE" baseline="0" dirty="0"/>
              <a:t> y, el </a:t>
            </a:r>
            <a:r>
              <a:rPr lang="nl-BE" baseline="0" dirty="0" err="1"/>
              <a:t>campo</a:t>
            </a:r>
            <a:r>
              <a:rPr lang="nl-BE" baseline="0" dirty="0"/>
              <a:t> que </a:t>
            </a:r>
            <a:r>
              <a:rPr lang="nl-BE" baseline="0" dirty="0" err="1"/>
              <a:t>más</a:t>
            </a:r>
            <a:r>
              <a:rPr lang="nl-BE" baseline="0" dirty="0"/>
              <a:t> </a:t>
            </a:r>
            <a:r>
              <a:rPr lang="nl-BE" baseline="0" dirty="0" err="1"/>
              <a:t>nos</a:t>
            </a:r>
            <a:r>
              <a:rPr lang="nl-BE" baseline="0" dirty="0"/>
              <a:t> </a:t>
            </a:r>
            <a:r>
              <a:rPr lang="nl-BE" baseline="0" dirty="0" err="1"/>
              <a:t>interesa</a:t>
            </a:r>
            <a:r>
              <a:rPr lang="nl-BE" baseline="0" dirty="0"/>
              <a:t> para </a:t>
            </a:r>
            <a:r>
              <a:rPr lang="nl-BE" baseline="0" dirty="0" err="1"/>
              <a:t>hoy</a:t>
            </a:r>
            <a:r>
              <a:rPr lang="nl-BE" baseline="0" dirty="0"/>
              <a:t>, y que </a:t>
            </a:r>
            <a:r>
              <a:rPr lang="nl-BE" baseline="0" dirty="0" err="1"/>
              <a:t>llamamos</a:t>
            </a:r>
            <a:r>
              <a:rPr lang="nl-BE" baseline="0" dirty="0"/>
              <a:t> el </a:t>
            </a:r>
            <a:r>
              <a:rPr lang="nl-BE" baseline="0" dirty="0" err="1"/>
              <a:t>campo</a:t>
            </a:r>
            <a:r>
              <a:rPr lang="nl-BE" baseline="0" dirty="0"/>
              <a:t> de los verbos de ‘</a:t>
            </a:r>
            <a:r>
              <a:rPr lang="nl-BE" baseline="0" dirty="0" err="1"/>
              <a:t>destrucción</a:t>
            </a:r>
            <a:r>
              <a:rPr lang="nl-BE" baseline="0" dirty="0"/>
              <a:t>’ (en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) que </a:t>
            </a:r>
            <a:r>
              <a:rPr lang="nl-BE" baseline="0" dirty="0" err="1"/>
              <a:t>incluye</a:t>
            </a:r>
            <a:r>
              <a:rPr lang="nl-BE" baseline="0" dirty="0"/>
              <a:t> </a:t>
            </a:r>
            <a:r>
              <a:rPr lang="nl-BE" baseline="0" dirty="0" err="1"/>
              <a:t>casos</a:t>
            </a:r>
            <a:r>
              <a:rPr lang="nl-BE" baseline="0" dirty="0"/>
              <a:t> como arrancar, </a:t>
            </a:r>
            <a:r>
              <a:rPr lang="nl-BE" baseline="0" dirty="0" err="1"/>
              <a:t>estallar</a:t>
            </a:r>
            <a:r>
              <a:rPr lang="nl-BE" baseline="0" dirty="0"/>
              <a:t>, </a:t>
            </a:r>
            <a:r>
              <a:rPr lang="nl-BE" baseline="0" dirty="0" err="1"/>
              <a:t>explotar</a:t>
            </a:r>
            <a:r>
              <a:rPr lang="nl-BE" baseline="0" dirty="0"/>
              <a:t>, </a:t>
            </a:r>
            <a:r>
              <a:rPr lang="nl-BE" baseline="0" dirty="0" err="1"/>
              <a:t>prorrumpir</a:t>
            </a:r>
            <a:r>
              <a:rPr lang="nl-BE" baseline="0" dirty="0"/>
              <a:t>, reventar y romper.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41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57958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1706" indent="-240853" defTabSz="963412">
              <a:defRPr/>
            </a:pPr>
            <a:r>
              <a:rPr lang="nl-BE" sz="1300" dirty="0" err="1"/>
              <a:t>Aquí</a:t>
            </a:r>
            <a:r>
              <a:rPr lang="nl-BE" sz="1300" dirty="0"/>
              <a:t> ven</a:t>
            </a:r>
            <a:r>
              <a:rPr lang="nl-BE" sz="1300" baseline="0" dirty="0"/>
              <a:t> </a:t>
            </a:r>
            <a:r>
              <a:rPr lang="nl-BE" sz="1300" baseline="0" dirty="0" err="1"/>
              <a:t>algunos</a:t>
            </a:r>
            <a:r>
              <a:rPr lang="nl-BE" sz="1300" baseline="0" dirty="0"/>
              <a:t> </a:t>
            </a:r>
            <a:r>
              <a:rPr lang="nl-BE" sz="1300" baseline="0" dirty="0" err="1"/>
              <a:t>ejemplos</a:t>
            </a:r>
            <a:r>
              <a:rPr lang="nl-BE" sz="1300" baseline="0" dirty="0"/>
              <a:t> por </a:t>
            </a:r>
            <a:r>
              <a:rPr lang="nl-BE" sz="1300" baseline="0" dirty="0" err="1"/>
              <a:t>campo</a:t>
            </a:r>
            <a:r>
              <a:rPr lang="nl-BE" sz="1300" baseline="0" dirty="0"/>
              <a:t> </a:t>
            </a:r>
            <a:r>
              <a:rPr lang="nl-BE" sz="1300" baseline="0" dirty="0" err="1"/>
              <a:t>léxico</a:t>
            </a:r>
            <a:r>
              <a:rPr lang="nl-BE" sz="1300" baseline="0" dirty="0"/>
              <a:t> </a:t>
            </a:r>
            <a:r>
              <a:rPr lang="nl-BE" sz="1300" baseline="0" dirty="0" err="1"/>
              <a:t>diferente</a:t>
            </a:r>
            <a:r>
              <a:rPr lang="nl-BE" sz="1300" baseline="0" dirty="0"/>
              <a:t> y que </a:t>
            </a:r>
            <a:r>
              <a:rPr lang="nl-BE" sz="1300" baseline="0" dirty="0" err="1"/>
              <a:t>podemos</a:t>
            </a:r>
            <a:r>
              <a:rPr lang="nl-BE" sz="1300" baseline="0" dirty="0"/>
              <a:t> </a:t>
            </a:r>
            <a:r>
              <a:rPr lang="nl-BE" sz="1300" baseline="0" dirty="0" err="1"/>
              <a:t>comentar</a:t>
            </a:r>
            <a:r>
              <a:rPr lang="nl-BE" sz="1300" baseline="0" dirty="0"/>
              <a:t> </a:t>
            </a:r>
            <a:r>
              <a:rPr lang="nl-BE" sz="1300" baseline="0" dirty="0" err="1"/>
              <a:t>después</a:t>
            </a:r>
            <a:r>
              <a:rPr lang="nl-BE" sz="1300" baseline="0" dirty="0"/>
              <a:t>. </a:t>
            </a:r>
            <a:endParaRPr lang="nl-BE" sz="1300" dirty="0"/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nl-BE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45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5874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noProof="0" dirty="0"/>
              <a:t>Esta es</a:t>
            </a:r>
            <a:r>
              <a:rPr lang="es-ES_tradnl" baseline="0" noProof="0" dirty="0"/>
              <a:t> la estructura de la presentación.</a:t>
            </a:r>
          </a:p>
          <a:p>
            <a:pPr algn="just"/>
            <a:r>
              <a:rPr lang="es-ES_tradnl" baseline="0" noProof="0" dirty="0"/>
              <a:t>Primero voy a situar en más detalle el objeto de investigación y comentar los objetivos de esta presentación pero también de las investigaciones futuras.</a:t>
            </a:r>
          </a:p>
          <a:p>
            <a:pPr algn="just"/>
            <a:r>
              <a:rPr lang="es-ES_tradnl" baseline="0" noProof="0" dirty="0"/>
              <a:t>Luego comentaré en más detalle la fase de recogida de los datos y la metodología aplicada.</a:t>
            </a:r>
          </a:p>
          <a:p>
            <a:pPr algn="just"/>
            <a:r>
              <a:rPr lang="es-ES_tradnl" baseline="0" noProof="0" dirty="0"/>
              <a:t>En la tercera parte, Sven comentará los primeros resultados,</a:t>
            </a:r>
          </a:p>
          <a:p>
            <a:pPr algn="just"/>
            <a:r>
              <a:rPr lang="es-ES_tradnl" baseline="0" noProof="0" dirty="0"/>
              <a:t>Finalmente, voy a formular una serie de preguntas que esperamos poder contestar juntos para que sea posible finalizar el trabajo en el futuro. </a:t>
            </a:r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12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81706" indent="-240853" algn="just" defTabSz="963412">
              <a:defRPr/>
            </a:pPr>
            <a:r>
              <a:rPr lang="es-ES_tradnl" noProof="0" dirty="0"/>
              <a:t>Ante todo, es </a:t>
            </a:r>
            <a:r>
              <a:rPr lang="es-ES_tradnl" baseline="0" noProof="0" dirty="0"/>
              <a:t>interesante mencionar que este estudio de caso se enmarca en un proyecto más amplio sobre los factores que condicionan la productividad lingüística, a saber ‘Language </a:t>
            </a:r>
            <a:r>
              <a:rPr lang="es-ES_tradnl" baseline="0" noProof="0" dirty="0" err="1"/>
              <a:t>productivity@work</a:t>
            </a:r>
            <a:r>
              <a:rPr lang="es-ES_tradnl" baseline="0" noProof="0" dirty="0"/>
              <a:t>’ y que examina cómo y por qué algunos patrones sintácticos se hacen más productivos y otros no, y esto combinando investigaciones lingüísticas sincrónicas y diacrónicas, sociolingüísticas, psicológicas y psicolingüísticas. </a:t>
            </a:r>
          </a:p>
          <a:p>
            <a:pPr marL="481706" indent="-240853" algn="just" defTabSz="963412">
              <a:defRPr/>
            </a:pPr>
            <a:r>
              <a:rPr lang="es-ES_tradnl" baseline="0" noProof="0" dirty="0"/>
              <a:t>Un </a:t>
            </a:r>
            <a:r>
              <a:rPr lang="es-ES_tradnl" baseline="0" noProof="0" dirty="0" err="1"/>
              <a:t>subproyecto</a:t>
            </a:r>
            <a:r>
              <a:rPr lang="es-ES_tradnl" baseline="0" noProof="0" dirty="0"/>
              <a:t> se dedica a la construcción incoativa.</a:t>
            </a:r>
            <a:endParaRPr lang="es-ES_tradnl" noProof="0" dirty="0"/>
          </a:p>
          <a:p>
            <a:pPr marL="481706" indent="-240853" algn="just" defTabSz="963412">
              <a:defRPr/>
            </a:pPr>
            <a:r>
              <a:rPr lang="es-ES_tradnl" noProof="0" dirty="0"/>
              <a:t>Y es precisamente esta</a:t>
            </a:r>
            <a:r>
              <a:rPr lang="es-ES_tradnl" baseline="0" noProof="0" dirty="0"/>
              <a:t> investigación que es, en nuestra opinión, perfectamente compatible con las actividades de GRADIA y la elaboración del diccionario histórico de perífrasis verbales.</a:t>
            </a:r>
            <a:endParaRPr lang="es-ES_tradnl" noProof="0" dirty="0"/>
          </a:p>
          <a:p>
            <a:pPr marL="481706" indent="-240853" algn="just" defTabSz="963412">
              <a:defRPr/>
            </a:pPr>
            <a:endParaRPr lang="es-ES_tradnl" baseline="0" noProof="0" dirty="0"/>
          </a:p>
          <a:p>
            <a:endParaRPr lang="es-ES_trad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nl-BE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5115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c99f0cd9d_3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6c99f0cd9d_3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6c99f0cd9d_3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c99f0cd9d_3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855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 noProof="0" dirty="0"/>
              <a:t>Esta es</a:t>
            </a:r>
            <a:r>
              <a:rPr lang="es-ES_tradnl" baseline="0" noProof="0" dirty="0"/>
              <a:t> la estructura de la presentación.</a:t>
            </a:r>
          </a:p>
          <a:p>
            <a:pPr algn="just"/>
            <a:r>
              <a:rPr lang="es-ES_tradnl" baseline="0" noProof="0" dirty="0"/>
              <a:t>Primero voy a situar en más detalle el objeto de investigación y comentar los objetivos de esta presentación pero también de las investigaciones futuras.</a:t>
            </a:r>
          </a:p>
          <a:p>
            <a:pPr algn="just"/>
            <a:r>
              <a:rPr lang="es-ES_tradnl" baseline="0" noProof="0" dirty="0"/>
              <a:t>Luego comentaré en más detalle la fase de recogida de los datos y la metodología aplicada.</a:t>
            </a:r>
          </a:p>
          <a:p>
            <a:pPr algn="just"/>
            <a:r>
              <a:rPr lang="es-ES_tradnl" baseline="0" noProof="0" dirty="0"/>
              <a:t>En la tercera parte, Sven comentará los primeros resultados,</a:t>
            </a:r>
          </a:p>
          <a:p>
            <a:pPr algn="just"/>
            <a:r>
              <a:rPr lang="es-ES_tradnl" baseline="0" noProof="0" dirty="0"/>
              <a:t>Finalmente, voy a formular una serie de preguntas que esperamos poder contestar juntos para que sea posible finalizar el trabajo en el futuro. </a:t>
            </a:r>
            <a:endParaRPr lang="es-ES_tradn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99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 err="1"/>
              <a:t>Basándonos</a:t>
            </a:r>
            <a:r>
              <a:rPr lang="nl-BE" dirty="0"/>
              <a:t> en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lista</a:t>
            </a:r>
            <a:r>
              <a:rPr lang="nl-BE" dirty="0"/>
              <a:t> de 10 (semi)</a:t>
            </a:r>
            <a:r>
              <a:rPr lang="nl-BE" dirty="0" err="1"/>
              <a:t>auxiliares</a:t>
            </a:r>
            <a:r>
              <a:rPr lang="nl-BE" dirty="0"/>
              <a:t> </a:t>
            </a:r>
            <a:r>
              <a:rPr lang="nl-BE" dirty="0" err="1"/>
              <a:t>establecidos</a:t>
            </a:r>
            <a:r>
              <a:rPr lang="nl-BE" dirty="0"/>
              <a:t> y </a:t>
            </a:r>
            <a:r>
              <a:rPr lang="nl-BE" dirty="0" err="1"/>
              <a:t>discutidos</a:t>
            </a:r>
            <a:r>
              <a:rPr lang="nl-BE" dirty="0"/>
              <a:t> en la </a:t>
            </a:r>
            <a:r>
              <a:rPr lang="nl-BE" dirty="0" err="1"/>
              <a:t>literatura</a:t>
            </a:r>
            <a:r>
              <a:rPr lang="nl-BE" dirty="0"/>
              <a:t>, </a:t>
            </a:r>
            <a:r>
              <a:rPr lang="nl-BE" dirty="0" err="1"/>
              <a:t>realizamos</a:t>
            </a:r>
            <a:r>
              <a:rPr lang="nl-BE" dirty="0"/>
              <a:t> </a:t>
            </a:r>
            <a:r>
              <a:rPr lang="nl-BE" dirty="0" err="1"/>
              <a:t>una</a:t>
            </a:r>
            <a:r>
              <a:rPr lang="nl-BE" dirty="0"/>
              <a:t> </a:t>
            </a:r>
            <a:r>
              <a:rPr lang="nl-BE" dirty="0" err="1"/>
              <a:t>búsqueda</a:t>
            </a:r>
            <a:r>
              <a:rPr lang="nl-BE" baseline="0" dirty="0"/>
              <a:t> </a:t>
            </a:r>
            <a:r>
              <a:rPr lang="nl-BE" baseline="0" dirty="0" err="1"/>
              <a:t>exhaustiva</a:t>
            </a:r>
            <a:r>
              <a:rPr lang="nl-BE" baseline="0" dirty="0"/>
              <a:t> de sus </a:t>
            </a:r>
            <a:r>
              <a:rPr lang="nl-BE" baseline="0" dirty="0" err="1"/>
              <a:t>cuasi-sinónimos</a:t>
            </a:r>
            <a:r>
              <a:rPr lang="nl-BE" baseline="0" dirty="0"/>
              <a:t> a </a:t>
            </a:r>
            <a:r>
              <a:rPr lang="nl-BE" baseline="0" dirty="0" err="1"/>
              <a:t>través</a:t>
            </a:r>
            <a:r>
              <a:rPr lang="nl-BE" baseline="0" dirty="0"/>
              <a:t> de </a:t>
            </a:r>
            <a:r>
              <a:rPr lang="nl-BE" baseline="0" dirty="0" err="1"/>
              <a:t>varias</a:t>
            </a:r>
            <a:r>
              <a:rPr lang="nl-BE" baseline="0" dirty="0"/>
              <a:t> </a:t>
            </a:r>
            <a:r>
              <a:rPr lang="nl-BE" baseline="0" dirty="0" err="1"/>
              <a:t>obras</a:t>
            </a:r>
            <a:r>
              <a:rPr lang="nl-BE" baseline="0" dirty="0"/>
              <a:t> </a:t>
            </a:r>
            <a:r>
              <a:rPr lang="nl-BE" baseline="0" dirty="0" err="1"/>
              <a:t>lexicográficas</a:t>
            </a:r>
            <a:r>
              <a:rPr lang="nl-BE" baseline="0" dirty="0"/>
              <a:t> y el banco de </a:t>
            </a:r>
            <a:r>
              <a:rPr lang="nl-BE" baseline="0" dirty="0" err="1"/>
              <a:t>datos</a:t>
            </a:r>
            <a:r>
              <a:rPr lang="nl-BE" baseline="0" dirty="0"/>
              <a:t> Sketchengine. </a:t>
            </a:r>
          </a:p>
          <a:p>
            <a:pPr algn="just"/>
            <a:r>
              <a:rPr lang="nl-BE" baseline="0" dirty="0"/>
              <a:t>Como </a:t>
            </a:r>
            <a:r>
              <a:rPr lang="nl-BE" baseline="0" dirty="0" err="1"/>
              <a:t>resultado</a:t>
            </a:r>
            <a:r>
              <a:rPr lang="nl-BE" baseline="0" dirty="0"/>
              <a:t> se </a:t>
            </a:r>
            <a:r>
              <a:rPr lang="nl-BE" baseline="0" dirty="0" err="1"/>
              <a:t>han</a:t>
            </a:r>
            <a:r>
              <a:rPr lang="nl-BE" baseline="0" dirty="0"/>
              <a:t> </a:t>
            </a:r>
            <a:r>
              <a:rPr lang="nl-BE" baseline="0" dirty="0" err="1"/>
              <a:t>añadido</a:t>
            </a:r>
            <a:r>
              <a:rPr lang="nl-BE" baseline="0" dirty="0"/>
              <a:t> 15 ‘</a:t>
            </a:r>
            <a:r>
              <a:rPr lang="nl-BE" baseline="0" dirty="0" err="1"/>
              <a:t>nuevos</a:t>
            </a:r>
            <a:r>
              <a:rPr lang="nl-BE" baseline="0" dirty="0"/>
              <a:t>’ semi-</a:t>
            </a:r>
            <a:r>
              <a:rPr lang="nl-BE" baseline="0" dirty="0" err="1"/>
              <a:t>auxiliares</a:t>
            </a:r>
            <a:r>
              <a:rPr lang="nl-BE" baseline="0" dirty="0"/>
              <a:t> a la red de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en el </a:t>
            </a:r>
            <a:r>
              <a:rPr lang="nl-BE" baseline="0" dirty="0" err="1"/>
              <a:t>español</a:t>
            </a:r>
            <a:r>
              <a:rPr lang="nl-BE" baseline="0" dirty="0"/>
              <a:t> </a:t>
            </a:r>
            <a:r>
              <a:rPr lang="nl-BE" baseline="0" dirty="0" err="1"/>
              <a:t>peninsular</a:t>
            </a:r>
            <a:r>
              <a:rPr lang="nl-BE" baseline="0" dirty="0"/>
              <a:t>.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nl-BE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11</a:t>
            </a:fld>
            <a:endParaRPr lang="nl-BE"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4406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Significa que, </a:t>
            </a:r>
            <a:r>
              <a:rPr lang="nl-BE" dirty="0" err="1"/>
              <a:t>cuando</a:t>
            </a:r>
            <a:r>
              <a:rPr lang="nl-BE" dirty="0"/>
              <a:t> </a:t>
            </a:r>
            <a:r>
              <a:rPr lang="nl-BE" dirty="0" err="1"/>
              <a:t>un</a:t>
            </a:r>
            <a:r>
              <a:rPr lang="nl-BE" dirty="0"/>
              <a:t> </a:t>
            </a:r>
            <a:r>
              <a:rPr lang="nl-BE" dirty="0" err="1"/>
              <a:t>hispanohablante</a:t>
            </a:r>
            <a:r>
              <a:rPr lang="nl-BE" baseline="0" dirty="0"/>
              <a:t> quiere </a:t>
            </a:r>
            <a:r>
              <a:rPr lang="nl-BE" baseline="0" dirty="0" err="1"/>
              <a:t>expresar</a:t>
            </a:r>
            <a:r>
              <a:rPr lang="nl-BE" baseline="0" dirty="0"/>
              <a:t> el </a:t>
            </a:r>
            <a:r>
              <a:rPr lang="nl-BE" baseline="0" dirty="0" err="1"/>
              <a:t>inicio</a:t>
            </a:r>
            <a:r>
              <a:rPr lang="nl-BE" baseline="0" dirty="0"/>
              <a:t> de </a:t>
            </a:r>
            <a:r>
              <a:rPr lang="nl-BE" baseline="0" dirty="0" err="1"/>
              <a:t>un</a:t>
            </a:r>
            <a:r>
              <a:rPr lang="nl-BE" baseline="0" dirty="0"/>
              <a:t> </a:t>
            </a:r>
            <a:r>
              <a:rPr lang="nl-BE" baseline="0" dirty="0" err="1"/>
              <a:t>evento</a:t>
            </a:r>
            <a:r>
              <a:rPr lang="nl-BE" baseline="0" dirty="0"/>
              <a:t> </a:t>
            </a:r>
            <a:r>
              <a:rPr lang="nl-BE" baseline="0" dirty="0" err="1"/>
              <a:t>tiene</a:t>
            </a:r>
            <a:r>
              <a:rPr lang="nl-BE" baseline="0" dirty="0"/>
              <a:t> a </a:t>
            </a:r>
            <a:r>
              <a:rPr lang="nl-BE" baseline="0" dirty="0" err="1"/>
              <a:t>su</a:t>
            </a:r>
            <a:r>
              <a:rPr lang="nl-BE" baseline="0" dirty="0"/>
              <a:t> </a:t>
            </a:r>
            <a:r>
              <a:rPr lang="nl-BE" baseline="0" dirty="0" err="1"/>
              <a:t>disposición</a:t>
            </a:r>
            <a:r>
              <a:rPr lang="nl-BE" baseline="0" dirty="0"/>
              <a:t> </a:t>
            </a:r>
            <a:r>
              <a:rPr lang="nl-BE" baseline="0" dirty="0" err="1"/>
              <a:t>un</a:t>
            </a:r>
            <a:r>
              <a:rPr lang="nl-BE" baseline="0" dirty="0"/>
              <a:t> paradigma </a:t>
            </a:r>
            <a:r>
              <a:rPr lang="nl-BE" baseline="0" dirty="0" err="1"/>
              <a:t>muy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 de 25 </a:t>
            </a:r>
            <a:r>
              <a:rPr lang="nl-BE" baseline="0" dirty="0" err="1"/>
              <a:t>candidatos</a:t>
            </a:r>
            <a:r>
              <a:rPr lang="nl-BE" baseline="0" dirty="0"/>
              <a:t>, a </a:t>
            </a:r>
            <a:r>
              <a:rPr lang="nl-BE" baseline="0" dirty="0" err="1"/>
              <a:t>saber</a:t>
            </a:r>
            <a:r>
              <a:rPr lang="nl-BE" baseline="0" dirty="0"/>
              <a:t>…</a:t>
            </a:r>
          </a:p>
          <a:p>
            <a:pPr algn="just"/>
            <a:endParaRPr lang="nl-BE" baseline="0" dirty="0"/>
          </a:p>
          <a:p>
            <a:pPr algn="just"/>
            <a:r>
              <a:rPr lang="nl-BE" baseline="0" dirty="0"/>
              <a:t>Y es importante </a:t>
            </a:r>
            <a:r>
              <a:rPr lang="nl-BE" baseline="0" dirty="0" err="1"/>
              <a:t>señalar</a:t>
            </a:r>
            <a:r>
              <a:rPr lang="nl-BE" baseline="0" dirty="0"/>
              <a:t> que se </a:t>
            </a:r>
            <a:r>
              <a:rPr lang="nl-BE" baseline="0" dirty="0" err="1"/>
              <a:t>trata</a:t>
            </a:r>
            <a:r>
              <a:rPr lang="nl-BE" baseline="0" dirty="0"/>
              <a:t> de ‘</a:t>
            </a:r>
            <a:r>
              <a:rPr lang="nl-BE" baseline="0" dirty="0" err="1"/>
              <a:t>aspecto</a:t>
            </a:r>
            <a:r>
              <a:rPr lang="nl-BE" baseline="0" dirty="0"/>
              <a:t> </a:t>
            </a:r>
            <a:r>
              <a:rPr lang="nl-BE" baseline="0" dirty="0" err="1"/>
              <a:t>incoativo</a:t>
            </a:r>
            <a:r>
              <a:rPr lang="nl-BE" baseline="0" dirty="0"/>
              <a:t>’ 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, es </a:t>
            </a:r>
            <a:r>
              <a:rPr lang="nl-BE" baseline="0" dirty="0" err="1"/>
              <a:t>decir</a:t>
            </a:r>
            <a:r>
              <a:rPr lang="nl-BE" baseline="0" dirty="0"/>
              <a:t> que </a:t>
            </a:r>
            <a:r>
              <a:rPr lang="nl-BE" baseline="0" dirty="0" err="1"/>
              <a:t>implica</a:t>
            </a:r>
            <a:r>
              <a:rPr lang="nl-BE" baseline="0" dirty="0"/>
              <a:t> </a:t>
            </a:r>
            <a:r>
              <a:rPr lang="nl-BE" baseline="0" dirty="0" err="1"/>
              <a:t>también</a:t>
            </a:r>
            <a:r>
              <a:rPr lang="nl-BE" baseline="0" dirty="0"/>
              <a:t> el uso </a:t>
            </a:r>
            <a:r>
              <a:rPr lang="nl-BE" baseline="0" dirty="0" err="1"/>
              <a:t>ingresivo</a:t>
            </a:r>
            <a:r>
              <a:rPr lang="nl-BE" baseline="0" dirty="0"/>
              <a:t> o la fase </a:t>
            </a:r>
            <a:r>
              <a:rPr lang="nl-BE" baseline="0" dirty="0" err="1"/>
              <a:t>previa</a:t>
            </a:r>
            <a:r>
              <a:rPr lang="nl-BE" baseline="0" dirty="0"/>
              <a:t> al </a:t>
            </a:r>
            <a:r>
              <a:rPr lang="nl-BE" baseline="0" dirty="0" err="1"/>
              <a:t>inicio</a:t>
            </a:r>
            <a:r>
              <a:rPr lang="nl-BE" baseline="0" dirty="0"/>
              <a:t> de </a:t>
            </a:r>
            <a:r>
              <a:rPr lang="nl-BE" baseline="0" dirty="0" err="1"/>
              <a:t>un</a:t>
            </a:r>
            <a:r>
              <a:rPr lang="nl-BE" baseline="0" dirty="0"/>
              <a:t> </a:t>
            </a:r>
            <a:r>
              <a:rPr lang="nl-BE" baseline="0" dirty="0" err="1"/>
              <a:t>evento</a:t>
            </a:r>
            <a:r>
              <a:rPr lang="nl-BE" baseline="0" dirty="0"/>
              <a:t> y que se </a:t>
            </a:r>
            <a:r>
              <a:rPr lang="nl-BE" baseline="0" dirty="0" err="1"/>
              <a:t>trata</a:t>
            </a:r>
            <a:r>
              <a:rPr lang="nl-BE" baseline="0" dirty="0"/>
              <a:t> de </a:t>
            </a:r>
            <a:r>
              <a:rPr lang="nl-BE" baseline="0" dirty="0" err="1"/>
              <a:t>usos</a:t>
            </a:r>
            <a:r>
              <a:rPr lang="nl-BE" baseline="0" dirty="0"/>
              <a:t> </a:t>
            </a:r>
            <a:r>
              <a:rPr lang="nl-BE" baseline="0" dirty="0" err="1"/>
              <a:t>más</a:t>
            </a:r>
            <a:r>
              <a:rPr lang="nl-BE" baseline="0" dirty="0"/>
              <a:t> 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gramaticalizados</a:t>
            </a:r>
            <a:r>
              <a:rPr lang="nl-BE" baseline="0" dirty="0"/>
              <a:t>, </a:t>
            </a:r>
            <a:r>
              <a:rPr lang="nl-BE" baseline="0" dirty="0" err="1"/>
              <a:t>más</a:t>
            </a:r>
            <a:r>
              <a:rPr lang="nl-BE" baseline="0" dirty="0"/>
              <a:t> 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blanqueados</a:t>
            </a:r>
            <a:r>
              <a:rPr lang="nl-BE" baseline="0" dirty="0"/>
              <a:t>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830814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nl-BE" dirty="0"/>
              <a:t>Y para poner </a:t>
            </a:r>
            <a:r>
              <a:rPr lang="nl-BE" dirty="0" err="1"/>
              <a:t>más</a:t>
            </a:r>
            <a:r>
              <a:rPr lang="nl-BE" dirty="0"/>
              <a:t> orden, </a:t>
            </a:r>
            <a:r>
              <a:rPr lang="nl-BE" dirty="0" err="1"/>
              <a:t>tomando</a:t>
            </a:r>
            <a:r>
              <a:rPr lang="nl-BE" dirty="0"/>
              <a:t> en </a:t>
            </a:r>
            <a:r>
              <a:rPr lang="nl-BE" dirty="0" err="1"/>
              <a:t>cuenta</a:t>
            </a:r>
            <a:r>
              <a:rPr lang="nl-BE" dirty="0"/>
              <a:t> el </a:t>
            </a:r>
            <a:r>
              <a:rPr lang="nl-BE" dirty="0" err="1"/>
              <a:t>significado</a:t>
            </a:r>
            <a:r>
              <a:rPr lang="nl-BE" baseline="0" dirty="0"/>
              <a:t> </a:t>
            </a:r>
            <a:r>
              <a:rPr lang="nl-BE" baseline="0" dirty="0" err="1"/>
              <a:t>léxico</a:t>
            </a:r>
            <a:r>
              <a:rPr lang="nl-BE" baseline="0" dirty="0"/>
              <a:t> </a:t>
            </a:r>
            <a:r>
              <a:rPr lang="nl-BE" baseline="0" dirty="0" err="1"/>
              <a:t>original</a:t>
            </a:r>
            <a:r>
              <a:rPr lang="nl-BE" baseline="0" dirty="0"/>
              <a:t> de </a:t>
            </a:r>
            <a:r>
              <a:rPr lang="nl-BE" baseline="0" dirty="0" err="1"/>
              <a:t>estos</a:t>
            </a:r>
            <a:r>
              <a:rPr lang="nl-BE" baseline="0" dirty="0"/>
              <a:t> verbos, se </a:t>
            </a:r>
            <a:r>
              <a:rPr lang="nl-BE" baseline="0" dirty="0" err="1"/>
              <a:t>puede</a:t>
            </a:r>
            <a:r>
              <a:rPr lang="nl-BE" baseline="0" dirty="0"/>
              <a:t> </a:t>
            </a:r>
            <a:r>
              <a:rPr lang="nl-BE" baseline="0" dirty="0" err="1"/>
              <a:t>concluir</a:t>
            </a:r>
            <a:r>
              <a:rPr lang="nl-BE" baseline="0" dirty="0"/>
              <a:t> que la </a:t>
            </a:r>
            <a:r>
              <a:rPr lang="nl-BE" baseline="0" dirty="0" err="1"/>
              <a:t>construcción</a:t>
            </a:r>
            <a:r>
              <a:rPr lang="nl-BE" baseline="0" dirty="0"/>
              <a:t> </a:t>
            </a:r>
            <a:r>
              <a:rPr lang="nl-BE" baseline="0" dirty="0" err="1"/>
              <a:t>incoativa</a:t>
            </a:r>
            <a:r>
              <a:rPr lang="nl-BE" baseline="0" dirty="0"/>
              <a:t> </a:t>
            </a:r>
            <a:r>
              <a:rPr lang="nl-BE" baseline="0" dirty="0" err="1"/>
              <a:t>recluta</a:t>
            </a:r>
            <a:r>
              <a:rPr lang="nl-BE" baseline="0" dirty="0"/>
              <a:t> sus verbos semi-</a:t>
            </a:r>
            <a:r>
              <a:rPr lang="nl-BE" baseline="0" dirty="0" err="1"/>
              <a:t>auxiliares</a:t>
            </a:r>
            <a:r>
              <a:rPr lang="nl-BE" baseline="0" dirty="0"/>
              <a:t> de por lo </a:t>
            </a:r>
            <a:r>
              <a:rPr lang="nl-BE" baseline="0" dirty="0" err="1"/>
              <a:t>menos</a:t>
            </a:r>
            <a:r>
              <a:rPr lang="nl-BE" baseline="0" dirty="0"/>
              <a:t> </a:t>
            </a:r>
            <a:r>
              <a:rPr lang="nl-BE" baseline="0" dirty="0" err="1"/>
              <a:t>cinco</a:t>
            </a:r>
            <a:r>
              <a:rPr lang="nl-BE" baseline="0" dirty="0"/>
              <a:t> campos </a:t>
            </a:r>
            <a:r>
              <a:rPr lang="nl-BE" baseline="0" dirty="0" err="1"/>
              <a:t>semánticos</a:t>
            </a:r>
            <a:r>
              <a:rPr lang="nl-BE" baseline="0" dirty="0"/>
              <a:t> </a:t>
            </a:r>
            <a:r>
              <a:rPr lang="nl-BE" baseline="0" dirty="0" err="1"/>
              <a:t>diferentes</a:t>
            </a:r>
            <a:r>
              <a:rPr lang="nl-BE" baseline="0" dirty="0"/>
              <a:t>: a </a:t>
            </a:r>
            <a:r>
              <a:rPr lang="nl-BE" baseline="0" dirty="0" err="1"/>
              <a:t>lado</a:t>
            </a:r>
            <a:r>
              <a:rPr lang="nl-BE" baseline="0" dirty="0"/>
              <a:t> de los verbos </a:t>
            </a:r>
            <a:r>
              <a:rPr lang="nl-BE" baseline="0" dirty="0" err="1"/>
              <a:t>superléxicos</a:t>
            </a:r>
            <a:r>
              <a:rPr lang="nl-BE" baseline="0" dirty="0"/>
              <a:t>, se </a:t>
            </a:r>
            <a:r>
              <a:rPr lang="nl-BE" baseline="0" dirty="0" err="1"/>
              <a:t>destacan</a:t>
            </a:r>
            <a:r>
              <a:rPr lang="nl-BE" baseline="0" dirty="0"/>
              <a:t> los verbos de </a:t>
            </a:r>
            <a:r>
              <a:rPr lang="nl-BE" baseline="0" dirty="0" err="1"/>
              <a:t>posicionamiento</a:t>
            </a:r>
            <a:r>
              <a:rPr lang="nl-BE" baseline="0" dirty="0"/>
              <a:t>, de </a:t>
            </a:r>
            <a:r>
              <a:rPr lang="nl-BE" baseline="0" dirty="0" err="1"/>
              <a:t>lanzamiento</a:t>
            </a:r>
            <a:r>
              <a:rPr lang="nl-BE" baseline="0" dirty="0"/>
              <a:t>, de </a:t>
            </a:r>
            <a:r>
              <a:rPr lang="nl-BE" baseline="0" dirty="0" err="1"/>
              <a:t>movimiento</a:t>
            </a:r>
            <a:r>
              <a:rPr lang="nl-BE" baseline="0" dirty="0"/>
              <a:t> y, el </a:t>
            </a:r>
            <a:r>
              <a:rPr lang="nl-BE" baseline="0" dirty="0" err="1"/>
              <a:t>campo</a:t>
            </a:r>
            <a:r>
              <a:rPr lang="nl-BE" baseline="0" dirty="0"/>
              <a:t> que </a:t>
            </a:r>
            <a:r>
              <a:rPr lang="nl-BE" baseline="0" dirty="0" err="1"/>
              <a:t>más</a:t>
            </a:r>
            <a:r>
              <a:rPr lang="nl-BE" baseline="0" dirty="0"/>
              <a:t> </a:t>
            </a:r>
            <a:r>
              <a:rPr lang="nl-BE" baseline="0" dirty="0" err="1"/>
              <a:t>nos</a:t>
            </a:r>
            <a:r>
              <a:rPr lang="nl-BE" baseline="0" dirty="0"/>
              <a:t> </a:t>
            </a:r>
            <a:r>
              <a:rPr lang="nl-BE" baseline="0" dirty="0" err="1"/>
              <a:t>interesa</a:t>
            </a:r>
            <a:r>
              <a:rPr lang="nl-BE" baseline="0" dirty="0"/>
              <a:t> para </a:t>
            </a:r>
            <a:r>
              <a:rPr lang="nl-BE" baseline="0" dirty="0" err="1"/>
              <a:t>hoy</a:t>
            </a:r>
            <a:r>
              <a:rPr lang="nl-BE" baseline="0" dirty="0"/>
              <a:t>, y que </a:t>
            </a:r>
            <a:r>
              <a:rPr lang="nl-BE" baseline="0" dirty="0" err="1"/>
              <a:t>llamamos</a:t>
            </a:r>
            <a:r>
              <a:rPr lang="nl-BE" baseline="0" dirty="0"/>
              <a:t> el </a:t>
            </a:r>
            <a:r>
              <a:rPr lang="nl-BE" baseline="0" dirty="0" err="1"/>
              <a:t>campo</a:t>
            </a:r>
            <a:r>
              <a:rPr lang="nl-BE" baseline="0" dirty="0"/>
              <a:t> de los verbos de ‘</a:t>
            </a:r>
            <a:r>
              <a:rPr lang="nl-BE" baseline="0" dirty="0" err="1"/>
              <a:t>destrucción</a:t>
            </a:r>
            <a:r>
              <a:rPr lang="nl-BE" baseline="0" dirty="0"/>
              <a:t>’ (en </a:t>
            </a:r>
            <a:r>
              <a:rPr lang="nl-BE" baseline="0" dirty="0" err="1"/>
              <a:t>sentido</a:t>
            </a:r>
            <a:r>
              <a:rPr lang="nl-BE" baseline="0" dirty="0"/>
              <a:t> </a:t>
            </a:r>
            <a:r>
              <a:rPr lang="nl-BE" baseline="0" dirty="0" err="1"/>
              <a:t>amplio</a:t>
            </a:r>
            <a:r>
              <a:rPr lang="nl-BE" baseline="0" dirty="0"/>
              <a:t>) que </a:t>
            </a:r>
            <a:r>
              <a:rPr lang="nl-BE" baseline="0" dirty="0" err="1"/>
              <a:t>incluye</a:t>
            </a:r>
            <a:r>
              <a:rPr lang="nl-BE" baseline="0" dirty="0"/>
              <a:t> </a:t>
            </a:r>
            <a:r>
              <a:rPr lang="nl-BE" baseline="0" dirty="0" err="1"/>
              <a:t>casos</a:t>
            </a:r>
            <a:r>
              <a:rPr lang="nl-BE" baseline="0" dirty="0"/>
              <a:t> como arrancar, </a:t>
            </a:r>
            <a:r>
              <a:rPr lang="nl-BE" baseline="0" dirty="0" err="1"/>
              <a:t>estallar</a:t>
            </a:r>
            <a:r>
              <a:rPr lang="nl-BE" baseline="0" dirty="0"/>
              <a:t>, </a:t>
            </a:r>
            <a:r>
              <a:rPr lang="nl-BE" baseline="0" dirty="0" err="1"/>
              <a:t>explotar</a:t>
            </a:r>
            <a:r>
              <a:rPr lang="nl-BE" baseline="0" dirty="0"/>
              <a:t>, </a:t>
            </a:r>
            <a:r>
              <a:rPr lang="nl-BE" baseline="0" dirty="0" err="1"/>
              <a:t>prorrumpir</a:t>
            </a:r>
            <a:r>
              <a:rPr lang="nl-BE" baseline="0" dirty="0"/>
              <a:t>, reventar y romper.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1B376-B202-4B23-A04B-B3DA7775A5DA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9163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Slide">
  <p:cSld name="Title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8"/>
          <p:cNvSpPr/>
          <p:nvPr/>
        </p:nvSpPr>
        <p:spPr>
          <a:xfrm>
            <a:off x="914400" y="1393200"/>
            <a:ext cx="16424274" cy="6505200"/>
          </a:xfrm>
          <a:prstGeom prst="rect">
            <a:avLst/>
          </a:prstGeom>
          <a:solidFill>
            <a:srgbClr val="1E64C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8"/>
          <p:cNvSpPr txBox="1">
            <a:spLocks noGrp="1"/>
          </p:cNvSpPr>
          <p:nvPr>
            <p:ph type="ctrTitle"/>
          </p:nvPr>
        </p:nvSpPr>
        <p:spPr>
          <a:xfrm>
            <a:off x="1291074" y="228600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8"/>
          <p:cNvSpPr txBox="1">
            <a:spLocks noGrp="1"/>
          </p:cNvSpPr>
          <p:nvPr>
            <p:ph type="subTitle" idx="1"/>
          </p:nvPr>
        </p:nvSpPr>
        <p:spPr>
          <a:xfrm>
            <a:off x="1283414" y="6874716"/>
            <a:ext cx="15191026" cy="5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44"/>
              <a:buNone/>
              <a:defRPr sz="2844"/>
            </a:lvl2pPr>
            <a:lvl3pPr lvl="2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None/>
              <a:defRPr sz="2560"/>
            </a:lvl3pPr>
            <a:lvl4pPr lvl="3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5pPr>
            <a:lvl6pPr lvl="5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6pPr>
            <a:lvl7pPr lvl="6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7pPr>
            <a:lvl8pPr lvl="7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8pPr>
            <a:lvl9pPr lvl="8" algn="ctr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275"/>
              <a:buNone/>
              <a:defRPr sz="2275"/>
            </a:lvl9pPr>
          </a:lstStyle>
          <a:p>
            <a:endParaRPr/>
          </a:p>
        </p:txBody>
      </p:sp>
      <p:sp>
        <p:nvSpPr>
          <p:cNvPr id="20" name="Google Shape;20;p28"/>
          <p:cNvSpPr>
            <a:spLocks noGrp="1"/>
          </p:cNvSpPr>
          <p:nvPr>
            <p:ph type="pic" idx="2"/>
          </p:nvPr>
        </p:nvSpPr>
        <p:spPr>
          <a:xfrm>
            <a:off x="32004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28"/>
          <p:cNvSpPr>
            <a:spLocks noGrp="1"/>
          </p:cNvSpPr>
          <p:nvPr>
            <p:ph type="pic" idx="3"/>
          </p:nvPr>
        </p:nvSpPr>
        <p:spPr>
          <a:xfrm>
            <a:off x="5713200" y="8366400"/>
            <a:ext cx="2286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28"/>
          <p:cNvSpPr>
            <a:spLocks noGrp="1"/>
          </p:cNvSpPr>
          <p:nvPr>
            <p:ph type="pic" idx="4"/>
          </p:nvPr>
        </p:nvSpPr>
        <p:spPr>
          <a:xfrm>
            <a:off x="82296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28"/>
          <p:cNvSpPr>
            <a:spLocks noGrp="1"/>
          </p:cNvSpPr>
          <p:nvPr>
            <p:ph type="pic" idx="5"/>
          </p:nvPr>
        </p:nvSpPr>
        <p:spPr>
          <a:xfrm>
            <a:off x="10746000" y="8366400"/>
            <a:ext cx="2322000" cy="9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28"/>
          <p:cNvSpPr txBox="1">
            <a:spLocks noGrp="1"/>
          </p:cNvSpPr>
          <p:nvPr>
            <p:ph type="body" idx="6"/>
          </p:nvPr>
        </p:nvSpPr>
        <p:spPr>
          <a:xfrm>
            <a:off x="8580530" y="395008"/>
            <a:ext cx="82944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b="1" i="0" u="sng" cap="none">
                <a:solidFill>
                  <a:srgbClr val="1E64C8"/>
                </a:solidFill>
              </a:defRPr>
            </a:lvl1pPr>
            <a:lvl2pPr marL="914400" lvl="1" indent="-228600" algn="l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  <a:defRPr sz="1400" cap="none">
                <a:solidFill>
                  <a:srgbClr val="1E64C8"/>
                </a:solidFill>
              </a:defRPr>
            </a:lvl2pPr>
            <a:lvl3pPr marL="1371600" lvl="2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3pPr>
            <a:lvl4pPr marL="1828800" lvl="3" indent="-3429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‒"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5" name="Google Shape;25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4400" y="0"/>
            <a:ext cx="3251017" cy="139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" type="obj">
  <p:cSld name="Title,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9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9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1pPr>
            <a:lvl2pPr marL="914400" lvl="1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̶"/>
              <a:defRPr/>
            </a:lvl2pPr>
            <a:lvl3pPr marL="1371600" lvl="2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3pPr>
            <a:lvl4pPr marL="1828800" lvl="3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Char char="‒"/>
              <a:defRPr/>
            </a:lvl4pPr>
            <a:lvl5pPr marL="2286000" lvl="4" indent="-5334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/>
            </a:lvl5pPr>
            <a:lvl6pPr marL="2743200" lvl="5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9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9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9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098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pter Slide">
  <p:cSld name="Chapter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8"/>
          <p:cNvSpPr/>
          <p:nvPr/>
        </p:nvSpPr>
        <p:spPr>
          <a:xfrm>
            <a:off x="914400" y="0"/>
            <a:ext cx="16424274" cy="7898400"/>
          </a:xfrm>
          <a:prstGeom prst="rect">
            <a:avLst/>
          </a:prstGeom>
          <a:solidFill>
            <a:srgbClr val="1E64C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56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8"/>
          <p:cNvSpPr txBox="1">
            <a:spLocks noGrp="1"/>
          </p:cNvSpPr>
          <p:nvPr>
            <p:ph type="ctrTitle"/>
          </p:nvPr>
        </p:nvSpPr>
        <p:spPr>
          <a:xfrm>
            <a:off x="1291074" y="3246120"/>
            <a:ext cx="15183366" cy="4436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Font typeface="Arial"/>
              <a:buNone/>
              <a:defRPr sz="10000" u="sng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148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Photo">
  <p:cSld name="Title and Phot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4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4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4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34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sp>
        <p:nvSpPr>
          <p:cNvPr id="58" name="Google Shape;58;p34"/>
          <p:cNvSpPr>
            <a:spLocks noGrp="1"/>
          </p:cNvSpPr>
          <p:nvPr>
            <p:ph type="pic" idx="2"/>
          </p:nvPr>
        </p:nvSpPr>
        <p:spPr>
          <a:xfrm>
            <a:off x="952038" y="1371600"/>
            <a:ext cx="15480000" cy="650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4800"/>
              <a:buFont typeface="Arial"/>
              <a:buNone/>
              <a:defRPr sz="4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206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  <a:defRPr sz="5400" b="0" i="0" u="sng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835825" y="1194364"/>
            <a:ext cx="15699574" cy="66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̶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5334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9116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91159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707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707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/>
              <a:t>‹nr.›</a:t>
            </a:fld>
            <a:endParaRPr/>
          </a:p>
        </p:txBody>
      </p:sp>
      <p:pic>
        <p:nvPicPr>
          <p:cNvPr id="15" name="Google Shape;15;p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57200" y="7909180"/>
            <a:ext cx="2307600" cy="184682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3" r:id="rId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mailto:Renata.Enghels@ugent.b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"/>
          <p:cNvSpPr txBox="1">
            <a:spLocks noGrp="1"/>
          </p:cNvSpPr>
          <p:nvPr>
            <p:ph type="ctrTitle"/>
          </p:nvPr>
        </p:nvSpPr>
        <p:spPr>
          <a:xfrm>
            <a:off x="1932616" y="2073935"/>
            <a:ext cx="14496604" cy="2532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375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Arial"/>
              <a:buNone/>
            </a:pPr>
            <a:br>
              <a:rPr lang="en-US" sz="6000" b="1" u="none" cap="small" dirty="0">
                <a:solidFill>
                  <a:srgbClr val="F1A42B"/>
                </a:solidFill>
              </a:rPr>
            </a:br>
            <a:br>
              <a:rPr lang="en-US" sz="6000" b="1" u="none" cap="small" dirty="0">
                <a:solidFill>
                  <a:srgbClr val="F1A42B"/>
                </a:solidFill>
              </a:rPr>
            </a:br>
            <a:br>
              <a:rPr lang="en-US" sz="6000" b="1" u="none" cap="small" dirty="0">
                <a:solidFill>
                  <a:srgbClr val="F1A42B"/>
                </a:solidFill>
              </a:rPr>
            </a:br>
            <a:r>
              <a:rPr lang="en-US" sz="6000" b="1" u="none" cap="small" dirty="0">
                <a:solidFill>
                  <a:srgbClr val="F1A42B"/>
                </a:solidFill>
              </a:rPr>
              <a:t>The Spanish inchoative construction</a:t>
            </a:r>
            <a:endParaRPr lang="en-US" sz="6000" u="none" cap="small" dirty="0">
              <a:solidFill>
                <a:srgbClr val="F1A42B"/>
              </a:solidFill>
            </a:endParaRPr>
          </a:p>
        </p:txBody>
      </p:sp>
      <p:sp>
        <p:nvSpPr>
          <p:cNvPr id="81" name="Google Shape;81;p1"/>
          <p:cNvSpPr txBox="1">
            <a:spLocks noGrp="1"/>
          </p:cNvSpPr>
          <p:nvPr>
            <p:ph type="subTitle" idx="1"/>
          </p:nvPr>
        </p:nvSpPr>
        <p:spPr>
          <a:xfrm>
            <a:off x="1840955" y="5147408"/>
            <a:ext cx="14949145" cy="1835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/>
            <a:r>
              <a:rPr lang="es-ES" sz="4800" b="1" dirty="0">
                <a:solidFill>
                  <a:schemeClr val="bg1"/>
                </a:solidFill>
              </a:rPr>
              <a:t>A stringent case of language productivity at work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82" name="Google Shape;82;p1"/>
          <p:cNvSpPr txBox="1">
            <a:spLocks noGrp="1"/>
          </p:cNvSpPr>
          <p:nvPr>
            <p:ph type="body" idx="6"/>
          </p:nvPr>
        </p:nvSpPr>
        <p:spPr>
          <a:xfrm>
            <a:off x="7343615" y="395000"/>
            <a:ext cx="30783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/>
          <a:p>
            <a:pPr marL="0" lvl="0" indent="0" algn="ctr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DEPARTMENT OF LINGUISTICS</a:t>
            </a:r>
            <a:endParaRPr dirty="0"/>
          </a:p>
          <a:p>
            <a:pPr marL="0" lvl="1" indent="0" algn="ctr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None/>
            </a:pPr>
            <a:r>
              <a:rPr lang="nl-BE" dirty="0"/>
              <a:t>RESEARCH GROUP: GLIMS</a:t>
            </a:r>
            <a:endParaRPr dirty="0"/>
          </a:p>
        </p:txBody>
      </p:sp>
      <p:sp>
        <p:nvSpPr>
          <p:cNvPr id="83" name="Google Shape;83;p1"/>
          <p:cNvSpPr txBox="1"/>
          <p:nvPr/>
        </p:nvSpPr>
        <p:spPr>
          <a:xfrm>
            <a:off x="4312887" y="8331405"/>
            <a:ext cx="7664254" cy="683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dirty="0">
                <a:solidFill>
                  <a:schemeClr val="bg2"/>
                </a:solidFill>
              </a:rPr>
              <a:t>Sven Van Hulle &amp; Renata Enghels</a:t>
            </a:r>
            <a:endParaRPr sz="2000" dirty="0">
              <a:solidFill>
                <a:schemeClr val="bg2"/>
              </a:solidFill>
            </a:endParaRPr>
          </a:p>
        </p:txBody>
      </p:sp>
      <p:pic>
        <p:nvPicPr>
          <p:cNvPr id="84" name="Google Shape;84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340575" y="183666"/>
            <a:ext cx="3449525" cy="9626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82;p1">
            <a:extLst>
              <a:ext uri="{FF2B5EF4-FFF2-40B4-BE49-F238E27FC236}">
                <a16:creationId xmlns:a16="http://schemas.microsoft.com/office/drawing/2014/main" id="{110FB043-EA57-431D-B5DE-CA0C2309EC79}"/>
              </a:ext>
            </a:extLst>
          </p:cNvPr>
          <p:cNvSpPr txBox="1">
            <a:spLocks/>
          </p:cNvSpPr>
          <p:nvPr/>
        </p:nvSpPr>
        <p:spPr>
          <a:xfrm>
            <a:off x="7496015" y="547400"/>
            <a:ext cx="30783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Font typeface="Arial"/>
              <a:buNone/>
              <a:defRPr sz="1400" b="1" i="0" u="sng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1428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1E64C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‒"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711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/>
            <a:r>
              <a:rPr lang="nl-BE" dirty="0"/>
              <a:t>DEPARTMENT OF LINGUISTICS</a:t>
            </a:r>
          </a:p>
          <a:p>
            <a:pPr marL="0" lvl="1" indent="0" algn="ctr"/>
            <a:r>
              <a:rPr lang="nl-BE" dirty="0"/>
              <a:t>RESEARCH GROUP: GLIMS</a:t>
            </a:r>
          </a:p>
        </p:txBody>
      </p:sp>
    </p:spTree>
    <p:extLst>
      <p:ext uri="{BB962C8B-B14F-4D97-AF65-F5344CB8AC3E}">
        <p14:creationId xmlns:p14="http://schemas.microsoft.com/office/powerpoint/2010/main" val="347644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7653" y="5814203"/>
            <a:ext cx="15669413" cy="2006255"/>
          </a:xfrm>
        </p:spPr>
        <p:txBody>
          <a:bodyPr/>
          <a:lstStyle/>
          <a:p>
            <a:r>
              <a:rPr lang="nl-BE" sz="8000" u="none" dirty="0"/>
              <a:t>2.1 Productivity at the macro-level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45550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7279" y="268042"/>
            <a:ext cx="15705282" cy="863693"/>
          </a:xfrm>
        </p:spPr>
        <p:txBody>
          <a:bodyPr/>
          <a:lstStyle/>
          <a:p>
            <a:r>
              <a:rPr lang="nl-BE" b="1" u="none" dirty="0"/>
              <a:t>2.1 The productivity of the </a:t>
            </a:r>
            <a:r>
              <a:rPr lang="nl-BE" b="1" u="none" dirty="0" err="1"/>
              <a:t>auxiliary</a:t>
            </a:r>
            <a:r>
              <a:rPr lang="nl-BE" b="1" u="none" dirty="0"/>
              <a:t>-slot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0" y="1860661"/>
            <a:ext cx="16736989" cy="6737908"/>
          </a:xfrm>
        </p:spPr>
        <p:txBody>
          <a:bodyPr/>
          <a:lstStyle/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Point of </a:t>
            </a:r>
            <a:r>
              <a:rPr lang="nl-BE" sz="4440" dirty="0" err="1"/>
              <a:t>departure</a:t>
            </a:r>
            <a:r>
              <a:rPr lang="nl-BE" sz="4440" dirty="0"/>
              <a:t>: list of 10 ‘</a:t>
            </a:r>
            <a:r>
              <a:rPr lang="nl-BE" sz="4440" b="1" dirty="0" err="1"/>
              <a:t>established</a:t>
            </a:r>
            <a:r>
              <a:rPr lang="nl-BE" sz="4440" dirty="0"/>
              <a:t>’ </a:t>
            </a:r>
            <a:r>
              <a:rPr lang="nl-BE" sz="4440" b="1" dirty="0"/>
              <a:t>(semi-)</a:t>
            </a:r>
            <a:r>
              <a:rPr lang="nl-BE" sz="4440" b="1" dirty="0" err="1"/>
              <a:t>auxiliaries</a:t>
            </a:r>
            <a:r>
              <a:rPr lang="nl-BE" sz="4440" dirty="0"/>
              <a:t>: </a:t>
            </a:r>
            <a:r>
              <a:rPr lang="nl-BE" sz="4000" i="1" dirty="0">
                <a:solidFill>
                  <a:schemeClr val="bg2"/>
                </a:solidFill>
              </a:rPr>
              <a:t>arrancar, comenzar, echar, </a:t>
            </a:r>
            <a:r>
              <a:rPr lang="nl-BE" sz="4000" i="1" dirty="0" err="1">
                <a:solidFill>
                  <a:schemeClr val="bg2"/>
                </a:solidFill>
              </a:rPr>
              <a:t>empezar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i="1" dirty="0" err="1">
                <a:solidFill>
                  <a:schemeClr val="bg2"/>
                </a:solidFill>
              </a:rPr>
              <a:t>explotar</a:t>
            </a:r>
            <a:r>
              <a:rPr lang="nl-BE" sz="4000" i="1" dirty="0">
                <a:solidFill>
                  <a:schemeClr val="bg2"/>
                </a:solidFill>
              </a:rPr>
              <a:t>, liar, meter, poner, romper, </a:t>
            </a:r>
            <a:r>
              <a:rPr lang="nl-BE" sz="4000" i="1" dirty="0" err="1">
                <a:solidFill>
                  <a:schemeClr val="bg2"/>
                </a:solidFill>
              </a:rPr>
              <a:t>soltar</a:t>
            </a:r>
            <a:endParaRPr lang="nl-BE" sz="4000" i="1" dirty="0">
              <a:solidFill>
                <a:schemeClr val="bg2"/>
              </a:solidFill>
            </a:endParaRP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4000" dirty="0">
              <a:solidFill>
                <a:schemeClr val="bg2"/>
              </a:solidFill>
            </a:endParaRPr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 err="1"/>
              <a:t>Exhaustive</a:t>
            </a:r>
            <a:r>
              <a:rPr lang="nl-BE" sz="4440" dirty="0"/>
              <a:t> search of </a:t>
            </a:r>
            <a:r>
              <a:rPr lang="nl-BE" sz="4440" b="1" dirty="0"/>
              <a:t>(</a:t>
            </a:r>
            <a:r>
              <a:rPr lang="nl-BE" sz="4440" b="1" dirty="0" err="1"/>
              <a:t>near</a:t>
            </a:r>
            <a:r>
              <a:rPr lang="nl-BE" sz="4440" b="1" dirty="0"/>
              <a:t>-)</a:t>
            </a:r>
            <a:r>
              <a:rPr lang="nl-BE" sz="4440" b="1" dirty="0" err="1"/>
              <a:t>synonymys</a:t>
            </a:r>
            <a:r>
              <a:rPr lang="nl-BE" sz="4440" dirty="0"/>
              <a:t>: DLE, Thesaurus, etc. and </a:t>
            </a:r>
            <a:r>
              <a:rPr lang="nl-BE" sz="4440" dirty="0" err="1"/>
              <a:t>verification</a:t>
            </a:r>
            <a:r>
              <a:rPr lang="nl-BE" sz="4440" dirty="0"/>
              <a:t> in Sketchengine</a:t>
            </a:r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endParaRPr lang="nl-BE" sz="444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4440" dirty="0"/>
              <a:t>                      15 ‘new’ (semi-) </a:t>
            </a:r>
            <a:r>
              <a:rPr lang="nl-BE" sz="4440" dirty="0" err="1"/>
              <a:t>auxiliaries</a:t>
            </a:r>
            <a:r>
              <a:rPr lang="nl-BE" sz="4440" dirty="0"/>
              <a:t> </a:t>
            </a:r>
          </a:p>
          <a:p>
            <a:pPr lvl="1"/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11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046" y="6296540"/>
            <a:ext cx="2295944" cy="218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88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12</a:t>
            </a:fld>
            <a:endParaRPr lang="en-GB" noProof="0" dirty="0"/>
          </a:p>
        </p:txBody>
      </p:sp>
      <p:sp>
        <p:nvSpPr>
          <p:cNvPr id="7" name="Ovaal 6"/>
          <p:cNvSpPr/>
          <p:nvPr/>
        </p:nvSpPr>
        <p:spPr>
          <a:xfrm>
            <a:off x="4296835" y="8136643"/>
            <a:ext cx="3045676" cy="1071704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saltar</a:t>
            </a:r>
          </a:p>
        </p:txBody>
      </p:sp>
      <p:sp>
        <p:nvSpPr>
          <p:cNvPr id="8" name="Ovaal 7"/>
          <p:cNvSpPr/>
          <p:nvPr/>
        </p:nvSpPr>
        <p:spPr>
          <a:xfrm>
            <a:off x="14189200" y="142007"/>
            <a:ext cx="3076558" cy="117353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tirar</a:t>
            </a:r>
          </a:p>
        </p:txBody>
      </p:sp>
      <p:sp>
        <p:nvSpPr>
          <p:cNvPr id="9" name="Ovaal 8"/>
          <p:cNvSpPr/>
          <p:nvPr/>
        </p:nvSpPr>
        <p:spPr>
          <a:xfrm>
            <a:off x="4348401" y="4590377"/>
            <a:ext cx="3243295" cy="116253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iniciar</a:t>
            </a:r>
          </a:p>
        </p:txBody>
      </p:sp>
      <p:sp>
        <p:nvSpPr>
          <p:cNvPr id="10" name="Ovaal 9"/>
          <p:cNvSpPr/>
          <p:nvPr/>
        </p:nvSpPr>
        <p:spPr>
          <a:xfrm>
            <a:off x="8190199" y="1240187"/>
            <a:ext cx="2817967" cy="1173532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echar</a:t>
            </a:r>
          </a:p>
        </p:txBody>
      </p:sp>
      <p:sp>
        <p:nvSpPr>
          <p:cNvPr id="11" name="Ovaal 10"/>
          <p:cNvSpPr/>
          <p:nvPr/>
        </p:nvSpPr>
        <p:spPr>
          <a:xfrm>
            <a:off x="128253" y="2716901"/>
            <a:ext cx="4004263" cy="1129547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comenzar</a:t>
            </a:r>
          </a:p>
        </p:txBody>
      </p:sp>
      <p:sp>
        <p:nvSpPr>
          <p:cNvPr id="12" name="Ovaal 11"/>
          <p:cNvSpPr/>
          <p:nvPr/>
        </p:nvSpPr>
        <p:spPr>
          <a:xfrm>
            <a:off x="3470886" y="6759931"/>
            <a:ext cx="4349727" cy="1080382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principiar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3" name="Ovaal 12"/>
          <p:cNvSpPr/>
          <p:nvPr/>
        </p:nvSpPr>
        <p:spPr>
          <a:xfrm>
            <a:off x="251313" y="5560689"/>
            <a:ext cx="4591403" cy="109271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recomenzar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4" name="Ovaal 13"/>
          <p:cNvSpPr/>
          <p:nvPr/>
        </p:nvSpPr>
        <p:spPr>
          <a:xfrm>
            <a:off x="148375" y="3948601"/>
            <a:ext cx="4267063" cy="1238849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reempezar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5" name="Ovaal 14"/>
          <p:cNvSpPr/>
          <p:nvPr/>
        </p:nvSpPr>
        <p:spPr>
          <a:xfrm>
            <a:off x="109153" y="6958677"/>
            <a:ext cx="2997624" cy="1166800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romper</a:t>
            </a:r>
          </a:p>
        </p:txBody>
      </p:sp>
      <p:sp>
        <p:nvSpPr>
          <p:cNvPr id="17" name="Ovaal 16"/>
          <p:cNvSpPr/>
          <p:nvPr/>
        </p:nvSpPr>
        <p:spPr>
          <a:xfrm>
            <a:off x="4245469" y="3029462"/>
            <a:ext cx="3831546" cy="117353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empezar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8" name="Ovaal 17"/>
          <p:cNvSpPr/>
          <p:nvPr/>
        </p:nvSpPr>
        <p:spPr>
          <a:xfrm>
            <a:off x="11493808" y="1083225"/>
            <a:ext cx="2995762" cy="1123904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arrojar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19" name="Ovaal 18"/>
          <p:cNvSpPr/>
          <p:nvPr/>
        </p:nvSpPr>
        <p:spPr>
          <a:xfrm>
            <a:off x="13377319" y="2001761"/>
            <a:ext cx="3888439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embarcar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0" name="Ovaal 19"/>
          <p:cNvSpPr/>
          <p:nvPr/>
        </p:nvSpPr>
        <p:spPr>
          <a:xfrm>
            <a:off x="14626255" y="3423792"/>
            <a:ext cx="2764796" cy="110876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liar</a:t>
            </a:r>
          </a:p>
        </p:txBody>
      </p:sp>
      <p:sp>
        <p:nvSpPr>
          <p:cNvPr id="21" name="Ovaal 20"/>
          <p:cNvSpPr/>
          <p:nvPr/>
        </p:nvSpPr>
        <p:spPr>
          <a:xfrm>
            <a:off x="8388413" y="2716901"/>
            <a:ext cx="3382900" cy="1050065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agarrar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2" name="Ovaal 21"/>
          <p:cNvSpPr/>
          <p:nvPr/>
        </p:nvSpPr>
        <p:spPr>
          <a:xfrm>
            <a:off x="477843" y="1379284"/>
            <a:ext cx="2993043" cy="1173398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poner</a:t>
            </a:r>
          </a:p>
        </p:txBody>
      </p:sp>
      <p:sp>
        <p:nvSpPr>
          <p:cNvPr id="23" name="Ovaal 22"/>
          <p:cNvSpPr/>
          <p:nvPr/>
        </p:nvSpPr>
        <p:spPr>
          <a:xfrm>
            <a:off x="4279332" y="1727908"/>
            <a:ext cx="3449082" cy="1015763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meter</a:t>
            </a:r>
          </a:p>
        </p:txBody>
      </p:sp>
      <p:pic>
        <p:nvPicPr>
          <p:cNvPr id="24" name="Afbeelding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0683" y="5236581"/>
            <a:ext cx="3068166" cy="4531879"/>
          </a:xfrm>
          <a:prstGeom prst="rect">
            <a:avLst/>
          </a:prstGeom>
        </p:spPr>
      </p:pic>
      <p:sp>
        <p:nvSpPr>
          <p:cNvPr id="25" name="Titel 1"/>
          <p:cNvSpPr>
            <a:spLocks noGrp="1"/>
          </p:cNvSpPr>
          <p:nvPr>
            <p:ph type="title"/>
          </p:nvPr>
        </p:nvSpPr>
        <p:spPr>
          <a:xfrm>
            <a:off x="-28818" y="107841"/>
            <a:ext cx="15705282" cy="863693"/>
          </a:xfrm>
        </p:spPr>
        <p:txBody>
          <a:bodyPr/>
          <a:lstStyle/>
          <a:p>
            <a:r>
              <a:rPr lang="nl-BE" sz="4800" u="none" dirty="0"/>
              <a:t>‘25 </a:t>
            </a:r>
            <a:r>
              <a:rPr lang="nl-BE" sz="4800" u="none" dirty="0" err="1"/>
              <a:t>ways</a:t>
            </a:r>
            <a:r>
              <a:rPr lang="nl-BE" sz="4800" u="none" dirty="0"/>
              <a:t> </a:t>
            </a:r>
            <a:r>
              <a:rPr lang="nl-BE" sz="4800" u="none" dirty="0" err="1"/>
              <a:t>to</a:t>
            </a:r>
            <a:r>
              <a:rPr lang="nl-BE" sz="4800" u="none" dirty="0"/>
              <a:t> </a:t>
            </a:r>
            <a:r>
              <a:rPr lang="nl-BE" sz="4800" u="none" dirty="0" err="1"/>
              <a:t>express</a:t>
            </a:r>
            <a:r>
              <a:rPr lang="nl-BE" sz="4800" u="none" dirty="0"/>
              <a:t> the start of </a:t>
            </a:r>
            <a:r>
              <a:rPr lang="nl-BE" sz="4800" u="none" dirty="0" err="1"/>
              <a:t>an</a:t>
            </a:r>
            <a:r>
              <a:rPr lang="nl-BE" sz="4800" u="none" dirty="0"/>
              <a:t> event in Spanish’</a:t>
            </a:r>
          </a:p>
        </p:txBody>
      </p:sp>
      <p:sp>
        <p:nvSpPr>
          <p:cNvPr id="26" name="Ovaal 25"/>
          <p:cNvSpPr/>
          <p:nvPr/>
        </p:nvSpPr>
        <p:spPr>
          <a:xfrm>
            <a:off x="11008166" y="7100683"/>
            <a:ext cx="3888439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zambullir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7" name="Ovaal 26"/>
          <p:cNvSpPr/>
          <p:nvPr/>
        </p:nvSpPr>
        <p:spPr>
          <a:xfrm>
            <a:off x="11245924" y="3241933"/>
            <a:ext cx="3068933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largar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8" name="Ovaal 27"/>
          <p:cNvSpPr/>
          <p:nvPr/>
        </p:nvSpPr>
        <p:spPr>
          <a:xfrm>
            <a:off x="7681497" y="3990663"/>
            <a:ext cx="3253029" cy="12272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soltar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29" name="Ovaal 28"/>
          <p:cNvSpPr/>
          <p:nvPr/>
        </p:nvSpPr>
        <p:spPr>
          <a:xfrm>
            <a:off x="13783259" y="6134746"/>
            <a:ext cx="3482499" cy="1260329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reventar</a:t>
            </a:r>
          </a:p>
        </p:txBody>
      </p:sp>
      <p:sp>
        <p:nvSpPr>
          <p:cNvPr id="30" name="Ovaal 29"/>
          <p:cNvSpPr/>
          <p:nvPr/>
        </p:nvSpPr>
        <p:spPr>
          <a:xfrm>
            <a:off x="11965194" y="8409580"/>
            <a:ext cx="4201322" cy="1308896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prorrumpir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1" name="Ovaal 30"/>
          <p:cNvSpPr/>
          <p:nvPr/>
        </p:nvSpPr>
        <p:spPr>
          <a:xfrm>
            <a:off x="10967480" y="5529879"/>
            <a:ext cx="3441870" cy="1277507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explotar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2" name="Ovaal 31"/>
          <p:cNvSpPr/>
          <p:nvPr/>
        </p:nvSpPr>
        <p:spPr>
          <a:xfrm>
            <a:off x="109153" y="8259285"/>
            <a:ext cx="3888439" cy="1308896"/>
          </a:xfrm>
          <a:prstGeom prst="ellipse">
            <a:avLst/>
          </a:prstGeom>
          <a:solidFill>
            <a:schemeClr val="bg1"/>
          </a:solidFill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 err="1">
                <a:solidFill>
                  <a:srgbClr val="002060"/>
                </a:solidFill>
              </a:rPr>
              <a:t>estallar</a:t>
            </a:r>
            <a:endParaRPr lang="nl-BE" sz="4551" dirty="0">
              <a:solidFill>
                <a:srgbClr val="002060"/>
              </a:solidFill>
            </a:endParaRPr>
          </a:p>
        </p:txBody>
      </p:sp>
      <p:sp>
        <p:nvSpPr>
          <p:cNvPr id="33" name="Ovaal 32"/>
          <p:cNvSpPr/>
          <p:nvPr/>
        </p:nvSpPr>
        <p:spPr>
          <a:xfrm>
            <a:off x="12593444" y="4227502"/>
            <a:ext cx="3577041" cy="1430621"/>
          </a:xfrm>
          <a:prstGeom prst="ellipse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4551" dirty="0">
                <a:solidFill>
                  <a:srgbClr val="002060"/>
                </a:solidFill>
              </a:rPr>
              <a:t>arrancar</a:t>
            </a:r>
          </a:p>
        </p:txBody>
      </p:sp>
    </p:spTree>
    <p:extLst>
      <p:ext uri="{BB962C8B-B14F-4D97-AF65-F5344CB8AC3E}">
        <p14:creationId xmlns:p14="http://schemas.microsoft.com/office/powerpoint/2010/main" val="25581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118" y="9137"/>
            <a:ext cx="15705282" cy="863693"/>
          </a:xfrm>
        </p:spPr>
        <p:txBody>
          <a:bodyPr/>
          <a:lstStyle/>
          <a:p>
            <a:pPr algn="ctr"/>
            <a:r>
              <a:rPr lang="nl-BE" b="1" u="none" dirty="0"/>
              <a:t>5 </a:t>
            </a:r>
            <a:r>
              <a:rPr lang="nl-BE" b="1" u="none" dirty="0" err="1"/>
              <a:t>semantic</a:t>
            </a:r>
            <a:r>
              <a:rPr lang="nl-BE" b="1" u="none" dirty="0"/>
              <a:t> </a:t>
            </a:r>
            <a:r>
              <a:rPr lang="nl-BE" b="1" u="none" dirty="0" err="1"/>
              <a:t>domains</a:t>
            </a:r>
            <a:endParaRPr lang="nl-BE" b="1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13</a:t>
            </a:fld>
            <a:endParaRPr lang="en-GB" noProof="0" dirty="0"/>
          </a:p>
        </p:txBody>
      </p:sp>
      <p:sp>
        <p:nvSpPr>
          <p:cNvPr id="5" name="Afgeronde rechthoek 4"/>
          <p:cNvSpPr/>
          <p:nvPr/>
        </p:nvSpPr>
        <p:spPr>
          <a:xfrm>
            <a:off x="213516" y="1216369"/>
            <a:ext cx="3695041" cy="1007078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superlexicals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337508" y="1220499"/>
            <a:ext cx="4411399" cy="10248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>
                <a:solidFill>
                  <a:schemeClr val="tx1"/>
                </a:solidFill>
              </a:rPr>
              <a:t>positioning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4866205" y="4368546"/>
            <a:ext cx="3335582" cy="1024880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throwing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9325703" y="1235981"/>
            <a:ext cx="3335582" cy="10070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movement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13519186" y="1216369"/>
            <a:ext cx="3335582" cy="1046305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destruction</a:t>
            </a:r>
            <a:endParaRPr lang="nl-BE" sz="3982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el 9">
            <a:extLst>
              <a:ext uri="{FF2B5EF4-FFF2-40B4-BE49-F238E27FC236}">
                <a16:creationId xmlns:a16="http://schemas.microsoft.com/office/drawing/2014/main" id="{71A5803A-012D-4E9C-9560-53977A386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771859"/>
              </p:ext>
            </p:extLst>
          </p:nvPr>
        </p:nvGraphicFramePr>
        <p:xfrm>
          <a:off x="13172439" y="2626012"/>
          <a:ext cx="4029075" cy="519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30076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arrancar</a:t>
                      </a:r>
                      <a:r>
                        <a:rPr lang="nl-BE" sz="2400" dirty="0"/>
                        <a:t>(se)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tear</a:t>
                      </a:r>
                      <a:r>
                        <a:rPr lang="nl-BE" sz="2400" dirty="0"/>
                        <a:t> off”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97924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estallar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88600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explotar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943953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prorrumpir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 </a:t>
                      </a:r>
                      <a:r>
                        <a:rPr lang="nl-BE" sz="2400" dirty="0" err="1"/>
                        <a:t>loose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13062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reventar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shatter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440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romper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1" name="Tabel 17">
            <a:extLst>
              <a:ext uri="{FF2B5EF4-FFF2-40B4-BE49-F238E27FC236}">
                <a16:creationId xmlns:a16="http://schemas.microsoft.com/office/drawing/2014/main" id="{43788893-B0BB-4F2F-BDD8-FDD56D0DD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42772"/>
              </p:ext>
            </p:extLst>
          </p:nvPr>
        </p:nvGraphicFramePr>
        <p:xfrm>
          <a:off x="9092607" y="2626012"/>
          <a:ext cx="3801773" cy="521843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agarrar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grab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49235"/>
                  </a:ext>
                </a:extLst>
              </a:tr>
              <a:tr h="778728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embarcar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embark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largar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let go”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bind”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048665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saltar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jump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078488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soltar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loosen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66762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zambullir</a:t>
                      </a:r>
                      <a:endParaRPr lang="nl-BE" sz="2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“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dive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491539"/>
                  </a:ext>
                </a:extLst>
              </a:tr>
            </a:tbl>
          </a:graphicData>
        </a:graphic>
      </p:graphicFrame>
      <p:graphicFrame>
        <p:nvGraphicFramePr>
          <p:cNvPr id="18" name="Tabel 9">
            <a:extLst>
              <a:ext uri="{FF2B5EF4-FFF2-40B4-BE49-F238E27FC236}">
                <a16:creationId xmlns:a16="http://schemas.microsoft.com/office/drawing/2014/main" id="{E186C1D5-6C11-453D-8270-8CF17821B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748392"/>
              </p:ext>
            </p:extLst>
          </p:nvPr>
        </p:nvGraphicFramePr>
        <p:xfrm>
          <a:off x="204398" y="2569233"/>
          <a:ext cx="4029075" cy="5275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54167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1007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comenzar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“</a:t>
                      </a:r>
                      <a:r>
                        <a:rPr kumimoji="0" lang="nl-BE" sz="24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to</a:t>
                      </a: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911715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8993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recomenzar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366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iniciar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initiate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656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principiar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9" name="Tabel 19">
            <a:extLst>
              <a:ext uri="{FF2B5EF4-FFF2-40B4-BE49-F238E27FC236}">
                <a16:creationId xmlns:a16="http://schemas.microsoft.com/office/drawing/2014/main" id="{F22249D3-9D36-4019-B953-A1199533DA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768670"/>
              </p:ext>
            </p:extLst>
          </p:nvPr>
        </p:nvGraphicFramePr>
        <p:xfrm>
          <a:off x="5089204" y="2593047"/>
          <a:ext cx="2908004" cy="131855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396263">
                  <a:extLst>
                    <a:ext uri="{9D8B030D-6E8A-4147-A177-3AD203B41FA5}">
                      <a16:colId xmlns:a16="http://schemas.microsoft.com/office/drawing/2014/main" val="4033211534"/>
                    </a:ext>
                  </a:extLst>
                </a:gridCol>
                <a:gridCol w="1511741">
                  <a:extLst>
                    <a:ext uri="{9D8B030D-6E8A-4147-A177-3AD203B41FA5}">
                      <a16:colId xmlns:a16="http://schemas.microsoft.com/office/drawing/2014/main" val="2499032109"/>
                    </a:ext>
                  </a:extLst>
                </a:gridCol>
              </a:tblGrid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poner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332002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meter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054821"/>
                  </a:ext>
                </a:extLst>
              </a:tr>
            </a:tbl>
          </a:graphicData>
        </a:graphic>
      </p:graphicFrame>
      <p:graphicFrame>
        <p:nvGraphicFramePr>
          <p:cNvPr id="20" name="Tabel 17">
            <a:extLst>
              <a:ext uri="{FF2B5EF4-FFF2-40B4-BE49-F238E27FC236}">
                <a16:creationId xmlns:a16="http://schemas.microsoft.com/office/drawing/2014/main" id="{25909333-6B86-48BD-8D0A-F8BF25CD5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64424"/>
              </p:ext>
            </p:extLst>
          </p:nvPr>
        </p:nvGraphicFramePr>
        <p:xfrm>
          <a:off x="4642319" y="5850372"/>
          <a:ext cx="3801773" cy="1994072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arrojar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throw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49235"/>
                  </a:ext>
                </a:extLst>
              </a:tr>
              <a:tr h="5178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echar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throw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launch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tirar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fire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04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164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dirty="0"/>
              <a:t>Original </a:t>
            </a:r>
            <a:r>
              <a:rPr lang="nl-BE" u="none" dirty="0" err="1"/>
              <a:t>lexical</a:t>
            </a:r>
            <a:r>
              <a:rPr lang="nl-BE" u="none" dirty="0"/>
              <a:t> fields: </a:t>
            </a:r>
            <a:r>
              <a:rPr lang="nl-BE" u="none" dirty="0" err="1"/>
              <a:t>examples</a:t>
            </a:r>
            <a:endParaRPr lang="nl-BE" u="none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77333" y="1113786"/>
            <a:ext cx="16848667" cy="8352299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sz="3200" dirty="0"/>
              <a:t>1.     La </a:t>
            </a:r>
            <a:r>
              <a:rPr lang="nl-BE" sz="3200" dirty="0" err="1"/>
              <a:t>empresa</a:t>
            </a:r>
            <a:r>
              <a:rPr lang="nl-BE" sz="3200" dirty="0"/>
              <a:t> solo </a:t>
            </a:r>
            <a:r>
              <a:rPr lang="nl-BE" sz="3200" b="1" dirty="0" err="1"/>
              <a:t>inició</a:t>
            </a:r>
            <a:r>
              <a:rPr lang="nl-BE" sz="3200" b="1" dirty="0"/>
              <a:t> a </a:t>
            </a:r>
            <a:r>
              <a:rPr lang="nl-BE" sz="3200" b="1" dirty="0" err="1"/>
              <a:t>centrarse</a:t>
            </a:r>
            <a:r>
              <a:rPr lang="nl-BE" sz="3200" b="1" dirty="0"/>
              <a:t> </a:t>
            </a:r>
            <a:r>
              <a:rPr lang="nl-BE" sz="3200" dirty="0"/>
              <a:t>en </a:t>
            </a:r>
            <a:r>
              <a:rPr lang="nl-BE" sz="3200" dirty="0" err="1"/>
              <a:t>su</a:t>
            </a:r>
            <a:r>
              <a:rPr lang="nl-BE" sz="3200" dirty="0"/>
              <a:t> </a:t>
            </a:r>
            <a:r>
              <a:rPr lang="nl-BE" sz="3200" dirty="0" err="1"/>
              <a:t>expansión</a:t>
            </a:r>
            <a:r>
              <a:rPr lang="nl-BE" sz="3200" dirty="0"/>
              <a:t> </a:t>
            </a:r>
            <a:r>
              <a:rPr lang="nl-BE" sz="3200" dirty="0" err="1"/>
              <a:t>futura</a:t>
            </a:r>
            <a:r>
              <a:rPr lang="nl-BE" sz="3200" dirty="0"/>
              <a:t> en los </a:t>
            </a:r>
            <a:r>
              <a:rPr lang="nl-BE" sz="3200" dirty="0" err="1"/>
              <a:t>años</a:t>
            </a:r>
            <a:r>
              <a:rPr lang="nl-BE" sz="3200" dirty="0"/>
              <a:t> 60. (EsTenTen18)</a:t>
            </a:r>
          </a:p>
          <a:p>
            <a:pPr marL="0" indent="0">
              <a:buNone/>
            </a:pP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       “The company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only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started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center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itself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in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its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future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expansion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in the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years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60.”</a:t>
            </a:r>
          </a:p>
          <a:p>
            <a:pPr marL="0" indent="0">
              <a:buNone/>
            </a:pPr>
            <a:r>
              <a:rPr lang="nl-BE" sz="3200" dirty="0"/>
              <a:t>2.     </a:t>
            </a:r>
            <a:r>
              <a:rPr lang="nl-BE" sz="3200" dirty="0" err="1"/>
              <a:t>Cuando</a:t>
            </a:r>
            <a:r>
              <a:rPr lang="nl-BE" sz="3200" dirty="0"/>
              <a:t> se </a:t>
            </a:r>
            <a:r>
              <a:rPr lang="nl-BE" sz="3200" dirty="0" err="1"/>
              <a:t>jubiló</a:t>
            </a:r>
            <a:r>
              <a:rPr lang="nl-BE" sz="3200" dirty="0"/>
              <a:t>, </a:t>
            </a:r>
            <a:r>
              <a:rPr lang="nl-BE" sz="3200" b="1" dirty="0"/>
              <a:t>se </a:t>
            </a:r>
            <a:r>
              <a:rPr lang="nl-BE" sz="3200" b="1" dirty="0" err="1"/>
              <a:t>metió</a:t>
            </a:r>
            <a:r>
              <a:rPr lang="nl-BE" sz="3200" b="1" dirty="0"/>
              <a:t> a </a:t>
            </a:r>
            <a:r>
              <a:rPr lang="nl-BE" sz="3200" b="1" dirty="0" err="1"/>
              <a:t>trabajar</a:t>
            </a:r>
            <a:r>
              <a:rPr lang="nl-BE" sz="3200" b="1" dirty="0"/>
              <a:t> </a:t>
            </a:r>
            <a:r>
              <a:rPr lang="nl-BE" sz="3200" dirty="0" err="1"/>
              <a:t>como</a:t>
            </a:r>
            <a:r>
              <a:rPr lang="nl-BE" sz="3200" dirty="0"/>
              <a:t> conductor en </a:t>
            </a:r>
            <a:r>
              <a:rPr lang="nl-BE" sz="3200" dirty="0" err="1"/>
              <a:t>un</a:t>
            </a:r>
            <a:r>
              <a:rPr lang="nl-BE" sz="3200" dirty="0"/>
              <a:t> Banco de </a:t>
            </a:r>
            <a:r>
              <a:rPr lang="nl-BE" sz="3200" dirty="0" err="1"/>
              <a:t>Alimentos</a:t>
            </a:r>
            <a:r>
              <a:rPr lang="nl-BE" sz="3200" dirty="0"/>
              <a:t> </a:t>
            </a:r>
            <a:r>
              <a:rPr lang="nl-BE" sz="3200" dirty="0" err="1"/>
              <a:t>madrileño</a:t>
            </a:r>
            <a:r>
              <a:rPr lang="nl-BE" sz="3200" dirty="0"/>
              <a:t>. 	(EsTenTen18)</a:t>
            </a:r>
          </a:p>
          <a:p>
            <a:pPr marL="0" indent="0">
              <a:buNone/>
            </a:pPr>
            <a:r>
              <a:rPr lang="nl-BE" sz="3200" dirty="0"/>
              <a:t>        “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When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he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retired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, he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started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work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as conductor in a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madrilenian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Bank of Food.” </a:t>
            </a:r>
          </a:p>
          <a:p>
            <a:pPr marL="0" indent="0">
              <a:buNone/>
            </a:pPr>
            <a:r>
              <a:rPr lang="nl-BE" sz="3200" dirty="0"/>
              <a:t>3.      </a:t>
            </a:r>
            <a:r>
              <a:rPr lang="nl-BE" sz="3200" dirty="0" err="1"/>
              <a:t>Ambos</a:t>
            </a:r>
            <a:r>
              <a:rPr lang="nl-BE" sz="3200" dirty="0"/>
              <a:t> </a:t>
            </a:r>
            <a:r>
              <a:rPr lang="nl-BE" sz="3200" b="1" dirty="0"/>
              <a:t>se </a:t>
            </a:r>
            <a:r>
              <a:rPr lang="nl-BE" sz="3200" b="1" dirty="0" err="1"/>
              <a:t>lanzan</a:t>
            </a:r>
            <a:r>
              <a:rPr lang="nl-BE" sz="3200" b="1" dirty="0"/>
              <a:t> a </a:t>
            </a:r>
            <a:r>
              <a:rPr lang="nl-BE" sz="3200" b="1" dirty="0" err="1"/>
              <a:t>hablar</a:t>
            </a:r>
            <a:r>
              <a:rPr lang="nl-BE" sz="3200" b="1" dirty="0"/>
              <a:t> </a:t>
            </a:r>
            <a:r>
              <a:rPr lang="nl-BE" sz="3200" dirty="0" err="1"/>
              <a:t>sin</a:t>
            </a:r>
            <a:r>
              <a:rPr lang="nl-BE" sz="3200" dirty="0"/>
              <a:t> </a:t>
            </a:r>
            <a:r>
              <a:rPr lang="nl-BE" sz="3200" dirty="0" err="1"/>
              <a:t>escuchar</a:t>
            </a:r>
            <a:r>
              <a:rPr lang="nl-BE" sz="3200" dirty="0"/>
              <a:t> al </a:t>
            </a:r>
            <a:r>
              <a:rPr lang="nl-BE" sz="3200" dirty="0" err="1"/>
              <a:t>otro</a:t>
            </a:r>
            <a:r>
              <a:rPr lang="nl-BE" sz="3200" dirty="0"/>
              <a:t>. (EsTenTen18)</a:t>
            </a:r>
          </a:p>
          <a:p>
            <a:pPr marL="0" indent="0">
              <a:buNone/>
            </a:pP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       “Both start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talk without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listening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eachother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.”</a:t>
            </a:r>
          </a:p>
          <a:p>
            <a:pPr marL="0" indent="0">
              <a:buNone/>
            </a:pPr>
            <a:r>
              <a:rPr lang="nl-BE" sz="3200" dirty="0"/>
              <a:t>4.      El </a:t>
            </a:r>
            <a:r>
              <a:rPr lang="nl-BE" sz="3200" dirty="0" err="1"/>
              <a:t>Estado</a:t>
            </a:r>
            <a:r>
              <a:rPr lang="nl-BE" sz="3200" dirty="0"/>
              <a:t> no </a:t>
            </a:r>
            <a:r>
              <a:rPr lang="nl-BE" sz="3200" dirty="0" err="1"/>
              <a:t>puede</a:t>
            </a:r>
            <a:r>
              <a:rPr lang="nl-BE" sz="3200" dirty="0"/>
              <a:t> </a:t>
            </a:r>
            <a:r>
              <a:rPr lang="nl-BE" sz="3200" b="1" dirty="0" err="1"/>
              <a:t>embarcarse</a:t>
            </a:r>
            <a:r>
              <a:rPr lang="nl-BE" sz="3200" b="1" dirty="0"/>
              <a:t> a </a:t>
            </a:r>
            <a:r>
              <a:rPr lang="nl-BE" sz="3200" b="1" dirty="0" err="1"/>
              <a:t>ayudar</a:t>
            </a:r>
            <a:r>
              <a:rPr lang="nl-BE" sz="3200" b="1" dirty="0"/>
              <a:t> </a:t>
            </a:r>
            <a:r>
              <a:rPr lang="nl-BE" sz="3200" dirty="0"/>
              <a:t>a </a:t>
            </a:r>
            <a:r>
              <a:rPr lang="nl-BE" sz="3200" dirty="0" err="1"/>
              <a:t>todos</a:t>
            </a:r>
            <a:r>
              <a:rPr lang="nl-BE" sz="3200" dirty="0"/>
              <a:t> los </a:t>
            </a:r>
            <a:r>
              <a:rPr lang="nl-BE" sz="3200" dirty="0" err="1"/>
              <a:t>americanos</a:t>
            </a:r>
            <a:r>
              <a:rPr lang="nl-BE" sz="3200" dirty="0"/>
              <a:t>. (EsTenTen18)</a:t>
            </a:r>
          </a:p>
          <a:p>
            <a:pPr marL="0" indent="0">
              <a:buNone/>
            </a:pPr>
            <a:r>
              <a:rPr lang="nl-BE" sz="3200" dirty="0"/>
              <a:t>        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“The State”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can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not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start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help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all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the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americans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.”</a:t>
            </a:r>
          </a:p>
          <a:p>
            <a:pPr marL="0" indent="0">
              <a:buNone/>
            </a:pPr>
            <a:r>
              <a:rPr lang="nl-BE" sz="3200" dirty="0"/>
              <a:t>5. 	Me </a:t>
            </a:r>
            <a:r>
              <a:rPr lang="nl-BE" sz="3200" dirty="0" err="1"/>
              <a:t>dejé</a:t>
            </a:r>
            <a:r>
              <a:rPr lang="nl-BE" sz="3200" dirty="0"/>
              <a:t> </a:t>
            </a:r>
            <a:r>
              <a:rPr lang="nl-BE" sz="3200" dirty="0" err="1"/>
              <a:t>llevar</a:t>
            </a:r>
            <a:r>
              <a:rPr lang="nl-BE" sz="3200" dirty="0"/>
              <a:t> por la </a:t>
            </a:r>
            <a:r>
              <a:rPr lang="nl-BE" sz="3200" dirty="0" err="1"/>
              <a:t>tentación</a:t>
            </a:r>
            <a:r>
              <a:rPr lang="nl-BE" sz="3200" dirty="0"/>
              <a:t> y </a:t>
            </a:r>
            <a:r>
              <a:rPr lang="nl-BE" sz="3200" b="1" dirty="0"/>
              <a:t>me </a:t>
            </a:r>
            <a:r>
              <a:rPr lang="nl-BE" sz="3200" b="1" dirty="0" err="1"/>
              <a:t>zambullí</a:t>
            </a:r>
            <a:r>
              <a:rPr lang="nl-BE" sz="3200" b="1" dirty="0"/>
              <a:t> a </a:t>
            </a:r>
            <a:r>
              <a:rPr lang="nl-BE" sz="3200" b="1" dirty="0" err="1"/>
              <a:t>leerlo</a:t>
            </a:r>
            <a:r>
              <a:rPr lang="nl-BE" sz="3200" dirty="0"/>
              <a:t>. (EsTenTen18)</a:t>
            </a:r>
          </a:p>
          <a:p>
            <a:pPr marL="0" indent="0">
              <a:buNone/>
            </a:pPr>
            <a:r>
              <a:rPr lang="nl-BE" sz="3200" dirty="0"/>
              <a:t>	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“I let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myself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guide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by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the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temptation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and I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started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read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it.”</a:t>
            </a:r>
          </a:p>
          <a:p>
            <a:pPr marL="0" indent="0">
              <a:buNone/>
            </a:pPr>
            <a:r>
              <a:rPr lang="nl-BE" sz="3200" dirty="0"/>
              <a:t>6. 	Sus </a:t>
            </a:r>
            <a:r>
              <a:rPr lang="nl-BE" sz="3200" dirty="0" err="1"/>
              <a:t>nervios</a:t>
            </a:r>
            <a:r>
              <a:rPr lang="nl-BE" sz="3200" dirty="0"/>
              <a:t> </a:t>
            </a:r>
            <a:r>
              <a:rPr lang="nl-BE" sz="3200" dirty="0" err="1"/>
              <a:t>le</a:t>
            </a:r>
            <a:r>
              <a:rPr lang="nl-BE" sz="3200" dirty="0"/>
              <a:t> </a:t>
            </a:r>
            <a:r>
              <a:rPr lang="nl-BE" sz="3200" dirty="0" err="1"/>
              <a:t>traicionaron</a:t>
            </a:r>
            <a:r>
              <a:rPr lang="nl-BE" sz="3200" dirty="0"/>
              <a:t> y </a:t>
            </a:r>
            <a:r>
              <a:rPr lang="nl-BE" sz="3200" b="1" dirty="0" err="1"/>
              <a:t>rompió</a:t>
            </a:r>
            <a:r>
              <a:rPr lang="nl-BE" sz="3200" b="1" dirty="0"/>
              <a:t> a </a:t>
            </a:r>
            <a:r>
              <a:rPr lang="nl-BE" sz="3200" b="1" dirty="0" err="1"/>
              <a:t>llorar</a:t>
            </a:r>
            <a:r>
              <a:rPr lang="nl-BE" sz="3200" b="1" dirty="0"/>
              <a:t> </a:t>
            </a:r>
            <a:r>
              <a:rPr lang="nl-BE" sz="3200" dirty="0"/>
              <a:t>por no </a:t>
            </a:r>
            <a:r>
              <a:rPr lang="nl-BE" sz="3200" dirty="0" err="1"/>
              <a:t>soportar</a:t>
            </a:r>
            <a:r>
              <a:rPr lang="nl-BE" sz="3200" dirty="0"/>
              <a:t> la </a:t>
            </a:r>
            <a:r>
              <a:rPr lang="nl-BE" sz="3200" dirty="0" err="1"/>
              <a:t>presión</a:t>
            </a:r>
            <a:r>
              <a:rPr lang="nl-BE" sz="3200" dirty="0"/>
              <a:t> de </a:t>
            </a:r>
            <a:r>
              <a:rPr lang="nl-BE" sz="3200" dirty="0" err="1"/>
              <a:t>ese</a:t>
            </a:r>
            <a:r>
              <a:rPr lang="nl-BE" sz="3200" dirty="0"/>
              <a:t> </a:t>
            </a:r>
            <a:r>
              <a:rPr lang="nl-BE" sz="3200" dirty="0" err="1"/>
              <a:t>momento</a:t>
            </a:r>
            <a:r>
              <a:rPr lang="nl-BE" sz="3200" dirty="0"/>
              <a:t>. 	(EsTenTen18)</a:t>
            </a:r>
          </a:p>
          <a:p>
            <a:pPr marL="0" indent="0">
              <a:buNone/>
            </a:pPr>
            <a:r>
              <a:rPr lang="nl-BE" sz="3200" dirty="0"/>
              <a:t>         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“His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nerves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betrayed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him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and </a:t>
            </a:r>
            <a:r>
              <a:rPr lang="nl-BE" sz="3200" b="1" dirty="0">
                <a:solidFill>
                  <a:schemeClr val="bg1">
                    <a:lumMod val="65000"/>
                  </a:schemeClr>
                </a:solidFill>
              </a:rPr>
              <a:t>he </a:t>
            </a:r>
            <a:r>
              <a:rPr lang="nl-BE" sz="3200" b="1" dirty="0" err="1">
                <a:solidFill>
                  <a:schemeClr val="bg1">
                    <a:lumMod val="65000"/>
                  </a:schemeClr>
                </a:solidFill>
              </a:rPr>
              <a:t>started</a:t>
            </a:r>
            <a:r>
              <a:rPr lang="nl-BE" sz="3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b="1" dirty="0" err="1">
                <a:solidFill>
                  <a:schemeClr val="bg1">
                    <a:lumMod val="65000"/>
                  </a:schemeClr>
                </a:solidFill>
              </a:rPr>
              <a:t>to</a:t>
            </a:r>
            <a:r>
              <a:rPr lang="nl-BE" sz="3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b="1" dirty="0" err="1">
                <a:solidFill>
                  <a:schemeClr val="bg1">
                    <a:lumMod val="65000"/>
                  </a:schemeClr>
                </a:solidFill>
              </a:rPr>
              <a:t>cry</a:t>
            </a:r>
            <a:r>
              <a:rPr lang="nl-BE" sz="32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not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supporting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the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pressure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of </a:t>
            </a:r>
            <a:r>
              <a:rPr lang="nl-BE" sz="3200" dirty="0" err="1">
                <a:solidFill>
                  <a:schemeClr val="bg1">
                    <a:lumMod val="65000"/>
                  </a:schemeClr>
                </a:solidFill>
              </a:rPr>
              <a:t>that</a:t>
            </a:r>
            <a:r>
              <a:rPr lang="nl-BE" sz="3200" dirty="0">
                <a:solidFill>
                  <a:schemeClr val="bg1">
                    <a:lumMod val="65000"/>
                  </a:schemeClr>
                </a:solidFill>
              </a:rPr>
              <a:t> 	moment.”</a:t>
            </a:r>
          </a:p>
          <a:p>
            <a:pPr marL="0" indent="0">
              <a:buNone/>
            </a:pPr>
            <a:endParaRPr lang="nl-BE" sz="2800" dirty="0"/>
          </a:p>
          <a:p>
            <a:pPr marL="685800" indent="-685800">
              <a:buFontTx/>
              <a:buChar char="-"/>
            </a:pPr>
            <a:endParaRPr lang="nl-BE" sz="4000" i="1" dirty="0"/>
          </a:p>
          <a:p>
            <a:pPr marL="685800" indent="-685800">
              <a:buFontTx/>
              <a:buChar char="-"/>
            </a:pPr>
            <a:endParaRPr lang="nl-BE" sz="4000" i="1" dirty="0"/>
          </a:p>
          <a:p>
            <a:pPr marL="685800" indent="-685800">
              <a:buFontTx/>
              <a:buChar char="-"/>
            </a:pPr>
            <a:endParaRPr lang="nl-BE" sz="4000" dirty="0"/>
          </a:p>
          <a:p>
            <a:pPr marL="685800" indent="-685800">
              <a:buFontTx/>
              <a:buChar char="-"/>
            </a:pPr>
            <a:endParaRPr lang="nl-BE" sz="4000" dirty="0"/>
          </a:p>
          <a:p>
            <a:pPr marL="685800" indent="-685800">
              <a:buFontTx/>
              <a:buChar char="-"/>
            </a:pPr>
            <a:endParaRPr lang="nl-BE" sz="4000" dirty="0"/>
          </a:p>
          <a:p>
            <a:pPr marL="0" indent="0">
              <a:buNone/>
            </a:pPr>
            <a:endParaRPr lang="nl-BE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4061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8000" u="none" dirty="0"/>
              <a:t>2.2 Productivity at the micro-level</a:t>
            </a:r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01464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(</a:t>
            </a:r>
            <a:r>
              <a:rPr lang="nl-BE" dirty="0" err="1"/>
              <a:t>Estimated</a:t>
            </a:r>
            <a:r>
              <a:rPr lang="nl-BE" dirty="0"/>
              <a:t>) token </a:t>
            </a:r>
            <a:r>
              <a:rPr lang="nl-BE" dirty="0" err="1"/>
              <a:t>frequency</a:t>
            </a:r>
            <a:r>
              <a:rPr lang="nl-BE" dirty="0"/>
              <a:t> (1)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16</a:t>
            </a:fld>
            <a:endParaRPr lang="nl-BE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F6FA50BD-EBA1-44E6-A2B4-0B7573F7A9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895" y="1372427"/>
            <a:ext cx="13416772" cy="7711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0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(</a:t>
            </a:r>
            <a:r>
              <a:rPr lang="nl-BE" dirty="0" err="1"/>
              <a:t>Estimated</a:t>
            </a:r>
            <a:r>
              <a:rPr lang="nl-BE" dirty="0"/>
              <a:t>) token </a:t>
            </a:r>
            <a:r>
              <a:rPr lang="nl-BE" dirty="0" err="1"/>
              <a:t>frequency</a:t>
            </a:r>
            <a:r>
              <a:rPr lang="nl-BE" dirty="0"/>
              <a:t> (2)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17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63F22AB-7D84-4CC8-B652-847A90B69D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5621" y="1387366"/>
            <a:ext cx="12924899" cy="794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616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(</a:t>
            </a:r>
            <a:r>
              <a:rPr lang="nl-BE" dirty="0" err="1"/>
              <a:t>Estimated</a:t>
            </a:r>
            <a:r>
              <a:rPr lang="nl-BE" dirty="0"/>
              <a:t>) token </a:t>
            </a:r>
            <a:r>
              <a:rPr lang="nl-BE" dirty="0" err="1"/>
              <a:t>frequency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18</a:t>
            </a:fld>
            <a:endParaRPr lang="nl-BE"/>
          </a:p>
        </p:txBody>
      </p:sp>
      <p:cxnSp>
        <p:nvCxnSpPr>
          <p:cNvPr id="6" name="Rechte verbindingslijn met pijl 5"/>
          <p:cNvCxnSpPr>
            <a:cxnSpLocks/>
          </p:cNvCxnSpPr>
          <p:nvPr/>
        </p:nvCxnSpPr>
        <p:spPr>
          <a:xfrm>
            <a:off x="1458667" y="6812049"/>
            <a:ext cx="14424800" cy="0"/>
          </a:xfrm>
          <a:prstGeom prst="straightConnector1">
            <a:avLst/>
          </a:prstGeom>
          <a:ln w="76200">
            <a:solidFill>
              <a:schemeClr val="bg2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457291" y="7198755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>
                <a:solidFill>
                  <a:schemeClr val="bg2"/>
                </a:solidFill>
              </a:rPr>
              <a:t>high token </a:t>
            </a:r>
            <a:r>
              <a:rPr lang="nl-BE" sz="2800" b="1" dirty="0" err="1">
                <a:solidFill>
                  <a:schemeClr val="bg2"/>
                </a:solidFill>
              </a:rPr>
              <a:t>frequency</a:t>
            </a:r>
            <a:endParaRPr lang="nl-BE" sz="2800" b="1" dirty="0">
              <a:solidFill>
                <a:schemeClr val="bg2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14064384" y="7198756"/>
            <a:ext cx="2743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2800" b="1" dirty="0">
                <a:solidFill>
                  <a:schemeClr val="bg2"/>
                </a:solidFill>
              </a:rPr>
              <a:t>low token </a:t>
            </a:r>
            <a:r>
              <a:rPr lang="nl-BE" sz="2800" b="1" dirty="0" err="1">
                <a:solidFill>
                  <a:schemeClr val="bg2"/>
                </a:solidFill>
              </a:rPr>
              <a:t>frequency</a:t>
            </a:r>
            <a:endParaRPr lang="nl-BE" sz="2800" b="1" dirty="0">
              <a:solidFill>
                <a:schemeClr val="bg2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458667" y="5420513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err="1">
                <a:solidFill>
                  <a:srgbClr val="002060"/>
                </a:solidFill>
              </a:rPr>
              <a:t>empezar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>
                <a:solidFill>
                  <a:srgbClr val="002060"/>
                </a:solidFill>
              </a:rPr>
              <a:t>comenzar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5468221" y="5851399"/>
            <a:ext cx="1214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solidFill>
                  <a:srgbClr val="002060"/>
                </a:solidFill>
              </a:rPr>
              <a:t>poner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725229" y="5420512"/>
            <a:ext cx="12007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solidFill>
                  <a:srgbClr val="002060"/>
                </a:solidFill>
              </a:rPr>
              <a:t>echar</a:t>
            </a:r>
          </a:p>
          <a:p>
            <a:r>
              <a:rPr lang="nl-BE" sz="2800" dirty="0">
                <a:solidFill>
                  <a:srgbClr val="002060"/>
                </a:solidFill>
              </a:rPr>
              <a:t>lanzar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B25FD713-4F0F-4C1C-9E72-0BBC5778F7C0}"/>
              </a:ext>
            </a:extLst>
          </p:cNvPr>
          <p:cNvSpPr txBox="1"/>
          <p:nvPr/>
        </p:nvSpPr>
        <p:spPr>
          <a:xfrm>
            <a:off x="8212571" y="5420512"/>
            <a:ext cx="13377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>
                <a:solidFill>
                  <a:srgbClr val="002060"/>
                </a:solidFill>
              </a:rPr>
              <a:t>meter</a:t>
            </a:r>
          </a:p>
          <a:p>
            <a:r>
              <a:rPr lang="nl-BE" sz="2800" dirty="0">
                <a:solidFill>
                  <a:srgbClr val="002060"/>
                </a:solidFill>
              </a:rPr>
              <a:t>romper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467154B0-9A89-4AB1-8119-FD97BAE10D7E}"/>
              </a:ext>
            </a:extLst>
          </p:cNvPr>
          <p:cNvSpPr txBox="1"/>
          <p:nvPr/>
        </p:nvSpPr>
        <p:spPr>
          <a:xfrm>
            <a:off x="14226400" y="1973414"/>
            <a:ext cx="2286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err="1">
                <a:solidFill>
                  <a:srgbClr val="002060"/>
                </a:solidFill>
              </a:rPr>
              <a:t>agarrar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arrojar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embarcar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estallar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explotar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recomenzar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reempezar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prorrumpir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reventar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zambullir</a:t>
            </a:r>
            <a:endParaRPr lang="nl-BE" sz="2800" dirty="0">
              <a:solidFill>
                <a:srgbClr val="002060"/>
              </a:solidFill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4F1386DC-B952-4B2B-98F6-219064E09627}"/>
              </a:ext>
            </a:extLst>
          </p:cNvPr>
          <p:cNvSpPr txBox="1"/>
          <p:nvPr/>
        </p:nvSpPr>
        <p:spPr>
          <a:xfrm>
            <a:off x="9923803" y="5040348"/>
            <a:ext cx="21655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err="1">
                <a:solidFill>
                  <a:srgbClr val="002060"/>
                </a:solidFill>
              </a:rPr>
              <a:t>arrancar</a:t>
            </a:r>
            <a:r>
              <a:rPr lang="nl-BE" sz="2800" dirty="0">
                <a:solidFill>
                  <a:srgbClr val="002060"/>
                </a:solidFill>
              </a:rPr>
              <a:t>(se)</a:t>
            </a:r>
          </a:p>
          <a:p>
            <a:r>
              <a:rPr lang="nl-BE" sz="2800" dirty="0" err="1">
                <a:solidFill>
                  <a:srgbClr val="002060"/>
                </a:solidFill>
              </a:rPr>
              <a:t>liar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iniciar</a:t>
            </a:r>
            <a:endParaRPr lang="nl-BE" sz="2800" dirty="0">
              <a:solidFill>
                <a:srgbClr val="002060"/>
              </a:solidFill>
            </a:endParaRP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7D0FC670-9831-4491-9B2C-9D26E747BB62}"/>
              </a:ext>
            </a:extLst>
          </p:cNvPr>
          <p:cNvSpPr txBox="1"/>
          <p:nvPr/>
        </p:nvSpPr>
        <p:spPr>
          <a:xfrm>
            <a:off x="12395106" y="4127850"/>
            <a:ext cx="16692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800" dirty="0" err="1">
                <a:solidFill>
                  <a:srgbClr val="002060"/>
                </a:solidFill>
              </a:rPr>
              <a:t>largar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principiar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saltar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soltar</a:t>
            </a:r>
            <a:endParaRPr lang="nl-BE" sz="2800" dirty="0">
              <a:solidFill>
                <a:srgbClr val="002060"/>
              </a:solidFill>
            </a:endParaRPr>
          </a:p>
          <a:p>
            <a:r>
              <a:rPr lang="nl-BE" sz="2800" dirty="0" err="1">
                <a:solidFill>
                  <a:srgbClr val="002060"/>
                </a:solidFill>
              </a:rPr>
              <a:t>tirar</a:t>
            </a:r>
            <a:endParaRPr lang="nl-BE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59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D2286-839F-4928-9A7F-8592DEA70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Productivity </a:t>
            </a:r>
            <a:r>
              <a:rPr lang="nl-BE" dirty="0" err="1"/>
              <a:t>Measures</a:t>
            </a:r>
            <a:r>
              <a:rPr lang="nl-BE" dirty="0"/>
              <a:t> </a:t>
            </a:r>
            <a:r>
              <a:rPr lang="nl-BE" dirty="0" err="1"/>
              <a:t>Overview</a:t>
            </a: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2CE194A-8A3E-4ECC-B754-CDA90F74AD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19</a:t>
            </a:fld>
            <a:endParaRPr lang="nl-BE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F59749EB-6A68-456B-BBEE-407741610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0942" y="1032042"/>
            <a:ext cx="10328875" cy="8658724"/>
          </a:xfrm>
          <a:prstGeom prst="rect">
            <a:avLst/>
          </a:prstGeom>
        </p:spPr>
      </p:pic>
      <p:sp>
        <p:nvSpPr>
          <p:cNvPr id="16" name="Ovaal 15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3770942" y="1621398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17" name="Ovaal 16">
            <a:extLst>
              <a:ext uri="{FF2B5EF4-FFF2-40B4-BE49-F238E27FC236}">
                <a16:creationId xmlns:a16="http://schemas.microsoft.com/office/drawing/2014/main" id="{779C3E32-F1A1-45E1-B016-6E313FCCFF4A}"/>
              </a:ext>
            </a:extLst>
          </p:cNvPr>
          <p:cNvSpPr/>
          <p:nvPr/>
        </p:nvSpPr>
        <p:spPr>
          <a:xfrm>
            <a:off x="3802571" y="1911822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BE858983-5743-4AF7-9177-CEF326DA515F}"/>
              </a:ext>
            </a:extLst>
          </p:cNvPr>
          <p:cNvSpPr/>
          <p:nvPr/>
        </p:nvSpPr>
        <p:spPr>
          <a:xfrm>
            <a:off x="3799695" y="2705546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19" name="Ovaal 18">
            <a:extLst>
              <a:ext uri="{FF2B5EF4-FFF2-40B4-BE49-F238E27FC236}">
                <a16:creationId xmlns:a16="http://schemas.microsoft.com/office/drawing/2014/main" id="{D73A3AE6-C694-44F6-9558-8C4C9FF2C46C}"/>
              </a:ext>
            </a:extLst>
          </p:cNvPr>
          <p:cNvSpPr/>
          <p:nvPr/>
        </p:nvSpPr>
        <p:spPr>
          <a:xfrm>
            <a:off x="3814071" y="3579592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20" name="Ovaal 19">
            <a:extLst>
              <a:ext uri="{FF2B5EF4-FFF2-40B4-BE49-F238E27FC236}">
                <a16:creationId xmlns:a16="http://schemas.microsoft.com/office/drawing/2014/main" id="{EA18CFFE-6384-49C8-990C-BD595B37FF09}"/>
              </a:ext>
            </a:extLst>
          </p:cNvPr>
          <p:cNvSpPr/>
          <p:nvPr/>
        </p:nvSpPr>
        <p:spPr>
          <a:xfrm>
            <a:off x="3811194" y="3835510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B92C220C-E74B-4DB6-9087-4C52C06D9975}"/>
              </a:ext>
            </a:extLst>
          </p:cNvPr>
          <p:cNvSpPr/>
          <p:nvPr/>
        </p:nvSpPr>
        <p:spPr>
          <a:xfrm>
            <a:off x="3756559" y="4678021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9A7C617D-6BD0-4143-BB6D-668F1F9748C9}"/>
              </a:ext>
            </a:extLst>
          </p:cNvPr>
          <p:cNvSpPr/>
          <p:nvPr/>
        </p:nvSpPr>
        <p:spPr>
          <a:xfrm>
            <a:off x="3788188" y="4933939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23" name="Ovaal 22">
            <a:extLst>
              <a:ext uri="{FF2B5EF4-FFF2-40B4-BE49-F238E27FC236}">
                <a16:creationId xmlns:a16="http://schemas.microsoft.com/office/drawing/2014/main" id="{91FFD3A1-3DDF-4786-9633-AB575DC2A4D2}"/>
              </a:ext>
            </a:extLst>
          </p:cNvPr>
          <p:cNvSpPr/>
          <p:nvPr/>
        </p:nvSpPr>
        <p:spPr>
          <a:xfrm>
            <a:off x="3802564" y="8003554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24" name="Ovaal 23">
            <a:extLst>
              <a:ext uri="{FF2B5EF4-FFF2-40B4-BE49-F238E27FC236}">
                <a16:creationId xmlns:a16="http://schemas.microsoft.com/office/drawing/2014/main" id="{B2DA6BBC-A42A-4258-97F9-C2E44BE304AF}"/>
              </a:ext>
            </a:extLst>
          </p:cNvPr>
          <p:cNvSpPr/>
          <p:nvPr/>
        </p:nvSpPr>
        <p:spPr>
          <a:xfrm>
            <a:off x="3799687" y="9362165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14" name="Ovaal 13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1605632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25" name="Ovaal 24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7962364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noFill/>
            </a:endParaRPr>
          </a:p>
        </p:txBody>
      </p:sp>
      <p:sp>
        <p:nvSpPr>
          <p:cNvPr id="27" name="Ovaal 26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3847136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28" name="Ovaal 27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4664935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noFill/>
            </a:endParaRPr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4924236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noFill/>
            </a:endParaRPr>
          </a:p>
        </p:txBody>
      </p:sp>
      <p:sp>
        <p:nvSpPr>
          <p:cNvPr id="30" name="Ovaal 29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6582537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3831156" y="6618964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705117" y="2690332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4003" y="1876020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36" name="Ovaal 35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83906" y="3511014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BE" dirty="0">
                <a:noFill/>
              </a:rPr>
              <a:t>c</a:t>
            </a:r>
            <a:endParaRPr lang="nl-BE" dirty="0"/>
          </a:p>
          <a:p>
            <a:pPr algn="ctr"/>
            <a:endParaRPr lang="nl-BE" dirty="0">
              <a:noFill/>
            </a:endParaRPr>
          </a:p>
        </p:txBody>
      </p:sp>
      <p:sp>
        <p:nvSpPr>
          <p:cNvPr id="37" name="Ovaal 36">
            <a:extLst>
              <a:ext uri="{FF2B5EF4-FFF2-40B4-BE49-F238E27FC236}">
                <a16:creationId xmlns:a16="http://schemas.microsoft.com/office/drawing/2014/main" id="{78359647-9380-47A9-BA65-3CFADAB61138}"/>
              </a:ext>
            </a:extLst>
          </p:cNvPr>
          <p:cNvSpPr/>
          <p:nvPr/>
        </p:nvSpPr>
        <p:spPr>
          <a:xfrm>
            <a:off x="10699769" y="9331784"/>
            <a:ext cx="1187338" cy="319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911668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834317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2800" b="1" u="none" dirty="0"/>
              <a:t>Introduction: Productivity &amp; the inchoative construction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The productivity of the inchoative construction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2.1 Productivity at the macro-level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2.2 Productivity at the micro-level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2.3 Interim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2.4 SEMANTIC productivity: an exploration through cluster analysis</a:t>
            </a:r>
          </a:p>
          <a:p>
            <a:pPr marL="914400" lvl="1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endParaRPr lang="en-GB" sz="1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3"/>
            </a:pPr>
            <a:r>
              <a:rPr lang="en-GB" sz="2800" u="none" dirty="0"/>
              <a:t>    Conclusion</a:t>
            </a:r>
          </a:p>
        </p:txBody>
      </p:sp>
    </p:spTree>
    <p:extLst>
      <p:ext uri="{BB962C8B-B14F-4D97-AF65-F5344CB8AC3E}">
        <p14:creationId xmlns:p14="http://schemas.microsoft.com/office/powerpoint/2010/main" val="3509909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Type </a:t>
            </a:r>
            <a:r>
              <a:rPr lang="nl-BE" sz="2800" dirty="0"/>
              <a:t>(</a:t>
            </a:r>
            <a:r>
              <a:rPr lang="nl-BE" sz="3200" dirty="0"/>
              <a:t>INF-slot</a:t>
            </a:r>
            <a:r>
              <a:rPr lang="nl-BE" sz="2800" dirty="0"/>
              <a:t>) </a:t>
            </a:r>
            <a:r>
              <a:rPr lang="nl-BE" dirty="0"/>
              <a:t>/ Token ratio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20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C3B271-ACD2-42B1-8F71-9E61DF959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1" y="1382374"/>
            <a:ext cx="11596492" cy="733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9482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Type </a:t>
            </a:r>
            <a:r>
              <a:rPr lang="nl-BE" sz="3200" dirty="0"/>
              <a:t>(INF-slot) </a:t>
            </a:r>
            <a:r>
              <a:rPr lang="nl-BE" dirty="0"/>
              <a:t>/ Token ratio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21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C3B271-ACD2-42B1-8F71-9E61DF959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401" y="1382374"/>
            <a:ext cx="11596492" cy="733829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2C4A034D-2E7F-4272-8126-A2AE8EEB65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95130" y="1468078"/>
            <a:ext cx="2202737" cy="7453447"/>
          </a:xfrm>
          <a:prstGeom prst="rect">
            <a:avLst/>
          </a:prstGeom>
        </p:spPr>
      </p:pic>
      <p:sp>
        <p:nvSpPr>
          <p:cNvPr id="7" name="Ovaal 6">
            <a:extLst>
              <a:ext uri="{FF2B5EF4-FFF2-40B4-BE49-F238E27FC236}">
                <a16:creationId xmlns:a16="http://schemas.microsoft.com/office/drawing/2014/main" id="{7F4016A1-D515-4B7B-A023-8B22580B24D5}"/>
              </a:ext>
            </a:extLst>
          </p:cNvPr>
          <p:cNvSpPr/>
          <p:nvPr/>
        </p:nvSpPr>
        <p:spPr>
          <a:xfrm>
            <a:off x="12553252" y="6229656"/>
            <a:ext cx="1259173" cy="2141570"/>
          </a:xfrm>
          <a:prstGeom prst="ellipse">
            <a:avLst/>
          </a:prstGeom>
          <a:noFill/>
          <a:ln w="38100">
            <a:solidFill>
              <a:srgbClr val="FFD2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8" name="Pijl: links 7">
            <a:extLst>
              <a:ext uri="{FF2B5EF4-FFF2-40B4-BE49-F238E27FC236}">
                <a16:creationId xmlns:a16="http://schemas.microsoft.com/office/drawing/2014/main" id="{74DC0575-0449-4F5A-BCAE-EF074473EB55}"/>
              </a:ext>
            </a:extLst>
          </p:cNvPr>
          <p:cNvSpPr/>
          <p:nvPr/>
        </p:nvSpPr>
        <p:spPr>
          <a:xfrm rot="7989479">
            <a:off x="13356018" y="5378329"/>
            <a:ext cx="1214186" cy="734518"/>
          </a:xfrm>
          <a:prstGeom prst="leftArrow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D8559992-9E4F-4EB2-9265-262DA2639A51}"/>
              </a:ext>
            </a:extLst>
          </p:cNvPr>
          <p:cNvSpPr txBox="1"/>
          <p:nvPr/>
        </p:nvSpPr>
        <p:spPr>
          <a:xfrm>
            <a:off x="14401098" y="797599"/>
            <a:ext cx="2590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3200" dirty="0"/>
              <a:t>23 </a:t>
            </a:r>
            <a:r>
              <a:rPr lang="nl-BE" sz="3200" dirty="0" err="1"/>
              <a:t>Infinitives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418096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A41C1-CD79-4FF5-A4EE-CB551DCA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Frequency</a:t>
            </a:r>
            <a:r>
              <a:rPr lang="nl-BE" dirty="0"/>
              <a:t> Spectrum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3000A37-47FA-4D96-9A7E-E721AB80F7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22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DB1B358C-78F1-43D3-8F1A-50389AAD7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446678"/>
            <a:ext cx="13677031" cy="773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4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Type </a:t>
            </a:r>
            <a:r>
              <a:rPr lang="nl-BE" sz="3600" dirty="0"/>
              <a:t>(INF-slot) </a:t>
            </a:r>
            <a:r>
              <a:rPr lang="nl-BE" dirty="0"/>
              <a:t>/ Token ratio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23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C3B271-ACD2-42B1-8F71-9E61DF9593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801" y="1342348"/>
            <a:ext cx="11596492" cy="7338294"/>
          </a:xfrm>
          <a:prstGeom prst="rect">
            <a:avLst/>
          </a:prstGeom>
        </p:spPr>
      </p:pic>
      <p:sp>
        <p:nvSpPr>
          <p:cNvPr id="6" name="Ovaal 5">
            <a:extLst>
              <a:ext uri="{FF2B5EF4-FFF2-40B4-BE49-F238E27FC236}">
                <a16:creationId xmlns:a16="http://schemas.microsoft.com/office/drawing/2014/main" id="{554D2124-F16B-4696-9D64-AF682484739C}"/>
              </a:ext>
            </a:extLst>
          </p:cNvPr>
          <p:cNvSpPr/>
          <p:nvPr/>
        </p:nvSpPr>
        <p:spPr>
          <a:xfrm>
            <a:off x="4673599" y="1342348"/>
            <a:ext cx="1134535" cy="6271493"/>
          </a:xfrm>
          <a:prstGeom prst="ellipse">
            <a:avLst/>
          </a:prstGeom>
          <a:noFill/>
          <a:ln w="38100">
            <a:solidFill>
              <a:srgbClr val="FFD2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7" name="Pijl: links 6">
            <a:extLst>
              <a:ext uri="{FF2B5EF4-FFF2-40B4-BE49-F238E27FC236}">
                <a16:creationId xmlns:a16="http://schemas.microsoft.com/office/drawing/2014/main" id="{07F95DDC-6097-4757-90B7-91A13A675D27}"/>
              </a:ext>
            </a:extLst>
          </p:cNvPr>
          <p:cNvSpPr/>
          <p:nvPr/>
        </p:nvSpPr>
        <p:spPr>
          <a:xfrm>
            <a:off x="3554290" y="1702536"/>
            <a:ext cx="985624" cy="874445"/>
          </a:xfrm>
          <a:prstGeom prst="leftArrow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CF333860-CB29-4103-9E61-DFB2DBCAF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6588" y="1342348"/>
            <a:ext cx="2106779" cy="7092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239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A41C1-CD79-4FF5-A4EE-CB551DCA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Frequency</a:t>
            </a:r>
            <a:r>
              <a:rPr lang="nl-BE" dirty="0"/>
              <a:t> Spectrum</a:t>
            </a:r>
            <a:endParaRPr lang="nl-BE" sz="4000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3000A37-47FA-4D96-9A7E-E721AB80F7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24</a:t>
            </a:fld>
            <a:endParaRPr lang="nl-BE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5E5D6163-8775-4FFC-9657-97136A963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2146" y="1028709"/>
            <a:ext cx="13066941" cy="823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1462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Hapax </a:t>
            </a:r>
            <a:r>
              <a:rPr lang="nl-BE" sz="3200" dirty="0"/>
              <a:t>(INF-slot) </a:t>
            </a:r>
            <a:r>
              <a:rPr lang="nl-BE" dirty="0"/>
              <a:t>/ Token ratio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25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5BF311B-CD39-4650-B76C-23D78C533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256" y="1475519"/>
            <a:ext cx="12975391" cy="73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450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Hapax </a:t>
            </a:r>
            <a:r>
              <a:rPr lang="nl-BE" sz="3200" dirty="0"/>
              <a:t>(INF-slot)</a:t>
            </a:r>
            <a:r>
              <a:rPr lang="nl-BE" dirty="0"/>
              <a:t> / Token ratio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26</a:t>
            </a:fld>
            <a:endParaRPr lang="nl-BE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25BF311B-CD39-4650-B76C-23D78C533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2923" y="1475520"/>
            <a:ext cx="12630161" cy="7113356"/>
          </a:xfrm>
          <a:prstGeom prst="rect">
            <a:avLst/>
          </a:prstGeom>
        </p:spPr>
      </p:pic>
      <p:sp>
        <p:nvSpPr>
          <p:cNvPr id="5" name="Ovaal 4">
            <a:extLst>
              <a:ext uri="{FF2B5EF4-FFF2-40B4-BE49-F238E27FC236}">
                <a16:creationId xmlns:a16="http://schemas.microsoft.com/office/drawing/2014/main" id="{5CFA8AD0-883F-4FF5-8FEC-FD6086287995}"/>
              </a:ext>
            </a:extLst>
          </p:cNvPr>
          <p:cNvSpPr/>
          <p:nvPr/>
        </p:nvSpPr>
        <p:spPr>
          <a:xfrm>
            <a:off x="12281776" y="5905439"/>
            <a:ext cx="1259173" cy="2141570"/>
          </a:xfrm>
          <a:prstGeom prst="ellipse">
            <a:avLst/>
          </a:prstGeom>
          <a:noFill/>
          <a:ln w="38100">
            <a:solidFill>
              <a:srgbClr val="FFD2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BE">
              <a:noFill/>
            </a:endParaRPr>
          </a:p>
        </p:txBody>
      </p:sp>
      <p:sp>
        <p:nvSpPr>
          <p:cNvPr id="6" name="Pijl: links 5">
            <a:extLst>
              <a:ext uri="{FF2B5EF4-FFF2-40B4-BE49-F238E27FC236}">
                <a16:creationId xmlns:a16="http://schemas.microsoft.com/office/drawing/2014/main" id="{74929531-46EC-4B9C-BA9C-041D278AAC76}"/>
              </a:ext>
            </a:extLst>
          </p:cNvPr>
          <p:cNvSpPr/>
          <p:nvPr/>
        </p:nvSpPr>
        <p:spPr>
          <a:xfrm rot="7989479">
            <a:off x="13189923" y="4996313"/>
            <a:ext cx="1214186" cy="734518"/>
          </a:xfrm>
          <a:prstGeom prst="leftArrow">
            <a:avLst/>
          </a:prstGeom>
          <a:solidFill>
            <a:srgbClr val="FFD200"/>
          </a:solidFill>
          <a:ln>
            <a:solidFill>
              <a:srgbClr val="FFD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AB38E8B2-4196-4633-8175-52356659C5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328" y="2968003"/>
            <a:ext cx="2446845" cy="3817591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2F61E7B1-60BB-4BB6-A12E-87C84C731D74}"/>
              </a:ext>
            </a:extLst>
          </p:cNvPr>
          <p:cNvSpPr txBox="1"/>
          <p:nvPr/>
        </p:nvSpPr>
        <p:spPr>
          <a:xfrm>
            <a:off x="14382328" y="2232420"/>
            <a:ext cx="234958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3200" dirty="0"/>
              <a:t>10 </a:t>
            </a:r>
            <a:r>
              <a:rPr lang="nl-BE" sz="3200" dirty="0" err="1"/>
              <a:t>Hapaxes</a:t>
            </a:r>
            <a:endParaRPr lang="nl-BE" sz="3200" dirty="0"/>
          </a:p>
        </p:txBody>
      </p:sp>
    </p:spTree>
    <p:extLst>
      <p:ext uri="{BB962C8B-B14F-4D97-AF65-F5344CB8AC3E}">
        <p14:creationId xmlns:p14="http://schemas.microsoft.com/office/powerpoint/2010/main" val="8088419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8000" u="none" dirty="0"/>
              <a:t>2.3 Interim </a:t>
            </a:r>
            <a:r>
              <a:rPr lang="nl-BE" sz="8000" u="none" dirty="0" err="1"/>
              <a:t>conclusion</a:t>
            </a:r>
            <a:endParaRPr lang="nl-BE" sz="8000" u="none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438600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5825" y="149902"/>
            <a:ext cx="15699574" cy="8942340"/>
          </a:xfrm>
        </p:spPr>
        <p:txBody>
          <a:bodyPr>
            <a:noAutofit/>
          </a:bodyPr>
          <a:lstStyle/>
          <a:p>
            <a:pPr marL="536575" indent="-514350"/>
            <a:r>
              <a:rPr lang="nl-BE" sz="2600" dirty="0" err="1"/>
              <a:t>Some</a:t>
            </a:r>
            <a:r>
              <a:rPr lang="nl-BE" sz="2600" dirty="0"/>
              <a:t> micro-</a:t>
            </a:r>
            <a:r>
              <a:rPr lang="nl-BE" sz="2600" dirty="0" err="1"/>
              <a:t>constructions</a:t>
            </a:r>
            <a:r>
              <a:rPr lang="nl-BE" sz="2600" dirty="0"/>
              <a:t> are ‘open’ (more </a:t>
            </a:r>
            <a:r>
              <a:rPr lang="nl-BE" sz="2600" dirty="0" err="1"/>
              <a:t>productive</a:t>
            </a:r>
            <a:r>
              <a:rPr lang="nl-BE" sz="2600" dirty="0"/>
              <a:t>), </a:t>
            </a:r>
            <a:r>
              <a:rPr lang="nl-BE" sz="2600" dirty="0" err="1"/>
              <a:t>with</a:t>
            </a:r>
            <a:r>
              <a:rPr lang="nl-BE" sz="2600" dirty="0"/>
              <a:t> high type/token and hapax/token ratio</a:t>
            </a:r>
          </a:p>
          <a:p>
            <a:r>
              <a:rPr lang="nl-BE" sz="2600" dirty="0" err="1"/>
              <a:t>Others</a:t>
            </a:r>
            <a:r>
              <a:rPr lang="nl-BE" sz="2600" dirty="0"/>
              <a:t> are ‘</a:t>
            </a:r>
            <a:r>
              <a:rPr lang="nl-BE" sz="2600" dirty="0" err="1"/>
              <a:t>closed</a:t>
            </a:r>
            <a:r>
              <a:rPr lang="nl-BE" sz="2600" dirty="0"/>
              <a:t>’, more </a:t>
            </a:r>
            <a:r>
              <a:rPr lang="nl-BE" sz="2600" dirty="0" err="1"/>
              <a:t>lexicalized</a:t>
            </a:r>
            <a:r>
              <a:rPr lang="nl-BE" sz="2600" dirty="0"/>
              <a:t>, </a:t>
            </a:r>
            <a:r>
              <a:rPr lang="nl-BE" sz="2600" dirty="0" err="1"/>
              <a:t>with</a:t>
            </a:r>
            <a:r>
              <a:rPr lang="nl-BE" sz="2600" dirty="0"/>
              <a:t> low type/token and hapax/token ratio</a:t>
            </a:r>
          </a:p>
          <a:p>
            <a:endParaRPr lang="nl-BE" sz="2600" dirty="0"/>
          </a:p>
          <a:p>
            <a:r>
              <a:rPr lang="nl-BE" sz="2600" dirty="0"/>
              <a:t>7 types:</a:t>
            </a:r>
          </a:p>
          <a:p>
            <a:pPr lvl="2"/>
            <a:r>
              <a:rPr lang="nl-BE" sz="2400" dirty="0"/>
              <a:t>Type 1: high token </a:t>
            </a:r>
            <a:r>
              <a:rPr lang="nl-BE" sz="2400" dirty="0" err="1"/>
              <a:t>frequency</a:t>
            </a:r>
            <a:r>
              <a:rPr lang="nl-BE" sz="2400" dirty="0"/>
              <a:t> and high type/token ratio</a:t>
            </a:r>
          </a:p>
          <a:p>
            <a:pPr marL="838200" lvl="2" indent="0">
              <a:buNone/>
            </a:pPr>
            <a:r>
              <a:rPr lang="nl-BE" sz="2400" dirty="0"/>
              <a:t>	                 (</a:t>
            </a:r>
            <a:r>
              <a:rPr lang="nl-BE" sz="2400" i="1" dirty="0">
                <a:solidFill>
                  <a:schemeClr val="bg2"/>
                </a:solidFill>
              </a:rPr>
              <a:t>comenzar, </a:t>
            </a:r>
            <a:r>
              <a:rPr lang="nl-BE" sz="2400" i="1" dirty="0" err="1">
                <a:solidFill>
                  <a:schemeClr val="bg2"/>
                </a:solidFill>
              </a:rPr>
              <a:t>empezar</a:t>
            </a:r>
            <a:r>
              <a:rPr lang="nl-BE" sz="2400" i="1" dirty="0"/>
              <a:t>)</a:t>
            </a:r>
          </a:p>
          <a:p>
            <a:pPr lvl="2"/>
            <a:r>
              <a:rPr lang="nl-BE" sz="2400" dirty="0"/>
              <a:t>Type 2: high token </a:t>
            </a:r>
            <a:r>
              <a:rPr lang="nl-BE" sz="2400" dirty="0" err="1"/>
              <a:t>frequency</a:t>
            </a:r>
            <a:r>
              <a:rPr lang="nl-BE" sz="2400" dirty="0"/>
              <a:t> and </a:t>
            </a:r>
            <a:r>
              <a:rPr lang="nl-BE" sz="2400" dirty="0" err="1"/>
              <a:t>intermediate</a:t>
            </a:r>
            <a:r>
              <a:rPr lang="nl-BE" sz="2400" dirty="0"/>
              <a:t> type/token ratio</a:t>
            </a:r>
          </a:p>
          <a:p>
            <a:pPr marL="838200" lvl="2" indent="0">
              <a:buNone/>
            </a:pPr>
            <a:r>
              <a:rPr lang="nl-BE" sz="2400" dirty="0"/>
              <a:t>                   </a:t>
            </a:r>
            <a:r>
              <a:rPr lang="nl-BE" sz="2400" dirty="0">
                <a:solidFill>
                  <a:schemeClr val="tx1"/>
                </a:solidFill>
              </a:rPr>
              <a:t> (</a:t>
            </a:r>
            <a:r>
              <a:rPr lang="nl-BE" sz="2400" i="1" dirty="0" err="1">
                <a:solidFill>
                  <a:schemeClr val="bg2"/>
                </a:solidFill>
              </a:rPr>
              <a:t>poner</a:t>
            </a:r>
            <a:r>
              <a:rPr lang="nl-BE" sz="2400" i="1" dirty="0"/>
              <a:t>)</a:t>
            </a:r>
          </a:p>
          <a:p>
            <a:pPr lvl="2"/>
            <a:r>
              <a:rPr lang="nl-BE" sz="2400" dirty="0"/>
              <a:t>Type 3: </a:t>
            </a:r>
            <a:r>
              <a:rPr lang="nl-BE" sz="2400" dirty="0" err="1"/>
              <a:t>intermediate</a:t>
            </a:r>
            <a:r>
              <a:rPr lang="nl-BE" sz="2400" dirty="0"/>
              <a:t> token </a:t>
            </a:r>
            <a:r>
              <a:rPr lang="nl-BE" sz="2400" dirty="0" err="1"/>
              <a:t>frequency</a:t>
            </a:r>
            <a:r>
              <a:rPr lang="nl-BE" sz="2400" dirty="0"/>
              <a:t> and high type/token ratio</a:t>
            </a:r>
          </a:p>
          <a:p>
            <a:pPr marL="838200" lvl="2" indent="0">
              <a:buNone/>
            </a:pPr>
            <a:r>
              <a:rPr lang="nl-BE" sz="2400" dirty="0">
                <a:solidFill>
                  <a:schemeClr val="tx1"/>
                </a:solidFill>
              </a:rPr>
              <a:t>		        (</a:t>
            </a:r>
            <a:r>
              <a:rPr lang="nl-BE" sz="2400" i="1" dirty="0" err="1">
                <a:solidFill>
                  <a:schemeClr val="bg2"/>
                </a:solidFill>
              </a:rPr>
              <a:t>lanzar</a:t>
            </a:r>
            <a:r>
              <a:rPr lang="nl-BE" sz="2400" i="1" dirty="0">
                <a:solidFill>
                  <a:schemeClr val="bg2"/>
                </a:solidFill>
              </a:rPr>
              <a:t>, meter</a:t>
            </a:r>
            <a:r>
              <a:rPr lang="nl-BE" sz="2400" i="1" dirty="0"/>
              <a:t>)</a:t>
            </a:r>
          </a:p>
          <a:p>
            <a:pPr lvl="2"/>
            <a:r>
              <a:rPr lang="nl-BE" sz="2400" dirty="0"/>
              <a:t>Type 4: </a:t>
            </a:r>
            <a:r>
              <a:rPr lang="nl-BE" sz="2400" dirty="0" err="1"/>
              <a:t>intermediate</a:t>
            </a:r>
            <a:r>
              <a:rPr lang="nl-BE" sz="2400" dirty="0"/>
              <a:t> token </a:t>
            </a:r>
            <a:r>
              <a:rPr lang="nl-BE" sz="2400" dirty="0" err="1"/>
              <a:t>frequency</a:t>
            </a:r>
            <a:r>
              <a:rPr lang="nl-BE" sz="2400" dirty="0"/>
              <a:t> and </a:t>
            </a:r>
            <a:r>
              <a:rPr lang="nl-BE" sz="2400" dirty="0" err="1"/>
              <a:t>intermediate</a:t>
            </a:r>
            <a:r>
              <a:rPr lang="nl-BE" sz="2400" dirty="0"/>
              <a:t> type/token ratio</a:t>
            </a:r>
          </a:p>
          <a:p>
            <a:pPr marL="838200" lvl="2" indent="0">
              <a:buNone/>
            </a:pPr>
            <a:r>
              <a:rPr lang="nl-BE" sz="2400" dirty="0"/>
              <a:t>                   </a:t>
            </a:r>
            <a:r>
              <a:rPr lang="nl-BE" sz="2400" dirty="0">
                <a:solidFill>
                  <a:schemeClr val="tx1"/>
                </a:solidFill>
              </a:rPr>
              <a:t> (</a:t>
            </a:r>
            <a:r>
              <a:rPr lang="nl-BE" sz="2400" i="1" dirty="0">
                <a:solidFill>
                  <a:schemeClr val="bg2"/>
                </a:solidFill>
              </a:rPr>
              <a:t>arrancar(se)</a:t>
            </a:r>
            <a:r>
              <a:rPr lang="nl-BE" sz="2400" i="1" dirty="0"/>
              <a:t>, </a:t>
            </a:r>
            <a:r>
              <a:rPr lang="nl-BE" sz="2400" i="1" dirty="0">
                <a:solidFill>
                  <a:schemeClr val="bg2"/>
                </a:solidFill>
              </a:rPr>
              <a:t>iniciar, </a:t>
            </a:r>
            <a:r>
              <a:rPr lang="nl-BE" sz="2400" i="1" dirty="0" err="1">
                <a:solidFill>
                  <a:schemeClr val="bg2"/>
                </a:solidFill>
              </a:rPr>
              <a:t>largar</a:t>
            </a:r>
            <a:r>
              <a:rPr lang="nl-BE" sz="2400" i="1" dirty="0">
                <a:solidFill>
                  <a:schemeClr val="bg2"/>
                </a:solidFill>
              </a:rPr>
              <a:t>, liar, saltar</a:t>
            </a:r>
            <a:r>
              <a:rPr lang="nl-BE" sz="2400" i="1" dirty="0"/>
              <a:t>)</a:t>
            </a:r>
          </a:p>
          <a:p>
            <a:pPr lvl="2"/>
            <a:r>
              <a:rPr lang="nl-BE" sz="2400" dirty="0"/>
              <a:t>Type 5: low token </a:t>
            </a:r>
            <a:r>
              <a:rPr lang="nl-BE" sz="2400" dirty="0" err="1"/>
              <a:t>frequency</a:t>
            </a:r>
            <a:r>
              <a:rPr lang="nl-BE" sz="2400" dirty="0"/>
              <a:t> and high type/token ratio</a:t>
            </a:r>
          </a:p>
          <a:p>
            <a:pPr marL="838200" lvl="2" indent="0">
              <a:buNone/>
            </a:pPr>
            <a:r>
              <a:rPr lang="nl-BE" sz="2400" dirty="0"/>
              <a:t>                   </a:t>
            </a:r>
            <a:r>
              <a:rPr lang="nl-BE" sz="2400" i="1" dirty="0"/>
              <a:t>(</a:t>
            </a:r>
            <a:r>
              <a:rPr lang="nl-BE" sz="2400" i="1" dirty="0" err="1">
                <a:solidFill>
                  <a:schemeClr val="bg2"/>
                </a:solidFill>
              </a:rPr>
              <a:t>agarrar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arrojar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embarcar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explotar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principiar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tirar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recomenzar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reempezar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reventar</a:t>
            </a:r>
            <a:r>
              <a:rPr lang="nl-BE" sz="2400" i="1" dirty="0">
                <a:solidFill>
                  <a:schemeClr val="bg2"/>
                </a:solidFill>
              </a:rPr>
              <a:t>, 		                    </a:t>
            </a:r>
            <a:r>
              <a:rPr lang="nl-BE" sz="2400" i="1" dirty="0" err="1">
                <a:solidFill>
                  <a:schemeClr val="bg2"/>
                </a:solidFill>
              </a:rPr>
              <a:t>zambullir</a:t>
            </a:r>
            <a:r>
              <a:rPr lang="nl-BE" sz="2400" i="1" dirty="0"/>
              <a:t>)</a:t>
            </a:r>
          </a:p>
          <a:p>
            <a:pPr lvl="2"/>
            <a:r>
              <a:rPr lang="nl-BE" sz="2400" dirty="0"/>
              <a:t>Type 6: low token </a:t>
            </a:r>
            <a:r>
              <a:rPr lang="nl-BE" sz="2400" dirty="0" err="1"/>
              <a:t>frequency</a:t>
            </a:r>
            <a:r>
              <a:rPr lang="nl-BE" sz="2400" dirty="0"/>
              <a:t> and </a:t>
            </a:r>
            <a:r>
              <a:rPr lang="nl-BE" sz="2400" dirty="0" err="1"/>
              <a:t>intermediate</a:t>
            </a:r>
            <a:r>
              <a:rPr lang="nl-BE" sz="2400" dirty="0"/>
              <a:t> type type/token ratio</a:t>
            </a:r>
          </a:p>
          <a:p>
            <a:pPr marL="838200" lvl="2" indent="0">
              <a:buNone/>
            </a:pPr>
            <a:r>
              <a:rPr lang="nl-BE" sz="2400" dirty="0"/>
              <a:t>                   </a:t>
            </a:r>
            <a:r>
              <a:rPr lang="nl-BE" sz="2400" i="1" dirty="0"/>
              <a:t>(</a:t>
            </a:r>
            <a:r>
              <a:rPr lang="nl-BE" sz="2400" i="1" dirty="0" err="1">
                <a:solidFill>
                  <a:schemeClr val="bg2"/>
                </a:solidFill>
              </a:rPr>
              <a:t>estallar</a:t>
            </a:r>
            <a:r>
              <a:rPr lang="nl-BE" sz="2400" i="1" dirty="0"/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prorrumpir</a:t>
            </a:r>
            <a:r>
              <a:rPr lang="nl-BE" sz="2400" i="1" dirty="0">
                <a:solidFill>
                  <a:schemeClr val="bg2"/>
                </a:solidFill>
              </a:rPr>
              <a:t>, </a:t>
            </a:r>
            <a:r>
              <a:rPr lang="nl-BE" sz="2400" i="1" dirty="0" err="1">
                <a:solidFill>
                  <a:schemeClr val="bg2"/>
                </a:solidFill>
              </a:rPr>
              <a:t>soltar</a:t>
            </a:r>
            <a:r>
              <a:rPr lang="nl-BE" sz="2400" i="1" dirty="0"/>
              <a:t>)</a:t>
            </a:r>
          </a:p>
          <a:p>
            <a:pPr lvl="2"/>
            <a:r>
              <a:rPr lang="nl-BE" sz="2400" dirty="0"/>
              <a:t>Type 7: </a:t>
            </a:r>
            <a:r>
              <a:rPr lang="nl-BE" sz="2400" dirty="0" err="1"/>
              <a:t>intermediate</a:t>
            </a:r>
            <a:r>
              <a:rPr lang="nl-BE" sz="2400" dirty="0"/>
              <a:t> token </a:t>
            </a:r>
            <a:r>
              <a:rPr lang="nl-BE" sz="2400" dirty="0" err="1"/>
              <a:t>frequency</a:t>
            </a:r>
            <a:r>
              <a:rPr lang="nl-BE" sz="2400" dirty="0"/>
              <a:t> and low type/token ratio</a:t>
            </a:r>
          </a:p>
          <a:p>
            <a:pPr marL="838200" lvl="2" indent="0">
              <a:buNone/>
            </a:pPr>
            <a:r>
              <a:rPr lang="nl-BE" sz="2400" dirty="0"/>
              <a:t>                    (</a:t>
            </a:r>
            <a:r>
              <a:rPr lang="nl-BE" sz="2400" i="1" dirty="0" err="1">
                <a:solidFill>
                  <a:schemeClr val="bg2"/>
                </a:solidFill>
              </a:rPr>
              <a:t>echar</a:t>
            </a:r>
            <a:r>
              <a:rPr lang="nl-BE" sz="2400" i="1" dirty="0">
                <a:solidFill>
                  <a:schemeClr val="bg2"/>
                </a:solidFill>
              </a:rPr>
              <a:t>, romper</a:t>
            </a:r>
            <a:r>
              <a:rPr lang="nl-BE" sz="2400" i="1" dirty="0"/>
              <a:t>)</a:t>
            </a:r>
            <a:endParaRPr lang="nl-BE" sz="24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28</a:t>
            </a:fld>
            <a:endParaRPr lang="nl-BE"/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51B25A22-DAAC-4CD7-816D-FBC9990922A9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5590520" y="2462819"/>
            <a:ext cx="34340" cy="5901109"/>
          </a:xfrm>
          <a:prstGeom prst="straightConnector1">
            <a:avLst/>
          </a:prstGeom>
          <a:ln w="76200">
            <a:solidFill>
              <a:schemeClr val="bg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vak 6">
            <a:extLst>
              <a:ext uri="{FF2B5EF4-FFF2-40B4-BE49-F238E27FC236}">
                <a16:creationId xmlns:a16="http://schemas.microsoft.com/office/drawing/2014/main" id="{D069DC5E-0ABF-46FE-9AE2-086F2497EAF1}"/>
              </a:ext>
            </a:extLst>
          </p:cNvPr>
          <p:cNvSpPr txBox="1"/>
          <p:nvPr/>
        </p:nvSpPr>
        <p:spPr>
          <a:xfrm>
            <a:off x="13731510" y="1878044"/>
            <a:ext cx="3502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/>
              <a:t>High Productivity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D33F436-D3C0-42CC-B1F1-D8A571620549}"/>
              </a:ext>
            </a:extLst>
          </p:cNvPr>
          <p:cNvSpPr txBox="1"/>
          <p:nvPr/>
        </p:nvSpPr>
        <p:spPr>
          <a:xfrm>
            <a:off x="14015891" y="8363928"/>
            <a:ext cx="3217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/>
              <a:t>Low Productivity</a:t>
            </a:r>
          </a:p>
        </p:txBody>
      </p:sp>
    </p:spTree>
    <p:extLst>
      <p:ext uri="{BB962C8B-B14F-4D97-AF65-F5344CB8AC3E}">
        <p14:creationId xmlns:p14="http://schemas.microsoft.com/office/powerpoint/2010/main" val="1203665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834317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2800" u="none" dirty="0"/>
              <a:t>Introduction: Productivity &amp; the inchoative construction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The productivity of the inchoative construction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2.1 Productivity at the macro-level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2.2 Productivity at the micro-level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2.3 Interim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</a:t>
            </a:r>
            <a:r>
              <a:rPr lang="en-GB" sz="2800" b="1" u="none" dirty="0"/>
              <a:t>2.4 SEMANTIC productivity: an exploration through cluster analysis</a:t>
            </a:r>
          </a:p>
          <a:p>
            <a:pPr marL="914400" lvl="1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endParaRPr lang="en-GB" sz="1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3"/>
            </a:pPr>
            <a:r>
              <a:rPr lang="en-GB" sz="2800" u="none" dirty="0"/>
              <a:t>    Conclusion</a:t>
            </a:r>
          </a:p>
        </p:txBody>
      </p:sp>
    </p:spTree>
    <p:extLst>
      <p:ext uri="{BB962C8B-B14F-4D97-AF65-F5344CB8AC3E}">
        <p14:creationId xmlns:p14="http://schemas.microsoft.com/office/powerpoint/2010/main" val="21516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none" dirty="0"/>
              <a:t>Language productivity @ Work - project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401" y="1450371"/>
            <a:ext cx="14213871" cy="685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3087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92727" y="568036"/>
            <a:ext cx="15819673" cy="7294619"/>
          </a:xfrm>
        </p:spPr>
        <p:txBody>
          <a:bodyPr>
            <a:normAutofit fontScale="92500" lnSpcReduction="20000"/>
          </a:bodyPr>
          <a:lstStyle/>
          <a:p>
            <a:r>
              <a:rPr lang="nl-BE" dirty="0"/>
              <a:t>semantics &amp; </a:t>
            </a:r>
            <a:r>
              <a:rPr lang="nl-BE" dirty="0" err="1"/>
              <a:t>productivity</a:t>
            </a:r>
            <a:endParaRPr lang="nl-BE" dirty="0"/>
          </a:p>
          <a:p>
            <a:pPr lvl="1"/>
            <a:r>
              <a:rPr lang="nl-BE" sz="4300" dirty="0"/>
              <a:t>Bar</a:t>
            </a:r>
            <a:r>
              <a:rPr lang="en-GB" sz="4300" dirty="0" err="1"/>
              <a:t>ðd</a:t>
            </a:r>
            <a:r>
              <a:rPr lang="nl-BE" sz="4300" dirty="0"/>
              <a:t>al (2008): </a:t>
            </a:r>
            <a:r>
              <a:rPr lang="nl-BE" sz="4300" dirty="0" err="1"/>
              <a:t>semantic</a:t>
            </a:r>
            <a:r>
              <a:rPr lang="nl-BE" sz="4300" dirty="0"/>
              <a:t> </a:t>
            </a:r>
            <a:r>
              <a:rPr lang="nl-BE" sz="4300" dirty="0" err="1"/>
              <a:t>coherence</a:t>
            </a:r>
            <a:endParaRPr lang="nl-BE" sz="4300" dirty="0"/>
          </a:p>
          <a:p>
            <a:pPr lvl="1"/>
            <a:r>
              <a:rPr lang="nl-BE" sz="4300" dirty="0" err="1"/>
              <a:t>Perek</a:t>
            </a:r>
            <a:r>
              <a:rPr lang="nl-BE" sz="4300" dirty="0"/>
              <a:t> (2016): </a:t>
            </a:r>
            <a:r>
              <a:rPr lang="nl-BE" sz="4300" dirty="0" err="1"/>
              <a:t>semantic</a:t>
            </a:r>
            <a:r>
              <a:rPr lang="nl-BE" sz="4300" dirty="0"/>
              <a:t> </a:t>
            </a:r>
            <a:r>
              <a:rPr lang="nl-BE" sz="4300" dirty="0" err="1"/>
              <a:t>density</a:t>
            </a:r>
            <a:endParaRPr lang="nl-BE" sz="4300" dirty="0"/>
          </a:p>
          <a:p>
            <a:pPr lvl="1"/>
            <a:endParaRPr lang="nl-BE" sz="4300" dirty="0"/>
          </a:p>
          <a:p>
            <a:r>
              <a:rPr lang="nl-BE" dirty="0" err="1"/>
              <a:t>semantic</a:t>
            </a:r>
            <a:r>
              <a:rPr lang="nl-BE" dirty="0"/>
              <a:t> </a:t>
            </a:r>
            <a:r>
              <a:rPr lang="nl-BE" dirty="0" err="1"/>
              <a:t>density</a:t>
            </a:r>
            <a:r>
              <a:rPr lang="nl-BE" dirty="0"/>
              <a:t>: </a:t>
            </a:r>
            <a:r>
              <a:rPr lang="nl-BE" dirty="0">
                <a:solidFill>
                  <a:schemeClr val="tx1"/>
                </a:solidFill>
              </a:rPr>
              <a:t>the </a:t>
            </a:r>
            <a:r>
              <a:rPr lang="nl-BE" dirty="0" err="1">
                <a:solidFill>
                  <a:schemeClr val="tx1"/>
                </a:solidFill>
              </a:rPr>
              <a:t>higher</a:t>
            </a:r>
            <a:r>
              <a:rPr lang="nl-BE" dirty="0">
                <a:solidFill>
                  <a:schemeClr val="tx1"/>
                </a:solidFill>
              </a:rPr>
              <a:t> the </a:t>
            </a:r>
            <a:r>
              <a:rPr lang="nl-BE" dirty="0" err="1">
                <a:solidFill>
                  <a:schemeClr val="tx1"/>
                </a:solidFill>
              </a:rPr>
              <a:t>semantic</a:t>
            </a:r>
            <a:r>
              <a:rPr lang="nl-BE" dirty="0">
                <a:solidFill>
                  <a:schemeClr val="tx1"/>
                </a:solidFill>
              </a:rPr>
              <a:t> spread of a </a:t>
            </a:r>
            <a:r>
              <a:rPr lang="nl-BE" dirty="0" err="1">
                <a:solidFill>
                  <a:schemeClr val="tx1"/>
                </a:solidFill>
              </a:rPr>
              <a:t>construction</a:t>
            </a:r>
            <a:r>
              <a:rPr lang="nl-BE" dirty="0">
                <a:solidFill>
                  <a:schemeClr val="tx1"/>
                </a:solidFill>
              </a:rPr>
              <a:t>, the </a:t>
            </a:r>
            <a:r>
              <a:rPr lang="nl-BE" dirty="0" err="1">
                <a:solidFill>
                  <a:schemeClr val="tx1"/>
                </a:solidFill>
              </a:rPr>
              <a:t>higher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its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productivity</a:t>
            </a:r>
            <a:r>
              <a:rPr lang="nl-BE" dirty="0">
                <a:solidFill>
                  <a:schemeClr val="tx1"/>
                </a:solidFill>
              </a:rPr>
              <a:t>, the </a:t>
            </a:r>
            <a:r>
              <a:rPr lang="nl-BE" dirty="0" err="1">
                <a:solidFill>
                  <a:schemeClr val="tx1"/>
                </a:solidFill>
              </a:rPr>
              <a:t>lower</a:t>
            </a:r>
            <a:r>
              <a:rPr lang="nl-BE" dirty="0">
                <a:solidFill>
                  <a:schemeClr val="tx1"/>
                </a:solidFill>
              </a:rPr>
              <a:t> the </a:t>
            </a:r>
            <a:r>
              <a:rPr lang="nl-BE" dirty="0" err="1">
                <a:solidFill>
                  <a:schemeClr val="tx1"/>
                </a:solidFill>
              </a:rPr>
              <a:t>semantic</a:t>
            </a:r>
            <a:r>
              <a:rPr lang="nl-BE" dirty="0">
                <a:solidFill>
                  <a:schemeClr val="tx1"/>
                </a:solidFill>
              </a:rPr>
              <a:t> spread of a </a:t>
            </a:r>
            <a:r>
              <a:rPr lang="nl-BE" dirty="0" err="1">
                <a:solidFill>
                  <a:schemeClr val="tx1"/>
                </a:solidFill>
              </a:rPr>
              <a:t>construction</a:t>
            </a:r>
            <a:r>
              <a:rPr lang="nl-BE" dirty="0">
                <a:solidFill>
                  <a:schemeClr val="tx1"/>
                </a:solidFill>
              </a:rPr>
              <a:t>, the </a:t>
            </a:r>
            <a:r>
              <a:rPr lang="nl-BE" dirty="0" err="1">
                <a:solidFill>
                  <a:schemeClr val="tx1"/>
                </a:solidFill>
              </a:rPr>
              <a:t>lower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its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productivity</a:t>
            </a:r>
            <a:endParaRPr lang="nl-BE" dirty="0">
              <a:solidFill>
                <a:schemeClr val="tx1"/>
              </a:solidFill>
            </a:endParaRPr>
          </a:p>
          <a:p>
            <a:endParaRPr lang="nl-BE" dirty="0"/>
          </a:p>
          <a:p>
            <a:r>
              <a:rPr lang="nl-BE" b="1" dirty="0"/>
              <a:t>Hypothesis</a:t>
            </a:r>
            <a:r>
              <a:rPr lang="nl-BE" dirty="0"/>
              <a:t>: the more </a:t>
            </a:r>
            <a:r>
              <a:rPr lang="nl-BE" u="sng" dirty="0"/>
              <a:t>different</a:t>
            </a:r>
            <a:r>
              <a:rPr lang="nl-BE" dirty="0"/>
              <a:t> </a:t>
            </a:r>
            <a:r>
              <a:rPr lang="nl-BE" dirty="0" err="1"/>
              <a:t>semantic</a:t>
            </a:r>
            <a:r>
              <a:rPr lang="nl-BE" dirty="0"/>
              <a:t> classes </a:t>
            </a:r>
            <a:r>
              <a:rPr lang="nl-BE" dirty="0" err="1"/>
              <a:t>attested</a:t>
            </a:r>
            <a:r>
              <a:rPr lang="nl-BE" dirty="0"/>
              <a:t>, the more (</a:t>
            </a:r>
            <a:r>
              <a:rPr lang="nl-BE" dirty="0" err="1"/>
              <a:t>semantically</a:t>
            </a:r>
            <a:r>
              <a:rPr lang="nl-BE" dirty="0"/>
              <a:t>) </a:t>
            </a:r>
            <a:r>
              <a:rPr lang="nl-BE" dirty="0" err="1"/>
              <a:t>productive</a:t>
            </a:r>
            <a:r>
              <a:rPr lang="nl-BE" dirty="0"/>
              <a:t> the micro-</a:t>
            </a:r>
            <a:r>
              <a:rPr lang="nl-BE" dirty="0" err="1"/>
              <a:t>construction</a:t>
            </a:r>
            <a:r>
              <a:rPr lang="nl-BE" dirty="0"/>
              <a:t> is.</a:t>
            </a:r>
          </a:p>
          <a:p>
            <a:r>
              <a:rPr lang="nl-BE" b="1" dirty="0" err="1"/>
              <a:t>Operationalization</a:t>
            </a:r>
            <a:r>
              <a:rPr lang="nl-BE" dirty="0"/>
              <a:t>: </a:t>
            </a:r>
            <a:r>
              <a:rPr lang="nl-BE" dirty="0" err="1"/>
              <a:t>lexical</a:t>
            </a:r>
            <a:r>
              <a:rPr lang="nl-BE" dirty="0"/>
              <a:t> </a:t>
            </a:r>
            <a:r>
              <a:rPr lang="nl-BE" dirty="0" err="1"/>
              <a:t>classification</a:t>
            </a:r>
            <a:r>
              <a:rPr lang="nl-BE" dirty="0"/>
              <a:t> of ADESSE</a:t>
            </a:r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637518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E6975-005B-47A2-8CF8-8F38BF0B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Variables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9D3DB6-DC9F-4940-AD77-ABD4A041F1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31</a:t>
            </a:fld>
            <a:endParaRPr lang="nl-BE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E2DE361-FAFB-4F61-A90F-F573F180690E}"/>
              </a:ext>
            </a:extLst>
          </p:cNvPr>
          <p:cNvGraphicFramePr>
            <a:graphicFrameLocks noGrp="1"/>
          </p:cNvGraphicFramePr>
          <p:nvPr/>
        </p:nvGraphicFramePr>
        <p:xfrm>
          <a:off x="2241176" y="1346808"/>
          <a:ext cx="14701530" cy="7861539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7350765">
                  <a:extLst>
                    <a:ext uri="{9D8B030D-6E8A-4147-A177-3AD203B41FA5}">
                      <a16:colId xmlns:a16="http://schemas.microsoft.com/office/drawing/2014/main" val="1643728049"/>
                    </a:ext>
                  </a:extLst>
                </a:gridCol>
                <a:gridCol w="7350765">
                  <a:extLst>
                    <a:ext uri="{9D8B030D-6E8A-4147-A177-3AD203B41FA5}">
                      <a16:colId xmlns:a16="http://schemas.microsoft.com/office/drawing/2014/main" val="1365939488"/>
                    </a:ext>
                  </a:extLst>
                </a:gridCol>
              </a:tblGrid>
              <a:tr h="710433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Variables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Levels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507399"/>
                  </a:ext>
                </a:extLst>
              </a:tr>
              <a:tr h="710433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Subject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absent, </a:t>
                      </a:r>
                      <a:r>
                        <a:rPr lang="nl-BE" sz="3200" dirty="0" err="1"/>
                        <a:t>animate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inanimate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impersonal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92187"/>
                  </a:ext>
                </a:extLst>
              </a:tr>
              <a:tr h="710433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Person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1,2,3,4,5,6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97906"/>
                  </a:ext>
                </a:extLst>
              </a:tr>
              <a:tr h="1940674">
                <a:tc>
                  <a:txBody>
                    <a:bodyPr/>
                    <a:lstStyle/>
                    <a:p>
                      <a:pPr algn="ctr"/>
                      <a:endParaRPr lang="nl-BE" sz="3200" dirty="0"/>
                    </a:p>
                    <a:p>
                      <a:pPr algn="ctr"/>
                      <a:r>
                        <a:rPr lang="nl-BE" sz="3200" dirty="0"/>
                        <a:t>TAM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Present, </a:t>
                      </a:r>
                      <a:r>
                        <a:rPr lang="nl-BE" sz="3200" dirty="0" err="1"/>
                        <a:t>Preterit</a:t>
                      </a:r>
                      <a:r>
                        <a:rPr lang="nl-BE" sz="3200" dirty="0"/>
                        <a:t>, Imperfect, </a:t>
                      </a:r>
                      <a:r>
                        <a:rPr lang="nl-BE" sz="3200" dirty="0" err="1"/>
                        <a:t>Infinitive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Conditional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Future</a:t>
                      </a:r>
                      <a:r>
                        <a:rPr lang="nl-BE" sz="3200" dirty="0"/>
                        <a:t>, Gerund, Past </a:t>
                      </a:r>
                      <a:r>
                        <a:rPr lang="nl-BE" sz="3200" dirty="0" err="1"/>
                        <a:t>Participle</a:t>
                      </a:r>
                      <a:r>
                        <a:rPr lang="nl-BE" sz="3200" dirty="0"/>
                        <a:t>, Present </a:t>
                      </a:r>
                      <a:r>
                        <a:rPr lang="nl-BE" sz="3200" dirty="0" err="1"/>
                        <a:t>Participle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Imperative</a:t>
                      </a:r>
                      <a:r>
                        <a:rPr lang="nl-BE" sz="3200" dirty="0"/>
                        <a:t>, ….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41261"/>
                  </a:ext>
                </a:extLst>
              </a:tr>
              <a:tr h="1013785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LexicalTypeInfMacro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Material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Mental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Modulación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Existencial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Relacional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Verbal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70161"/>
                  </a:ext>
                </a:extLst>
              </a:tr>
              <a:tr h="1477229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LexicalTypeInfDetailed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Modificación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Comunicación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Cognición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Competición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Percepción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Fisiología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Localización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Movimiento</a:t>
                      </a:r>
                      <a:r>
                        <a:rPr lang="nl-BE" sz="3200" dirty="0"/>
                        <a:t>, …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87538"/>
                  </a:ext>
                </a:extLst>
              </a:tr>
              <a:tr h="1013785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SyntaxInf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Transitive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Intransitive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Copulative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Fixed</a:t>
                      </a:r>
                      <a:r>
                        <a:rPr lang="nl-BE" sz="3200" dirty="0"/>
                        <a:t> </a:t>
                      </a:r>
                      <a:r>
                        <a:rPr lang="nl-BE" sz="3200" dirty="0" err="1"/>
                        <a:t>Expression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007408"/>
                  </a:ext>
                </a:extLst>
              </a:tr>
            </a:tbl>
          </a:graphicData>
        </a:graphic>
      </p:graphicFrame>
      <p:sp>
        <p:nvSpPr>
          <p:cNvPr id="3" name="Ovaal 2"/>
          <p:cNvSpPr/>
          <p:nvPr/>
        </p:nvSpPr>
        <p:spPr>
          <a:xfrm>
            <a:off x="1638954" y="5214552"/>
            <a:ext cx="16010348" cy="3027406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257221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92727" y="568036"/>
            <a:ext cx="15819673" cy="7294619"/>
          </a:xfrm>
        </p:spPr>
        <p:txBody>
          <a:bodyPr>
            <a:normAutofit fontScale="77500" lnSpcReduction="20000"/>
          </a:bodyPr>
          <a:lstStyle/>
          <a:p>
            <a:r>
              <a:rPr lang="nl-BE" dirty="0"/>
              <a:t>semantics &amp; </a:t>
            </a:r>
            <a:r>
              <a:rPr lang="nl-BE" dirty="0" err="1"/>
              <a:t>productivity</a:t>
            </a:r>
            <a:endParaRPr lang="nl-BE" dirty="0"/>
          </a:p>
          <a:p>
            <a:pPr lvl="1"/>
            <a:r>
              <a:rPr lang="nl-BE" sz="4300" dirty="0"/>
              <a:t>Bar</a:t>
            </a:r>
            <a:r>
              <a:rPr lang="en-GB" sz="4300" dirty="0" err="1"/>
              <a:t>ðd</a:t>
            </a:r>
            <a:r>
              <a:rPr lang="nl-BE" sz="4300" dirty="0"/>
              <a:t>al (2008): </a:t>
            </a:r>
            <a:r>
              <a:rPr lang="nl-BE" sz="4300" dirty="0" err="1"/>
              <a:t>semantic</a:t>
            </a:r>
            <a:r>
              <a:rPr lang="nl-BE" sz="4300" dirty="0"/>
              <a:t> </a:t>
            </a:r>
            <a:r>
              <a:rPr lang="nl-BE" sz="4300" dirty="0" err="1"/>
              <a:t>coherence</a:t>
            </a:r>
            <a:endParaRPr lang="nl-BE" sz="4300" dirty="0"/>
          </a:p>
          <a:p>
            <a:pPr lvl="1"/>
            <a:r>
              <a:rPr lang="nl-BE" sz="4300" dirty="0" err="1"/>
              <a:t>Perek</a:t>
            </a:r>
            <a:r>
              <a:rPr lang="nl-BE" sz="4300" dirty="0"/>
              <a:t> (2016): </a:t>
            </a:r>
            <a:r>
              <a:rPr lang="nl-BE" sz="4300" dirty="0" err="1"/>
              <a:t>semantic</a:t>
            </a:r>
            <a:r>
              <a:rPr lang="nl-BE" sz="4300" dirty="0"/>
              <a:t> </a:t>
            </a:r>
            <a:r>
              <a:rPr lang="nl-BE" sz="4300" dirty="0" err="1"/>
              <a:t>density</a:t>
            </a:r>
            <a:endParaRPr lang="nl-BE" sz="4300" dirty="0"/>
          </a:p>
          <a:p>
            <a:pPr lvl="1"/>
            <a:endParaRPr lang="nl-BE" sz="4300" dirty="0"/>
          </a:p>
          <a:p>
            <a:r>
              <a:rPr lang="nl-BE" dirty="0" err="1"/>
              <a:t>semantic</a:t>
            </a:r>
            <a:r>
              <a:rPr lang="nl-BE" dirty="0"/>
              <a:t> </a:t>
            </a:r>
            <a:r>
              <a:rPr lang="nl-BE" dirty="0" err="1"/>
              <a:t>density</a:t>
            </a:r>
            <a:r>
              <a:rPr lang="nl-BE" dirty="0"/>
              <a:t>: </a:t>
            </a:r>
            <a:r>
              <a:rPr lang="nl-BE" dirty="0">
                <a:solidFill>
                  <a:schemeClr val="tx1"/>
                </a:solidFill>
              </a:rPr>
              <a:t>the </a:t>
            </a:r>
            <a:r>
              <a:rPr lang="nl-BE" dirty="0" err="1">
                <a:solidFill>
                  <a:schemeClr val="tx1"/>
                </a:solidFill>
              </a:rPr>
              <a:t>higher</a:t>
            </a:r>
            <a:r>
              <a:rPr lang="nl-BE" dirty="0">
                <a:solidFill>
                  <a:schemeClr val="tx1"/>
                </a:solidFill>
              </a:rPr>
              <a:t> the </a:t>
            </a:r>
            <a:r>
              <a:rPr lang="nl-BE" dirty="0" err="1">
                <a:solidFill>
                  <a:schemeClr val="tx1"/>
                </a:solidFill>
              </a:rPr>
              <a:t>semantic</a:t>
            </a:r>
            <a:r>
              <a:rPr lang="nl-BE" dirty="0">
                <a:solidFill>
                  <a:schemeClr val="tx1"/>
                </a:solidFill>
              </a:rPr>
              <a:t> spread of a </a:t>
            </a:r>
            <a:r>
              <a:rPr lang="nl-BE" dirty="0" err="1">
                <a:solidFill>
                  <a:schemeClr val="tx1"/>
                </a:solidFill>
              </a:rPr>
              <a:t>construction</a:t>
            </a:r>
            <a:r>
              <a:rPr lang="nl-BE" dirty="0">
                <a:solidFill>
                  <a:schemeClr val="tx1"/>
                </a:solidFill>
              </a:rPr>
              <a:t>, the </a:t>
            </a:r>
            <a:r>
              <a:rPr lang="nl-BE" dirty="0" err="1">
                <a:solidFill>
                  <a:schemeClr val="tx1"/>
                </a:solidFill>
              </a:rPr>
              <a:t>higher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its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productivity</a:t>
            </a:r>
            <a:r>
              <a:rPr lang="nl-BE" dirty="0">
                <a:solidFill>
                  <a:schemeClr val="tx1"/>
                </a:solidFill>
              </a:rPr>
              <a:t>, the </a:t>
            </a:r>
            <a:r>
              <a:rPr lang="nl-BE" dirty="0" err="1">
                <a:solidFill>
                  <a:schemeClr val="tx1"/>
                </a:solidFill>
              </a:rPr>
              <a:t>lower</a:t>
            </a:r>
            <a:r>
              <a:rPr lang="nl-BE" dirty="0">
                <a:solidFill>
                  <a:schemeClr val="tx1"/>
                </a:solidFill>
              </a:rPr>
              <a:t> the </a:t>
            </a:r>
            <a:r>
              <a:rPr lang="nl-BE" dirty="0" err="1">
                <a:solidFill>
                  <a:schemeClr val="tx1"/>
                </a:solidFill>
              </a:rPr>
              <a:t>semantic</a:t>
            </a:r>
            <a:r>
              <a:rPr lang="nl-BE" dirty="0">
                <a:solidFill>
                  <a:schemeClr val="tx1"/>
                </a:solidFill>
              </a:rPr>
              <a:t> spread of a </a:t>
            </a:r>
            <a:r>
              <a:rPr lang="nl-BE" dirty="0" err="1">
                <a:solidFill>
                  <a:schemeClr val="tx1"/>
                </a:solidFill>
              </a:rPr>
              <a:t>construction</a:t>
            </a:r>
            <a:r>
              <a:rPr lang="nl-BE" dirty="0">
                <a:solidFill>
                  <a:schemeClr val="tx1"/>
                </a:solidFill>
              </a:rPr>
              <a:t>, the </a:t>
            </a:r>
            <a:r>
              <a:rPr lang="nl-BE" dirty="0" err="1">
                <a:solidFill>
                  <a:schemeClr val="tx1"/>
                </a:solidFill>
              </a:rPr>
              <a:t>lower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its</a:t>
            </a:r>
            <a:r>
              <a:rPr lang="nl-BE" dirty="0">
                <a:solidFill>
                  <a:schemeClr val="tx1"/>
                </a:solidFill>
              </a:rPr>
              <a:t> </a:t>
            </a:r>
            <a:r>
              <a:rPr lang="nl-BE" dirty="0" err="1">
                <a:solidFill>
                  <a:schemeClr val="tx1"/>
                </a:solidFill>
              </a:rPr>
              <a:t>productivity</a:t>
            </a:r>
            <a:endParaRPr lang="nl-BE" dirty="0">
              <a:solidFill>
                <a:schemeClr val="tx1"/>
              </a:solidFill>
            </a:endParaRPr>
          </a:p>
          <a:p>
            <a:endParaRPr lang="nl-BE" dirty="0"/>
          </a:p>
          <a:p>
            <a:r>
              <a:rPr lang="nl-BE" dirty="0"/>
              <a:t>Hypothesis: the more </a:t>
            </a:r>
            <a:r>
              <a:rPr lang="nl-BE" u="sng" dirty="0"/>
              <a:t>different</a:t>
            </a:r>
            <a:r>
              <a:rPr lang="nl-BE" dirty="0"/>
              <a:t> </a:t>
            </a:r>
            <a:r>
              <a:rPr lang="nl-BE" dirty="0" err="1"/>
              <a:t>semantic</a:t>
            </a:r>
            <a:r>
              <a:rPr lang="nl-BE" dirty="0"/>
              <a:t> classes </a:t>
            </a:r>
            <a:r>
              <a:rPr lang="nl-BE" dirty="0" err="1"/>
              <a:t>attested</a:t>
            </a:r>
            <a:r>
              <a:rPr lang="nl-BE" dirty="0"/>
              <a:t>, the more (</a:t>
            </a:r>
            <a:r>
              <a:rPr lang="nl-BE" dirty="0" err="1"/>
              <a:t>semantically</a:t>
            </a:r>
            <a:r>
              <a:rPr lang="nl-BE" dirty="0"/>
              <a:t>) </a:t>
            </a:r>
            <a:r>
              <a:rPr lang="nl-BE" dirty="0" err="1"/>
              <a:t>productive</a:t>
            </a:r>
            <a:r>
              <a:rPr lang="nl-BE" dirty="0"/>
              <a:t> the micro-</a:t>
            </a:r>
            <a:r>
              <a:rPr lang="nl-BE" dirty="0" err="1"/>
              <a:t>construction</a:t>
            </a:r>
            <a:r>
              <a:rPr lang="nl-BE" dirty="0"/>
              <a:t> is.</a:t>
            </a:r>
          </a:p>
          <a:p>
            <a:r>
              <a:rPr lang="nl-BE" dirty="0" err="1"/>
              <a:t>Operationalization</a:t>
            </a:r>
            <a:r>
              <a:rPr lang="nl-BE" dirty="0"/>
              <a:t>: </a:t>
            </a:r>
            <a:r>
              <a:rPr lang="nl-BE" dirty="0" err="1"/>
              <a:t>lexical</a:t>
            </a:r>
            <a:r>
              <a:rPr lang="nl-BE" dirty="0"/>
              <a:t> </a:t>
            </a:r>
            <a:r>
              <a:rPr lang="nl-BE" dirty="0" err="1"/>
              <a:t>classification</a:t>
            </a:r>
            <a:r>
              <a:rPr lang="nl-BE" dirty="0"/>
              <a:t> of ADESSE </a:t>
            </a:r>
          </a:p>
          <a:p>
            <a:r>
              <a:rPr lang="nl-BE" b="1" dirty="0"/>
              <a:t>Method</a:t>
            </a:r>
            <a:r>
              <a:rPr lang="nl-BE" dirty="0"/>
              <a:t>: </a:t>
            </a:r>
            <a:r>
              <a:rPr lang="nl-BE" b="1" dirty="0" err="1"/>
              <a:t>hierarchical</a:t>
            </a:r>
            <a:r>
              <a:rPr lang="nl-BE" b="1" dirty="0"/>
              <a:t> cluster analysis</a:t>
            </a:r>
          </a:p>
          <a:p>
            <a:endParaRPr lang="nl-BE" dirty="0"/>
          </a:p>
          <a:p>
            <a:pPr marL="0" indent="0">
              <a:buNone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344377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EBF81-33EB-497C-BE03-0DE9EAAC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Hierarchical</a:t>
            </a:r>
            <a:r>
              <a:rPr lang="nl-BE" dirty="0"/>
              <a:t> Cluster Analysis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A478EA-FC3D-479C-AD90-7D3F2685F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6" y="1434338"/>
            <a:ext cx="15699574" cy="6884924"/>
          </a:xfrm>
        </p:spPr>
        <p:txBody>
          <a:bodyPr>
            <a:normAutofit/>
          </a:bodyPr>
          <a:lstStyle/>
          <a:p>
            <a:r>
              <a:rPr lang="nl-BE" sz="4000" dirty="0"/>
              <a:t>Clustering </a:t>
            </a:r>
            <a:r>
              <a:rPr lang="en-GB" sz="4000" dirty="0"/>
              <a:t>based on lexical similarity of the infinitive-slot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nl-BE" sz="4000" dirty="0" err="1"/>
              <a:t>To</a:t>
            </a:r>
            <a:r>
              <a:rPr lang="nl-BE" sz="4000" dirty="0"/>
              <a:t> </a:t>
            </a:r>
            <a:r>
              <a:rPr lang="nl-BE" sz="4000" dirty="0" err="1"/>
              <a:t>what</a:t>
            </a:r>
            <a:r>
              <a:rPr lang="nl-BE" sz="4000" dirty="0"/>
              <a:t> </a:t>
            </a:r>
            <a:r>
              <a:rPr lang="nl-BE" sz="4000" dirty="0" err="1"/>
              <a:t>extent</a:t>
            </a:r>
            <a:r>
              <a:rPr lang="nl-BE" sz="4000" dirty="0"/>
              <a:t> do the different micro-</a:t>
            </a:r>
            <a:r>
              <a:rPr lang="nl-BE" sz="4000" dirty="0" err="1"/>
              <a:t>constructions</a:t>
            </a:r>
            <a:r>
              <a:rPr lang="nl-BE" sz="4000" dirty="0"/>
              <a:t> present </a:t>
            </a:r>
            <a:r>
              <a:rPr lang="nl-BE" sz="4000" dirty="0" err="1"/>
              <a:t>similar</a:t>
            </a:r>
            <a:r>
              <a:rPr lang="nl-BE" sz="4000" dirty="0"/>
              <a:t> </a:t>
            </a:r>
            <a:r>
              <a:rPr lang="nl-BE" sz="4000" dirty="0" err="1"/>
              <a:t>degrees</a:t>
            </a:r>
            <a:r>
              <a:rPr lang="nl-BE" sz="4000" dirty="0"/>
              <a:t> of </a:t>
            </a:r>
            <a:r>
              <a:rPr lang="nl-BE" sz="4000" dirty="0" err="1"/>
              <a:t>semantic</a:t>
            </a:r>
            <a:r>
              <a:rPr lang="nl-BE" sz="4000" dirty="0"/>
              <a:t> </a:t>
            </a:r>
            <a:r>
              <a:rPr lang="nl-BE" sz="4000" dirty="0" err="1"/>
              <a:t>productivity</a:t>
            </a:r>
            <a:r>
              <a:rPr lang="nl-BE" sz="4000" dirty="0"/>
              <a:t>? </a:t>
            </a: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672DE8-5A33-4703-9464-800CE0DAA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876625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4A41C1-CD79-4FF5-A4EE-CB551DCA4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Dendrogram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D3000A37-47FA-4D96-9A7E-E721AB80F7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34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62E8F68-635B-4929-A9D3-07C3D502E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266" y="1610802"/>
            <a:ext cx="14189895" cy="7568733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67A636F0-82C4-41D2-9E65-027952AD2C83}"/>
              </a:ext>
            </a:extLst>
          </p:cNvPr>
          <p:cNvSpPr txBox="1"/>
          <p:nvPr/>
        </p:nvSpPr>
        <p:spPr>
          <a:xfrm>
            <a:off x="265486" y="1379970"/>
            <a:ext cx="4534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err="1">
                <a:solidFill>
                  <a:srgbClr val="FF0000"/>
                </a:solidFill>
              </a:rPr>
              <a:t>approximate</a:t>
            </a:r>
            <a:r>
              <a:rPr lang="nl-BE" sz="2400" dirty="0">
                <a:solidFill>
                  <a:srgbClr val="FF0000"/>
                </a:solidFill>
              </a:rPr>
              <a:t> </a:t>
            </a:r>
            <a:r>
              <a:rPr lang="nl-BE" sz="2400" dirty="0" err="1">
                <a:solidFill>
                  <a:srgbClr val="FF0000"/>
                </a:solidFill>
              </a:rPr>
              <a:t>unbiased</a:t>
            </a:r>
            <a:r>
              <a:rPr lang="nl-BE" sz="2400" dirty="0">
                <a:solidFill>
                  <a:srgbClr val="FF0000"/>
                </a:solidFill>
              </a:rPr>
              <a:t> p-</a:t>
            </a:r>
            <a:r>
              <a:rPr lang="nl-BE" sz="2400" dirty="0" err="1">
                <a:solidFill>
                  <a:srgbClr val="FF0000"/>
                </a:solidFill>
              </a:rPr>
              <a:t>values</a:t>
            </a:r>
            <a:endParaRPr lang="nl-BE" sz="2400" dirty="0">
              <a:solidFill>
                <a:srgbClr val="FF0000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4D60EB5-2A49-4D9B-9621-955B30FD2435}"/>
              </a:ext>
            </a:extLst>
          </p:cNvPr>
          <p:cNvSpPr txBox="1"/>
          <p:nvPr/>
        </p:nvSpPr>
        <p:spPr>
          <a:xfrm>
            <a:off x="13009454" y="1379970"/>
            <a:ext cx="27682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>
                <a:solidFill>
                  <a:srgbClr val="00B050"/>
                </a:solidFill>
              </a:rPr>
              <a:t>bootstrap p-</a:t>
            </a:r>
            <a:r>
              <a:rPr lang="nl-BE" sz="2400" dirty="0" err="1">
                <a:solidFill>
                  <a:srgbClr val="00B050"/>
                </a:solidFill>
              </a:rPr>
              <a:t>values</a:t>
            </a:r>
            <a:endParaRPr lang="nl-BE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87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EBF81-33EB-497C-BE03-0DE9EAAC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Hierarchical</a:t>
            </a:r>
            <a:r>
              <a:rPr lang="nl-BE" dirty="0"/>
              <a:t> Cluster Analysis: </a:t>
            </a:r>
            <a:r>
              <a:rPr lang="nl-BE" dirty="0" err="1"/>
              <a:t>Conclusion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3A478EA-FC3D-479C-AD90-7D3F2685F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985" y="1434338"/>
            <a:ext cx="15699574" cy="6884924"/>
          </a:xfrm>
        </p:spPr>
        <p:txBody>
          <a:bodyPr>
            <a:normAutofit fontScale="92500"/>
          </a:bodyPr>
          <a:lstStyle/>
          <a:p>
            <a:r>
              <a:rPr lang="nl-BE" sz="4000" dirty="0"/>
              <a:t>4 </a:t>
            </a:r>
            <a:r>
              <a:rPr lang="nl-BE" sz="4000" dirty="0" err="1"/>
              <a:t>semantic</a:t>
            </a:r>
            <a:r>
              <a:rPr lang="nl-BE" sz="4000" dirty="0"/>
              <a:t> types:</a:t>
            </a:r>
          </a:p>
          <a:p>
            <a:endParaRPr lang="nl-BE" sz="4000" dirty="0"/>
          </a:p>
          <a:p>
            <a:r>
              <a:rPr lang="nl-BE" sz="4000" dirty="0"/>
              <a:t>Type 1: The </a:t>
            </a:r>
            <a:r>
              <a:rPr lang="nl-BE" sz="4000" dirty="0" err="1"/>
              <a:t>semantically</a:t>
            </a:r>
            <a:r>
              <a:rPr lang="nl-BE" sz="4000" dirty="0"/>
              <a:t> </a:t>
            </a:r>
            <a:r>
              <a:rPr lang="nl-BE" sz="4000" dirty="0" err="1"/>
              <a:t>very</a:t>
            </a:r>
            <a:r>
              <a:rPr lang="nl-BE" sz="4000" dirty="0"/>
              <a:t> </a:t>
            </a:r>
            <a:r>
              <a:rPr lang="nl-BE" sz="4000" dirty="0" err="1"/>
              <a:t>productive</a:t>
            </a:r>
            <a:r>
              <a:rPr lang="nl-BE" sz="4000" dirty="0"/>
              <a:t> (‘open’) micro-</a:t>
            </a:r>
            <a:r>
              <a:rPr lang="nl-BE" sz="4000" dirty="0" err="1"/>
              <a:t>constructions</a:t>
            </a:r>
            <a:r>
              <a:rPr lang="nl-BE" sz="4000" dirty="0"/>
              <a:t> </a:t>
            </a:r>
          </a:p>
          <a:p>
            <a:pPr marL="838200" lvl="2" indent="0">
              <a:buNone/>
            </a:pPr>
            <a:r>
              <a:rPr lang="nl-BE" sz="4000" dirty="0"/>
              <a:t>		    (</a:t>
            </a:r>
            <a:r>
              <a:rPr lang="nl-BE" sz="4000" i="1" dirty="0" err="1">
                <a:solidFill>
                  <a:schemeClr val="bg2"/>
                </a:solidFill>
              </a:rPr>
              <a:t>comenzar</a:t>
            </a:r>
            <a:r>
              <a:rPr lang="nl-BE" sz="4000" i="1" dirty="0">
                <a:solidFill>
                  <a:schemeClr val="bg2"/>
                </a:solidFill>
              </a:rPr>
              <a:t> </a:t>
            </a:r>
            <a:r>
              <a:rPr lang="nl-BE" sz="4000" dirty="0">
                <a:solidFill>
                  <a:schemeClr val="tx1"/>
                </a:solidFill>
              </a:rPr>
              <a:t>and</a:t>
            </a:r>
            <a:r>
              <a:rPr lang="nl-BE" sz="4000" dirty="0">
                <a:solidFill>
                  <a:schemeClr val="bg2"/>
                </a:solidFill>
              </a:rPr>
              <a:t> </a:t>
            </a:r>
            <a:r>
              <a:rPr lang="nl-BE" sz="4000" i="1" dirty="0" err="1">
                <a:solidFill>
                  <a:schemeClr val="bg2"/>
                </a:solidFill>
              </a:rPr>
              <a:t>empezar</a:t>
            </a:r>
            <a:r>
              <a:rPr lang="nl-BE" sz="4000" i="1" dirty="0"/>
              <a:t>)</a:t>
            </a:r>
          </a:p>
          <a:p>
            <a:pPr marL="571500" indent="-571500"/>
            <a:r>
              <a:rPr lang="nl-BE" sz="4000" dirty="0"/>
              <a:t>Type 2: The </a:t>
            </a:r>
            <a:r>
              <a:rPr lang="nl-BE" sz="4000" dirty="0" err="1"/>
              <a:t>semantically</a:t>
            </a:r>
            <a:r>
              <a:rPr lang="nl-BE" sz="4000" dirty="0"/>
              <a:t> </a:t>
            </a:r>
            <a:r>
              <a:rPr lang="nl-BE" sz="4000" dirty="0" err="1"/>
              <a:t>intermediate</a:t>
            </a:r>
            <a:r>
              <a:rPr lang="nl-BE" sz="4000" dirty="0"/>
              <a:t> </a:t>
            </a:r>
            <a:r>
              <a:rPr lang="nl-BE" sz="4000" dirty="0" err="1"/>
              <a:t>productive</a:t>
            </a:r>
            <a:r>
              <a:rPr lang="nl-BE" sz="4000" dirty="0"/>
              <a:t> micro-</a:t>
            </a:r>
            <a:r>
              <a:rPr lang="nl-BE" sz="4000" dirty="0" err="1"/>
              <a:t>constructions</a:t>
            </a:r>
            <a:endParaRPr lang="nl-BE" sz="4000" dirty="0"/>
          </a:p>
          <a:p>
            <a:pPr marL="0" indent="0">
              <a:buNone/>
            </a:pPr>
            <a:r>
              <a:rPr lang="nl-BE" sz="4000" dirty="0"/>
              <a:t>		    (</a:t>
            </a:r>
            <a:r>
              <a:rPr lang="nl-BE" sz="4000" i="1" dirty="0" err="1">
                <a:solidFill>
                  <a:schemeClr val="bg2"/>
                </a:solidFill>
              </a:rPr>
              <a:t>poner</a:t>
            </a:r>
            <a:r>
              <a:rPr lang="nl-BE" sz="4000" i="1" dirty="0">
                <a:solidFill>
                  <a:schemeClr val="bg2"/>
                </a:solidFill>
              </a:rPr>
              <a:t> </a:t>
            </a:r>
            <a:r>
              <a:rPr lang="nl-BE" sz="4000" dirty="0">
                <a:solidFill>
                  <a:schemeClr val="tx1"/>
                </a:solidFill>
              </a:rPr>
              <a:t>and</a:t>
            </a:r>
            <a:r>
              <a:rPr lang="nl-BE" sz="4000" i="1" dirty="0">
                <a:solidFill>
                  <a:schemeClr val="bg2"/>
                </a:solidFill>
              </a:rPr>
              <a:t> meter, </a:t>
            </a:r>
            <a:r>
              <a:rPr lang="nl-BE" sz="4000" i="1" dirty="0" err="1">
                <a:solidFill>
                  <a:schemeClr val="bg2"/>
                </a:solidFill>
              </a:rPr>
              <a:t>iniciar</a:t>
            </a:r>
            <a:r>
              <a:rPr lang="nl-BE" sz="4000" i="1" dirty="0">
                <a:solidFill>
                  <a:schemeClr val="bg2"/>
                </a:solidFill>
              </a:rPr>
              <a:t> </a:t>
            </a:r>
            <a:r>
              <a:rPr lang="nl-BE" sz="4000" dirty="0">
                <a:solidFill>
                  <a:schemeClr val="tx1"/>
                </a:solidFill>
              </a:rPr>
              <a:t>and</a:t>
            </a:r>
            <a:r>
              <a:rPr lang="nl-BE" sz="4000" i="1" dirty="0">
                <a:solidFill>
                  <a:schemeClr val="bg2"/>
                </a:solidFill>
              </a:rPr>
              <a:t> </a:t>
            </a:r>
            <a:r>
              <a:rPr lang="nl-BE" sz="4000" i="1" dirty="0" err="1">
                <a:solidFill>
                  <a:schemeClr val="bg2"/>
                </a:solidFill>
              </a:rPr>
              <a:t>lanzarse</a:t>
            </a:r>
            <a:r>
              <a:rPr lang="nl-BE" sz="4000" i="1" dirty="0">
                <a:solidFill>
                  <a:schemeClr val="bg2"/>
                </a:solidFill>
              </a:rPr>
              <a:t>, </a:t>
            </a:r>
            <a:r>
              <a:rPr lang="nl-BE" sz="4000" dirty="0">
                <a:solidFill>
                  <a:schemeClr val="tx1"/>
                </a:solidFill>
              </a:rPr>
              <a:t>and</a:t>
            </a:r>
            <a:r>
              <a:rPr lang="nl-BE" sz="4000" i="1" dirty="0">
                <a:solidFill>
                  <a:schemeClr val="bg2"/>
                </a:solidFill>
              </a:rPr>
              <a:t> </a:t>
            </a:r>
            <a:r>
              <a:rPr lang="nl-BE" sz="4000" i="1" dirty="0" err="1">
                <a:solidFill>
                  <a:schemeClr val="bg2"/>
                </a:solidFill>
              </a:rPr>
              <a:t>liar</a:t>
            </a:r>
            <a:r>
              <a:rPr lang="nl-BE" sz="4000" dirty="0"/>
              <a:t>)</a:t>
            </a:r>
          </a:p>
          <a:p>
            <a:pPr marL="571500" indent="-571500"/>
            <a:r>
              <a:rPr lang="nl-BE" sz="4000" dirty="0"/>
              <a:t>Type 3: The </a:t>
            </a:r>
            <a:r>
              <a:rPr lang="nl-BE" sz="4000" dirty="0" err="1"/>
              <a:t>semantically</a:t>
            </a:r>
            <a:r>
              <a:rPr lang="nl-BE" sz="4000" dirty="0"/>
              <a:t> low </a:t>
            </a:r>
            <a:r>
              <a:rPr lang="nl-BE" sz="4000" dirty="0" err="1"/>
              <a:t>productive</a:t>
            </a:r>
            <a:r>
              <a:rPr lang="nl-BE" sz="4000" dirty="0"/>
              <a:t> micro-</a:t>
            </a:r>
            <a:r>
              <a:rPr lang="nl-BE" sz="4000" dirty="0" err="1"/>
              <a:t>construction</a:t>
            </a:r>
            <a:endParaRPr lang="nl-BE" sz="4000" dirty="0"/>
          </a:p>
          <a:p>
            <a:pPr marL="0" indent="0">
              <a:buNone/>
            </a:pPr>
            <a:r>
              <a:rPr lang="nl-BE" sz="4000" dirty="0"/>
              <a:t>		    (</a:t>
            </a:r>
            <a:r>
              <a:rPr lang="nl-BE" sz="4000" i="1" dirty="0" err="1">
                <a:solidFill>
                  <a:schemeClr val="bg2"/>
                </a:solidFill>
              </a:rPr>
              <a:t>arrancar</a:t>
            </a:r>
            <a:r>
              <a:rPr lang="nl-BE" sz="4000" dirty="0"/>
              <a:t>)</a:t>
            </a:r>
          </a:p>
          <a:p>
            <a:pPr marL="571500" indent="-571500"/>
            <a:r>
              <a:rPr lang="nl-BE" sz="4000" dirty="0"/>
              <a:t>Type 4: The </a:t>
            </a:r>
            <a:r>
              <a:rPr lang="nl-BE" sz="4000" dirty="0" err="1"/>
              <a:t>semantically</a:t>
            </a:r>
            <a:r>
              <a:rPr lang="nl-BE" sz="4000" dirty="0"/>
              <a:t> </a:t>
            </a:r>
            <a:r>
              <a:rPr lang="nl-BE" sz="4000" dirty="0" err="1"/>
              <a:t>unproductive</a:t>
            </a:r>
            <a:r>
              <a:rPr lang="nl-BE" sz="4000" dirty="0"/>
              <a:t> micro-</a:t>
            </a:r>
            <a:r>
              <a:rPr lang="nl-BE" sz="4000" dirty="0" err="1"/>
              <a:t>constructions</a:t>
            </a:r>
            <a:endParaRPr lang="nl-BE" sz="4000" dirty="0"/>
          </a:p>
          <a:p>
            <a:pPr marL="1371600" lvl="3" indent="0">
              <a:buNone/>
            </a:pPr>
            <a:r>
              <a:rPr lang="nl-BE" sz="4000" dirty="0"/>
              <a:t>       (</a:t>
            </a:r>
            <a:r>
              <a:rPr lang="nl-BE" sz="4000" i="1" dirty="0" err="1">
                <a:solidFill>
                  <a:schemeClr val="bg2"/>
                </a:solidFill>
              </a:rPr>
              <a:t>echarse</a:t>
            </a:r>
            <a:r>
              <a:rPr lang="nl-BE" sz="4000" dirty="0"/>
              <a:t> and </a:t>
            </a:r>
            <a:r>
              <a:rPr lang="nl-BE" sz="4000" i="1" dirty="0">
                <a:solidFill>
                  <a:schemeClr val="bg2"/>
                </a:solidFill>
              </a:rPr>
              <a:t>romper</a:t>
            </a:r>
            <a:r>
              <a:rPr lang="nl-BE" sz="4000" dirty="0"/>
              <a:t>)</a:t>
            </a:r>
          </a:p>
          <a:p>
            <a:pPr marL="0" indent="0">
              <a:buNone/>
            </a:pPr>
            <a:endParaRPr lang="en-GB" sz="4000" dirty="0"/>
          </a:p>
          <a:p>
            <a:pPr marL="0" indent="0">
              <a:buNone/>
            </a:pPr>
            <a:endParaRPr lang="nl-BE" sz="4000" dirty="0"/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7672DE8-5A33-4703-9464-800CE0DAA7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35</a:t>
            </a:fld>
            <a:endParaRPr lang="nl-BE"/>
          </a:p>
        </p:txBody>
      </p: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9FBF13E0-A8D9-417B-90C0-ED6C0E24265C}"/>
              </a:ext>
            </a:extLst>
          </p:cNvPr>
          <p:cNvCxnSpPr>
            <a:cxnSpLocks/>
          </p:cNvCxnSpPr>
          <p:nvPr/>
        </p:nvCxnSpPr>
        <p:spPr>
          <a:xfrm>
            <a:off x="16139468" y="2837793"/>
            <a:ext cx="0" cy="5273340"/>
          </a:xfrm>
          <a:prstGeom prst="straightConnector1">
            <a:avLst/>
          </a:prstGeom>
          <a:ln w="76200">
            <a:solidFill>
              <a:schemeClr val="bg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EC5AFDF8-DB32-4692-A5AA-BA024B3E698E}"/>
              </a:ext>
            </a:extLst>
          </p:cNvPr>
          <p:cNvSpPr txBox="1"/>
          <p:nvPr/>
        </p:nvSpPr>
        <p:spPr>
          <a:xfrm>
            <a:off x="13978546" y="2093695"/>
            <a:ext cx="3502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/>
              <a:t>High Productivity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ED13EE8-4B3A-4DA3-BB62-5B63074675BC}"/>
              </a:ext>
            </a:extLst>
          </p:cNvPr>
          <p:cNvSpPr txBox="1"/>
          <p:nvPr/>
        </p:nvSpPr>
        <p:spPr>
          <a:xfrm>
            <a:off x="14120737" y="8246269"/>
            <a:ext cx="32179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200" dirty="0"/>
              <a:t>Low Productivity</a:t>
            </a:r>
          </a:p>
        </p:txBody>
      </p:sp>
    </p:spTree>
    <p:extLst>
      <p:ext uri="{BB962C8B-B14F-4D97-AF65-F5344CB8AC3E}">
        <p14:creationId xmlns:p14="http://schemas.microsoft.com/office/powerpoint/2010/main" val="3406822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36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834317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2800" u="none" dirty="0"/>
              <a:t>Introduction: Productivity &amp; the inchoative construction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u="none" dirty="0"/>
              <a:t>The productivity of the inchoative construction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2.1 Productivity at the macro-level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2.2 Productivity at the micro-level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2.3 Interim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2.4 SEMANTIC productivity: an exploration through cluster analysis</a:t>
            </a:r>
          </a:p>
          <a:p>
            <a:pPr marL="914400" lvl="1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endParaRPr lang="en-GB" sz="100" b="1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3"/>
            </a:pPr>
            <a:r>
              <a:rPr lang="en-GB" sz="2800" b="1" u="none" dirty="0"/>
              <a:t>    Conclusion</a:t>
            </a:r>
          </a:p>
        </p:txBody>
      </p:sp>
    </p:spTree>
    <p:extLst>
      <p:ext uri="{BB962C8B-B14F-4D97-AF65-F5344CB8AC3E}">
        <p14:creationId xmlns:p14="http://schemas.microsoft.com/office/powerpoint/2010/main" val="21306713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3273A-33B9-4AA1-B2FC-BDF08B51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Answers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Research </a:t>
            </a:r>
            <a:r>
              <a:rPr lang="nl-BE" dirty="0" err="1"/>
              <a:t>Questions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87961B-A86F-4FFD-A284-59D7A5FFD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4" cy="71607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1. How </a:t>
            </a:r>
            <a:r>
              <a:rPr lang="nl-BE" dirty="0" err="1"/>
              <a:t>productive</a:t>
            </a:r>
            <a:r>
              <a:rPr lang="nl-BE" dirty="0"/>
              <a:t> is the </a:t>
            </a:r>
            <a:r>
              <a:rPr lang="nl-BE" dirty="0" err="1"/>
              <a:t>construction</a:t>
            </a:r>
            <a:r>
              <a:rPr lang="nl-BE" dirty="0"/>
              <a:t> at macro-level? </a:t>
            </a:r>
          </a:p>
          <a:p>
            <a:pPr marL="0" indent="0">
              <a:buNone/>
            </a:pPr>
            <a:r>
              <a:rPr lang="nl-BE" dirty="0"/>
              <a:t>    How </a:t>
            </a:r>
            <a:r>
              <a:rPr lang="nl-BE" dirty="0" err="1"/>
              <a:t>strongly</a:t>
            </a:r>
            <a:r>
              <a:rPr lang="nl-BE" dirty="0"/>
              <a:t> does the schema </a:t>
            </a:r>
            <a:r>
              <a:rPr lang="nl-BE" dirty="0" err="1"/>
              <a:t>attract</a:t>
            </a:r>
            <a:r>
              <a:rPr lang="nl-BE" dirty="0"/>
              <a:t> new </a:t>
            </a:r>
            <a:r>
              <a:rPr lang="nl-BE" dirty="0" err="1"/>
              <a:t>auxiliaries</a:t>
            </a:r>
            <a:r>
              <a:rPr lang="nl-BE" dirty="0"/>
              <a:t>?</a:t>
            </a:r>
          </a:p>
          <a:p>
            <a:endParaRPr lang="nl-BE" dirty="0"/>
          </a:p>
          <a:p>
            <a:pPr marL="630238" indent="-630238">
              <a:buNone/>
              <a:tabLst>
                <a:tab pos="630238" algn="l"/>
              </a:tabLst>
            </a:pPr>
            <a:r>
              <a:rPr lang="nl-BE" dirty="0"/>
              <a:t>2. How </a:t>
            </a:r>
            <a:r>
              <a:rPr lang="nl-BE" dirty="0" err="1"/>
              <a:t>productive</a:t>
            </a:r>
            <a:r>
              <a:rPr lang="nl-BE" dirty="0"/>
              <a:t> are the micro-</a:t>
            </a:r>
            <a:r>
              <a:rPr lang="nl-BE" dirty="0" err="1"/>
              <a:t>constructions</a:t>
            </a:r>
            <a:r>
              <a:rPr lang="nl-BE" dirty="0"/>
              <a:t>? 		  	  	                 </a:t>
            </a:r>
            <a:r>
              <a:rPr lang="nl-BE" dirty="0" err="1"/>
              <a:t>Differences</a:t>
            </a:r>
            <a:r>
              <a:rPr lang="nl-BE" dirty="0"/>
              <a:t> in </a:t>
            </a:r>
            <a:r>
              <a:rPr lang="nl-BE" dirty="0" err="1"/>
              <a:t>terms</a:t>
            </a:r>
            <a:r>
              <a:rPr lang="nl-BE" dirty="0"/>
              <a:t> of token, type and hapax </a:t>
            </a:r>
            <a:r>
              <a:rPr lang="nl-BE" dirty="0" err="1"/>
              <a:t>frequency</a:t>
            </a:r>
            <a:r>
              <a:rPr lang="nl-BE" dirty="0"/>
              <a:t>? </a:t>
            </a:r>
          </a:p>
          <a:p>
            <a:endParaRPr lang="nl-BE" dirty="0"/>
          </a:p>
          <a:p>
            <a:pPr marL="630238" indent="-630238">
              <a:buNone/>
            </a:pPr>
            <a:r>
              <a:rPr lang="nl-BE" dirty="0"/>
              <a:t>3.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extent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(</a:t>
            </a:r>
            <a:r>
              <a:rPr lang="nl-BE" dirty="0" err="1"/>
              <a:t>hierarchical</a:t>
            </a:r>
            <a:r>
              <a:rPr lang="nl-BE" dirty="0"/>
              <a:t>) cluster analysis (help)           </a:t>
            </a:r>
            <a:r>
              <a:rPr lang="nl-BE" dirty="0" err="1"/>
              <a:t>unfold</a:t>
            </a:r>
            <a:r>
              <a:rPr lang="nl-BE" dirty="0"/>
              <a:t> the </a:t>
            </a:r>
            <a:r>
              <a:rPr lang="nl-BE" dirty="0" err="1"/>
              <a:t>semantic</a:t>
            </a:r>
            <a:r>
              <a:rPr lang="nl-BE" dirty="0"/>
              <a:t> </a:t>
            </a:r>
            <a:r>
              <a:rPr lang="nl-BE" dirty="0" err="1"/>
              <a:t>productivity</a:t>
            </a:r>
            <a:r>
              <a:rPr lang="nl-BE" dirty="0"/>
              <a:t> of the micro-</a:t>
            </a:r>
            <a:r>
              <a:rPr lang="nl-BE" dirty="0" err="1"/>
              <a:t>constructions</a:t>
            </a:r>
            <a:r>
              <a:rPr lang="nl-BE" dirty="0"/>
              <a:t>?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F484FE-87F0-4C86-BD2F-D3BA8F07E9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28431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3273A-33B9-4AA1-B2FC-BDF08B51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Conclusion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87961B-A86F-4FFD-A284-59D7A5FFD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4" cy="716074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dirty="0"/>
          </a:p>
          <a:p>
            <a:r>
              <a:rPr lang="nl-BE" dirty="0"/>
              <a:t>25 different micro-</a:t>
            </a:r>
            <a:r>
              <a:rPr lang="nl-BE" dirty="0" err="1"/>
              <a:t>Cxs</a:t>
            </a:r>
            <a:endParaRPr lang="nl-BE" dirty="0"/>
          </a:p>
          <a:p>
            <a:r>
              <a:rPr lang="nl-BE" dirty="0" err="1"/>
              <a:t>heterogeneous</a:t>
            </a:r>
            <a:r>
              <a:rPr lang="nl-BE" dirty="0"/>
              <a:t> set, </a:t>
            </a:r>
            <a:r>
              <a:rPr lang="nl-BE" dirty="0" err="1"/>
              <a:t>various</a:t>
            </a:r>
            <a:r>
              <a:rPr lang="nl-BE" dirty="0"/>
              <a:t> </a:t>
            </a:r>
            <a:r>
              <a:rPr lang="nl-BE" dirty="0" err="1"/>
              <a:t>degrees</a:t>
            </a:r>
            <a:r>
              <a:rPr lang="nl-BE" dirty="0"/>
              <a:t> of </a:t>
            </a:r>
            <a:r>
              <a:rPr lang="nl-BE" dirty="0" err="1"/>
              <a:t>productivity</a:t>
            </a:r>
            <a:endParaRPr lang="nl-BE" dirty="0"/>
          </a:p>
          <a:p>
            <a:r>
              <a:rPr lang="nl-BE" dirty="0" err="1"/>
              <a:t>semantic</a:t>
            </a:r>
            <a:r>
              <a:rPr lang="nl-BE" dirty="0"/>
              <a:t> </a:t>
            </a:r>
            <a:r>
              <a:rPr lang="nl-BE" dirty="0" err="1"/>
              <a:t>productivity</a:t>
            </a:r>
            <a:r>
              <a:rPr lang="nl-BE" dirty="0"/>
              <a:t>: HCA</a:t>
            </a:r>
          </a:p>
          <a:p>
            <a:r>
              <a:rPr lang="nl-BE" dirty="0"/>
              <a:t>next </a:t>
            </a:r>
            <a:r>
              <a:rPr lang="nl-BE" dirty="0" err="1"/>
              <a:t>phase</a:t>
            </a:r>
            <a:r>
              <a:rPr lang="nl-BE" dirty="0"/>
              <a:t>: </a:t>
            </a:r>
          </a:p>
          <a:p>
            <a:pPr lvl="1"/>
            <a:r>
              <a:rPr lang="nl-BE" dirty="0"/>
              <a:t>Vector Space </a:t>
            </a:r>
            <a:r>
              <a:rPr lang="nl-BE" dirty="0" err="1"/>
              <a:t>Semantics</a:t>
            </a:r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F484FE-87F0-4C86-BD2F-D3BA8F07E9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543084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A291913-9ED7-446D-9D0F-6F1AF2C63D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600" dirty="0">
                <a:solidFill>
                  <a:schemeClr val="dk2"/>
                </a:solidFill>
              </a:rPr>
              <a:t>Thank you for your attention!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2"/>
                </a:solidFill>
              </a:rPr>
              <a:t>Questions, suggestions and remarks: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2"/>
              </a:solidFill>
            </a:endParaRPr>
          </a:p>
          <a:p>
            <a:pPr marL="162546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nl-BE" u="sng" dirty="0">
                <a:solidFill>
                  <a:schemeClr val="hlink"/>
                </a:solidFill>
              </a:rPr>
              <a:t>Sven.VanHulle@ugent.be</a:t>
            </a:r>
            <a:endParaRPr lang="nl-BE" dirty="0"/>
          </a:p>
          <a:p>
            <a:pPr marL="0" indent="0" algn="ctr">
              <a:buNone/>
            </a:pPr>
            <a:r>
              <a:rPr lang="nl-BE" u="sng" dirty="0">
                <a:solidFill>
                  <a:schemeClr val="hlink"/>
                </a:solidFill>
                <a:hlinkClick r:id="rId2"/>
              </a:rPr>
              <a:t>Renata.Enghels@ugent.be</a:t>
            </a:r>
            <a:endParaRPr lang="nl-BE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solidFill>
                <a:schemeClr val="dk2"/>
              </a:solidFill>
            </a:endParaRPr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26B8BC1-06FB-43F6-99DC-C969E9C61C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39</a:t>
            </a:fld>
            <a:endParaRPr lang="nl-BE"/>
          </a:p>
        </p:txBody>
      </p:sp>
      <p:pic>
        <p:nvPicPr>
          <p:cNvPr id="5" name="Google Shape;452;p41" descr="MCj02335230000[1]">
            <a:extLst>
              <a:ext uri="{FF2B5EF4-FFF2-40B4-BE49-F238E27FC236}">
                <a16:creationId xmlns:a16="http://schemas.microsoft.com/office/drawing/2014/main" id="{BF30DC8F-90FD-4461-A793-9761BB595CB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6510" y="5707328"/>
            <a:ext cx="3072154" cy="2183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66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c99f0cd9d_3_6"/>
          <p:cNvSpPr txBox="1">
            <a:spLocks noGrp="1"/>
          </p:cNvSpPr>
          <p:nvPr>
            <p:ph type="title"/>
          </p:nvPr>
        </p:nvSpPr>
        <p:spPr>
          <a:xfrm>
            <a:off x="807120" y="155747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/>
              <a:t>The </a:t>
            </a:r>
            <a:r>
              <a:rPr lang="nl-BE" cap="small" dirty="0" err="1"/>
              <a:t>inchoative</a:t>
            </a:r>
            <a:r>
              <a:rPr lang="nl-BE" cap="small" dirty="0"/>
              <a:t> </a:t>
            </a:r>
            <a:r>
              <a:rPr lang="nl-BE" cap="small" dirty="0" err="1"/>
              <a:t>construction</a:t>
            </a:r>
            <a:r>
              <a:rPr lang="nl-BE" cap="small" dirty="0"/>
              <a:t> in Spanish</a:t>
            </a:r>
            <a:endParaRPr cap="small" dirty="0"/>
          </a:p>
        </p:txBody>
      </p:sp>
      <p:sp>
        <p:nvSpPr>
          <p:cNvPr id="242" name="Google Shape;242;g6c99f0cd9d_3_6"/>
          <p:cNvSpPr txBox="1">
            <a:spLocks noGrp="1"/>
          </p:cNvSpPr>
          <p:nvPr>
            <p:ph type="body" idx="1"/>
          </p:nvPr>
        </p:nvSpPr>
        <p:spPr>
          <a:xfrm>
            <a:off x="830125" y="1197737"/>
            <a:ext cx="16322700" cy="8270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endParaRPr lang="nl-BE" sz="3600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3600" dirty="0">
                <a:solidFill>
                  <a:srgbClr val="000000"/>
                </a:solidFill>
              </a:rPr>
              <a:t>[NP1 + V(</a:t>
            </a:r>
            <a:r>
              <a:rPr lang="nl-BE" sz="2800" dirty="0">
                <a:solidFill>
                  <a:srgbClr val="000000"/>
                </a:solidFill>
              </a:rPr>
              <a:t>refl</a:t>
            </a:r>
            <a:r>
              <a:rPr lang="nl-BE" sz="3600" dirty="0">
                <a:solidFill>
                  <a:srgbClr val="000000"/>
                </a:solidFill>
              </a:rPr>
              <a:t>) + </a:t>
            </a:r>
            <a:r>
              <a:rPr lang="nl-BE" sz="3600" dirty="0" err="1">
                <a:solidFill>
                  <a:srgbClr val="000000"/>
                </a:solidFill>
              </a:rPr>
              <a:t>Prep</a:t>
            </a:r>
            <a:r>
              <a:rPr lang="nl-BE" sz="3600" dirty="0">
                <a:solidFill>
                  <a:srgbClr val="000000"/>
                </a:solidFill>
              </a:rPr>
              <a:t> + INF]: “agent / cause starts the event of the INF”</a:t>
            </a:r>
          </a:p>
          <a:p>
            <a:pPr marL="20704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None/>
            </a:pPr>
            <a:endParaRPr lang="nl-BE" sz="3600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endParaRPr lang="nl-BE" sz="3200" i="1" dirty="0">
              <a:solidFill>
                <a:srgbClr val="000000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900"/>
              <a:buChar char="̶"/>
            </a:pPr>
            <a:r>
              <a:rPr lang="nl-BE" sz="3200" i="1" dirty="0">
                <a:solidFill>
                  <a:srgbClr val="000000"/>
                </a:solidFill>
              </a:rPr>
              <a:t>Juan		</a:t>
            </a:r>
            <a:r>
              <a:rPr lang="nl-BE" sz="3200" i="1" dirty="0" err="1">
                <a:solidFill>
                  <a:srgbClr val="000000"/>
                </a:solidFill>
              </a:rPr>
              <a:t>empieza</a:t>
            </a:r>
            <a:r>
              <a:rPr lang="nl-BE" sz="3200" i="1" dirty="0">
                <a:solidFill>
                  <a:srgbClr val="000000"/>
                </a:solidFill>
              </a:rPr>
              <a:t>	  	a		</a:t>
            </a:r>
            <a:r>
              <a:rPr lang="nl-BE" sz="3200" i="1" dirty="0" err="1">
                <a:solidFill>
                  <a:srgbClr val="000000"/>
                </a:solidFill>
              </a:rPr>
              <a:t>trabajar</a:t>
            </a:r>
            <a:r>
              <a:rPr lang="nl-BE" sz="3200" i="1" dirty="0">
                <a:solidFill>
                  <a:srgbClr val="000000"/>
                </a:solidFill>
              </a:rPr>
              <a:t>	</a:t>
            </a:r>
            <a:r>
              <a:rPr lang="nl-BE" sz="3200" i="1" dirty="0">
                <a:solidFill>
                  <a:srgbClr val="666666"/>
                </a:solidFill>
              </a:rPr>
              <a:t>(‘John starts </a:t>
            </a:r>
            <a:r>
              <a:rPr lang="nl-BE" sz="3200" i="1" dirty="0" err="1">
                <a:solidFill>
                  <a:srgbClr val="666666"/>
                </a:solidFill>
              </a:rPr>
              <a:t>to</a:t>
            </a:r>
            <a:r>
              <a:rPr lang="nl-BE" sz="3200" i="1" dirty="0">
                <a:solidFill>
                  <a:srgbClr val="666666"/>
                </a:solidFill>
              </a:rPr>
              <a:t> </a:t>
            </a:r>
            <a:r>
              <a:rPr lang="nl-BE" sz="3200" i="1" dirty="0" err="1">
                <a:solidFill>
                  <a:srgbClr val="666666"/>
                </a:solidFill>
              </a:rPr>
              <a:t>work</a:t>
            </a:r>
            <a:r>
              <a:rPr lang="nl-BE" sz="3200" i="1" dirty="0">
                <a:solidFill>
                  <a:srgbClr val="666666"/>
                </a:solidFill>
              </a:rPr>
              <a:t>’</a:t>
            </a:r>
            <a:r>
              <a:rPr lang="nl-BE" sz="3200" i="1" dirty="0">
                <a:solidFill>
                  <a:srgbClr val="000000"/>
                </a:solidFill>
              </a:rPr>
              <a:t>) 		</a:t>
            </a:r>
            <a:endParaRPr sz="3200" i="1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3200" dirty="0">
                <a:solidFill>
                  <a:srgbClr val="666666"/>
                </a:solidFill>
              </a:rPr>
              <a:t>[</a:t>
            </a:r>
            <a:r>
              <a:rPr lang="nl-BE" sz="3200" dirty="0" err="1">
                <a:solidFill>
                  <a:srgbClr val="666666"/>
                </a:solidFill>
              </a:rPr>
              <a:t>Subj</a:t>
            </a:r>
            <a:r>
              <a:rPr lang="nl-BE" sz="3200" dirty="0">
                <a:solidFill>
                  <a:srgbClr val="666666"/>
                </a:solidFill>
              </a:rPr>
              <a:t>]	         [AUX]   		[a] 	         [INF]	</a:t>
            </a:r>
            <a:endParaRPr sz="3200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dirty="0">
                <a:solidFill>
                  <a:srgbClr val="666666"/>
                </a:solidFill>
              </a:rPr>
              <a:t>	</a:t>
            </a: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2900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dirty="0">
              <a:solidFill>
                <a:srgbClr val="666666"/>
              </a:solidFill>
            </a:endParaRPr>
          </a:p>
          <a:p>
            <a:pPr marL="536399" lvl="0" indent="-329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̶"/>
            </a:pPr>
            <a:r>
              <a:rPr lang="nl-BE" sz="2900" i="1" dirty="0"/>
              <a:t> Pedro se </a:t>
            </a:r>
            <a:r>
              <a:rPr lang="nl-BE" sz="2900" i="1" dirty="0" err="1"/>
              <a:t>pone</a:t>
            </a:r>
            <a:r>
              <a:rPr lang="nl-BE" sz="2900" i="1" dirty="0"/>
              <a:t> a </a:t>
            </a:r>
            <a:r>
              <a:rPr lang="nl-BE" sz="2900" i="1" dirty="0" err="1"/>
              <a:t>estudiar</a:t>
            </a:r>
            <a:r>
              <a:rPr lang="nl-BE" sz="2900" i="1" dirty="0"/>
              <a:t>		</a:t>
            </a:r>
            <a:r>
              <a:rPr lang="nl-BE" sz="2900" i="1" dirty="0">
                <a:solidFill>
                  <a:srgbClr val="000000"/>
                </a:solidFill>
              </a:rPr>
              <a:t>María </a:t>
            </a:r>
            <a:r>
              <a:rPr lang="nl-BE" sz="2900" i="1" dirty="0" err="1">
                <a:solidFill>
                  <a:srgbClr val="000000"/>
                </a:solidFill>
              </a:rPr>
              <a:t>rompe</a:t>
            </a:r>
            <a:r>
              <a:rPr lang="nl-BE" sz="2900" i="1" dirty="0">
                <a:solidFill>
                  <a:srgbClr val="000000"/>
                </a:solidFill>
              </a:rPr>
              <a:t> a </a:t>
            </a:r>
            <a:r>
              <a:rPr lang="nl-BE" sz="2900" i="1" dirty="0" err="1">
                <a:solidFill>
                  <a:srgbClr val="000000"/>
                </a:solidFill>
              </a:rPr>
              <a:t>llorar</a:t>
            </a:r>
            <a:r>
              <a:rPr lang="nl-BE" sz="2900" i="1" dirty="0">
                <a:solidFill>
                  <a:srgbClr val="000000"/>
                </a:solidFill>
              </a:rPr>
              <a:t>		Javier se </a:t>
            </a:r>
            <a:r>
              <a:rPr lang="nl-BE" sz="2900" i="1" dirty="0" err="1">
                <a:solidFill>
                  <a:srgbClr val="000000"/>
                </a:solidFill>
              </a:rPr>
              <a:t>echa</a:t>
            </a:r>
            <a:r>
              <a:rPr lang="nl-BE" sz="2900" i="1" dirty="0">
                <a:solidFill>
                  <a:srgbClr val="000000"/>
                </a:solidFill>
              </a:rPr>
              <a:t> a </a:t>
            </a:r>
            <a:r>
              <a:rPr lang="nl-BE" sz="2900" i="1" dirty="0" err="1">
                <a:solidFill>
                  <a:srgbClr val="000000"/>
                </a:solidFill>
              </a:rPr>
              <a:t>reír</a:t>
            </a:r>
            <a:endParaRPr sz="2900" i="1" dirty="0">
              <a:solidFill>
                <a:srgbClr val="000000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BE" sz="2900" i="1" dirty="0">
                <a:solidFill>
                  <a:srgbClr val="666666"/>
                </a:solidFill>
              </a:rPr>
              <a:t>‘Peter  puts </a:t>
            </a:r>
            <a:r>
              <a:rPr lang="nl-BE" sz="2900" i="1" dirty="0" err="1">
                <a:solidFill>
                  <a:srgbClr val="666666"/>
                </a:solidFill>
              </a:rPr>
              <a:t>himself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study</a:t>
            </a:r>
            <a:r>
              <a:rPr lang="nl-BE" sz="2900" i="1" dirty="0">
                <a:solidFill>
                  <a:srgbClr val="666666"/>
                </a:solidFill>
              </a:rPr>
              <a:t>’ 	         ‘Maria breaks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cry</a:t>
            </a:r>
            <a:r>
              <a:rPr lang="nl-BE" sz="2900" i="1" dirty="0">
                <a:solidFill>
                  <a:srgbClr val="666666"/>
                </a:solidFill>
              </a:rPr>
              <a:t>’		‘Javier </a:t>
            </a:r>
            <a:r>
              <a:rPr lang="nl-BE" sz="2900" i="1" dirty="0" err="1">
                <a:solidFill>
                  <a:srgbClr val="666666"/>
                </a:solidFill>
              </a:rPr>
              <a:t>throws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himself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to</a:t>
            </a:r>
            <a:r>
              <a:rPr lang="nl-BE" sz="2900" i="1" dirty="0">
                <a:solidFill>
                  <a:srgbClr val="666666"/>
                </a:solidFill>
              </a:rPr>
              <a:t> </a:t>
            </a:r>
            <a:r>
              <a:rPr lang="nl-BE" sz="2900" i="1" dirty="0" err="1">
                <a:solidFill>
                  <a:srgbClr val="666666"/>
                </a:solidFill>
              </a:rPr>
              <a:t>laugh</a:t>
            </a:r>
            <a:r>
              <a:rPr lang="nl-BE" sz="2900" i="1" dirty="0">
                <a:solidFill>
                  <a:srgbClr val="666666"/>
                </a:solidFill>
              </a:rPr>
              <a:t>’</a:t>
            </a:r>
            <a:endParaRPr sz="2900" i="1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nl-BE" sz="2900" i="1" dirty="0">
              <a:solidFill>
                <a:srgbClr val="666666"/>
              </a:solidFill>
            </a:endParaRPr>
          </a:p>
          <a:p>
            <a:pPr marL="53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900" i="1" dirty="0">
              <a:solidFill>
                <a:srgbClr val="666666"/>
              </a:solidFill>
            </a:endParaRPr>
          </a:p>
          <a:p>
            <a:pPr marL="536399" lvl="0" indent="-45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̶"/>
            </a:pPr>
            <a:r>
              <a:rPr lang="nl-BE" sz="3000" dirty="0"/>
              <a:t>4 </a:t>
            </a:r>
            <a:r>
              <a:rPr lang="nl-BE" sz="3000" dirty="0" err="1"/>
              <a:t>slots</a:t>
            </a:r>
            <a:r>
              <a:rPr lang="nl-BE" sz="3000" dirty="0"/>
              <a:t>: Subject, </a:t>
            </a:r>
            <a:r>
              <a:rPr lang="nl-BE" sz="3000" dirty="0" err="1"/>
              <a:t>Auxiliary</a:t>
            </a:r>
            <a:r>
              <a:rPr lang="nl-BE" sz="3000" dirty="0"/>
              <a:t>, </a:t>
            </a:r>
            <a:r>
              <a:rPr lang="nl-BE" sz="3000" dirty="0" err="1"/>
              <a:t>Preposition</a:t>
            </a:r>
            <a:r>
              <a:rPr lang="nl-BE" sz="3000" dirty="0"/>
              <a:t>, </a:t>
            </a:r>
            <a:r>
              <a:rPr lang="nl-BE" sz="3000" dirty="0" err="1"/>
              <a:t>Infinitive</a:t>
            </a:r>
            <a:endParaRPr lang="nl-BE"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1170000" lvl="1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i="1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  <a:p>
            <a:pPr marL="536399" lvl="0" indent="-259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endParaRPr sz="3000" dirty="0"/>
          </a:p>
          <a:p>
            <a:pPr marL="86399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</a:pPr>
            <a:endParaRPr sz="3000" dirty="0"/>
          </a:p>
        </p:txBody>
      </p:sp>
      <p:sp>
        <p:nvSpPr>
          <p:cNvPr id="243" name="Google Shape;243;g6c99f0cd9d_3_6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4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3F93FD-B26C-43A5-86DD-B0D2DB5FF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2.2 The productivity of the filler-slot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539D6DD-C6E9-442B-A533-B21823EB17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40</a:t>
            </a:fld>
            <a:endParaRPr lang="nl-BE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9A8C80F-F8C1-4307-8174-1346BD66C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881" y="1115693"/>
            <a:ext cx="3860884" cy="8197516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3D250318-0002-44A9-98C9-1CEDA79EE824}"/>
              </a:ext>
            </a:extLst>
          </p:cNvPr>
          <p:cNvSpPr txBox="1"/>
          <p:nvPr/>
        </p:nvSpPr>
        <p:spPr>
          <a:xfrm>
            <a:off x="7828547" y="1646656"/>
            <a:ext cx="9015663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BE" sz="2800" i="1" dirty="0"/>
              <a:t>Mi mama </a:t>
            </a:r>
            <a:r>
              <a:rPr lang="nl-BE" sz="2800" b="1" i="1" dirty="0"/>
              <a:t>se echó a </a:t>
            </a:r>
            <a:r>
              <a:rPr lang="nl-BE" sz="2800" b="1" i="1" dirty="0" err="1"/>
              <a:t>llorar</a:t>
            </a:r>
            <a:r>
              <a:rPr lang="nl-BE" sz="28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“My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mother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cry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i="1" dirty="0"/>
              <a:t>Ella </a:t>
            </a:r>
            <a:r>
              <a:rPr lang="nl-BE" sz="2800" b="1" i="1" dirty="0"/>
              <a:t>se </a:t>
            </a:r>
            <a:r>
              <a:rPr lang="nl-BE" sz="2800" b="1" i="1" dirty="0" err="1"/>
              <a:t>arranca</a:t>
            </a:r>
            <a:r>
              <a:rPr lang="nl-BE" sz="2800" b="1" i="1" dirty="0"/>
              <a:t> a </a:t>
            </a:r>
            <a:r>
              <a:rPr lang="nl-BE" sz="2800" b="1" i="1" dirty="0" err="1"/>
              <a:t>hacer</a:t>
            </a:r>
            <a:r>
              <a:rPr lang="nl-BE" sz="2800" b="1" i="1" dirty="0"/>
              <a:t> </a:t>
            </a:r>
            <a:r>
              <a:rPr lang="nl-BE" sz="2800" i="1" dirty="0" err="1"/>
              <a:t>un</a:t>
            </a:r>
            <a:r>
              <a:rPr lang="nl-BE" sz="2800" i="1" dirty="0"/>
              <a:t> playback de la </a:t>
            </a:r>
            <a:r>
              <a:rPr lang="nl-BE" sz="2800" i="1" dirty="0" err="1"/>
              <a:t>canción</a:t>
            </a:r>
            <a:r>
              <a:rPr lang="nl-BE" sz="28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starts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do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a playback of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song.”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i="1" dirty="0"/>
              <a:t>El Festival de Sarajevo </a:t>
            </a:r>
            <a:r>
              <a:rPr lang="nl-BE" sz="2800" b="1" i="1" dirty="0"/>
              <a:t>echó a </a:t>
            </a:r>
            <a:r>
              <a:rPr lang="nl-BE" sz="2800" b="1" i="1" dirty="0" err="1"/>
              <a:t>andar</a:t>
            </a:r>
            <a:r>
              <a:rPr lang="nl-BE" sz="2800" b="1" i="1" dirty="0"/>
              <a:t> </a:t>
            </a:r>
            <a:r>
              <a:rPr lang="nl-BE" sz="2800" i="1" dirty="0"/>
              <a:t>en 1995.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“The Festival of Sarajevo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take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place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in 1995.”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b="1" i="1" dirty="0" err="1"/>
              <a:t>Comienza</a:t>
            </a:r>
            <a:r>
              <a:rPr lang="nl-BE" sz="2800" b="1" i="1" dirty="0"/>
              <a:t> a </a:t>
            </a:r>
            <a:r>
              <a:rPr lang="nl-BE" sz="2800" b="1" i="1" dirty="0" err="1"/>
              <a:t>trabajar</a:t>
            </a:r>
            <a:r>
              <a:rPr lang="nl-BE" sz="2800" b="1" i="1" dirty="0"/>
              <a:t> </a:t>
            </a:r>
            <a:r>
              <a:rPr lang="nl-BE" sz="2800" i="1" dirty="0"/>
              <a:t>en la firma “Stone &amp; Webster”.</a:t>
            </a:r>
          </a:p>
          <a:p>
            <a:pPr marL="285750" indent="-285750">
              <a:buFontTx/>
              <a:buChar char="-"/>
            </a:pP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He /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starts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work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in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firm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“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Stone&amp;Webster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”. </a:t>
            </a:r>
          </a:p>
          <a:p>
            <a:pPr marL="285750" indent="-285750">
              <a:buFontTx/>
              <a:buChar char="-"/>
            </a:pPr>
            <a:endParaRPr lang="nl-BE" sz="2800" i="1" dirty="0"/>
          </a:p>
          <a:p>
            <a:pPr marL="285750" indent="-285750">
              <a:buFontTx/>
              <a:buChar char="-"/>
            </a:pPr>
            <a:r>
              <a:rPr lang="nl-BE" sz="2800" i="1" dirty="0" err="1"/>
              <a:t>Salgo</a:t>
            </a:r>
            <a:r>
              <a:rPr lang="nl-BE" sz="2800" i="1" dirty="0"/>
              <a:t> a la </a:t>
            </a:r>
            <a:r>
              <a:rPr lang="nl-BE" sz="2800" i="1" dirty="0" err="1"/>
              <a:t>calle</a:t>
            </a:r>
            <a:r>
              <a:rPr lang="nl-BE" sz="2800" i="1" dirty="0"/>
              <a:t> y </a:t>
            </a:r>
            <a:r>
              <a:rPr lang="nl-BE" sz="2800" b="1" i="1" dirty="0" err="1"/>
              <a:t>empiezo</a:t>
            </a:r>
            <a:r>
              <a:rPr lang="nl-BE" sz="2800" b="1" i="1" dirty="0"/>
              <a:t> a </a:t>
            </a:r>
            <a:r>
              <a:rPr lang="nl-BE" sz="2800" b="1" i="1" dirty="0" err="1"/>
              <a:t>correr</a:t>
            </a:r>
            <a:r>
              <a:rPr lang="nl-BE" sz="2800" i="1" dirty="0"/>
              <a:t>.</a:t>
            </a:r>
          </a:p>
          <a:p>
            <a:pPr marL="285750" indent="-285750">
              <a:buFontTx/>
              <a:buChar char="-"/>
            </a:pP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“I go out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2800" i="1" dirty="0" err="1">
                <a:solidFill>
                  <a:schemeClr val="bg1">
                    <a:lumMod val="50000"/>
                  </a:schemeClr>
                </a:solidFill>
              </a:rPr>
              <a:t>street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 and 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I start </a:t>
            </a:r>
            <a:r>
              <a:rPr lang="nl-BE" sz="28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2800" b="1" i="1" dirty="0">
                <a:solidFill>
                  <a:schemeClr val="bg1">
                    <a:lumMod val="50000"/>
                  </a:schemeClr>
                </a:solidFill>
              </a:rPr>
              <a:t> run</a:t>
            </a:r>
            <a:r>
              <a:rPr lang="nl-BE" sz="28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pPr marL="285750" indent="-285750">
              <a:buFontTx/>
              <a:buChar char="-"/>
            </a:pP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271601384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7118" y="9137"/>
            <a:ext cx="15705282" cy="863693"/>
          </a:xfrm>
        </p:spPr>
        <p:txBody>
          <a:bodyPr/>
          <a:lstStyle/>
          <a:p>
            <a:pPr algn="ctr"/>
            <a:r>
              <a:rPr lang="nl-BE" b="1" u="none" dirty="0"/>
              <a:t>5 </a:t>
            </a:r>
            <a:r>
              <a:rPr lang="nl-BE" b="1" u="none" dirty="0" err="1"/>
              <a:t>semantic</a:t>
            </a:r>
            <a:r>
              <a:rPr lang="nl-BE" b="1" u="none" dirty="0"/>
              <a:t> </a:t>
            </a:r>
            <a:r>
              <a:rPr lang="nl-BE" b="1" u="none" dirty="0" err="1"/>
              <a:t>domains</a:t>
            </a:r>
            <a:endParaRPr lang="nl-BE" b="1" u="non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noProof="0" smtClean="0"/>
              <a:t>41</a:t>
            </a:fld>
            <a:endParaRPr lang="en-GB" noProof="0" dirty="0"/>
          </a:p>
        </p:txBody>
      </p:sp>
      <p:sp>
        <p:nvSpPr>
          <p:cNvPr id="5" name="Afgeronde rechthoek 4"/>
          <p:cNvSpPr/>
          <p:nvPr/>
        </p:nvSpPr>
        <p:spPr>
          <a:xfrm>
            <a:off x="213516" y="1216369"/>
            <a:ext cx="3695041" cy="1007078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superlexicals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4337508" y="1220499"/>
            <a:ext cx="4411399" cy="10248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>
                <a:solidFill>
                  <a:schemeClr val="tx1"/>
                </a:solidFill>
              </a:rPr>
              <a:t>positioning</a:t>
            </a:r>
          </a:p>
        </p:txBody>
      </p:sp>
      <p:sp>
        <p:nvSpPr>
          <p:cNvPr id="7" name="Afgeronde rechthoek 6"/>
          <p:cNvSpPr/>
          <p:nvPr/>
        </p:nvSpPr>
        <p:spPr>
          <a:xfrm>
            <a:off x="4866205" y="4368546"/>
            <a:ext cx="3335582" cy="1024880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throwing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9325703" y="1235981"/>
            <a:ext cx="3335582" cy="1007079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movement</a:t>
            </a:r>
            <a:endParaRPr lang="nl-BE" sz="3982" b="1" dirty="0">
              <a:solidFill>
                <a:schemeClr val="tx1"/>
              </a:solidFill>
            </a:endParaRPr>
          </a:p>
        </p:txBody>
      </p:sp>
      <p:sp>
        <p:nvSpPr>
          <p:cNvPr id="9" name="Afgeronde rechthoek 8"/>
          <p:cNvSpPr/>
          <p:nvPr/>
        </p:nvSpPr>
        <p:spPr>
          <a:xfrm>
            <a:off x="13519186" y="1216369"/>
            <a:ext cx="3335582" cy="1046305"/>
          </a:xfrm>
          <a:prstGeom prst="roundRect">
            <a:avLst/>
          </a:prstGeom>
          <a:noFill/>
          <a:ln w="31750">
            <a:solidFill>
              <a:srgbClr val="1E64C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3982" b="1" dirty="0" err="1">
                <a:solidFill>
                  <a:schemeClr val="tx1"/>
                </a:solidFill>
              </a:rPr>
              <a:t>destruction</a:t>
            </a:r>
            <a:endParaRPr lang="nl-BE" sz="3982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el 9">
            <a:extLst>
              <a:ext uri="{FF2B5EF4-FFF2-40B4-BE49-F238E27FC236}">
                <a16:creationId xmlns:a16="http://schemas.microsoft.com/office/drawing/2014/main" id="{71A5803A-012D-4E9C-9560-53977A3869A3}"/>
              </a:ext>
            </a:extLst>
          </p:cNvPr>
          <p:cNvGraphicFramePr>
            <a:graphicFrameLocks noGrp="1"/>
          </p:cNvGraphicFramePr>
          <p:nvPr/>
        </p:nvGraphicFramePr>
        <p:xfrm>
          <a:off x="13172439" y="2626012"/>
          <a:ext cx="4029075" cy="519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30076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arrancar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(se)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tear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off”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97924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estallar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88600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explotar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explode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943953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prorrumpir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break </a:t>
                      </a:r>
                      <a:r>
                        <a:rPr lang="nl-BE" sz="2400" dirty="0" err="1"/>
                        <a:t>loose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13062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reventar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shatter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440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romper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break”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1" name="Tabel 17">
            <a:extLst>
              <a:ext uri="{FF2B5EF4-FFF2-40B4-BE49-F238E27FC236}">
                <a16:creationId xmlns:a16="http://schemas.microsoft.com/office/drawing/2014/main" id="{43788893-B0BB-4F2F-BDD8-FDD56D0DD9DA}"/>
              </a:ext>
            </a:extLst>
          </p:cNvPr>
          <p:cNvGraphicFramePr>
            <a:graphicFrameLocks noGrp="1"/>
          </p:cNvGraphicFramePr>
          <p:nvPr/>
        </p:nvGraphicFramePr>
        <p:xfrm>
          <a:off x="9092607" y="2626012"/>
          <a:ext cx="3801773" cy="521843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agarrar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grab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49235"/>
                  </a:ext>
                </a:extLst>
              </a:tr>
              <a:tr h="778728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embarcar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embark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largar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let go”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liar</a:t>
                      </a:r>
                      <a:endParaRPr lang="nl-BE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bind”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048665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saltar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jump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078488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soltar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loosen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66762"/>
                  </a:ext>
                </a:extLst>
              </a:tr>
              <a:tr h="739951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zambullir</a:t>
                      </a:r>
                      <a:endParaRPr lang="nl-BE" sz="2400" b="0" i="0" u="none" strike="noStrike" cap="none" dirty="0">
                        <a:solidFill>
                          <a:schemeClr val="dk1"/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“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to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nl-BE" sz="2400" b="0" i="0" u="none" strike="noStrike" cap="none" dirty="0" err="1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dive</a:t>
                      </a:r>
                      <a:r>
                        <a:rPr lang="nl-BE" sz="2400" b="0" i="0" u="none" strike="noStrike" cap="none" dirty="0">
                          <a:solidFill>
                            <a:schemeClr val="dk1"/>
                          </a:solidFill>
                          <a:latin typeface="Arial"/>
                          <a:cs typeface="Arial"/>
                          <a:sym typeface="Arial"/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491539"/>
                  </a:ext>
                </a:extLst>
              </a:tr>
            </a:tbl>
          </a:graphicData>
        </a:graphic>
      </p:graphicFrame>
      <p:graphicFrame>
        <p:nvGraphicFramePr>
          <p:cNvPr id="18" name="Tabel 9">
            <a:extLst>
              <a:ext uri="{FF2B5EF4-FFF2-40B4-BE49-F238E27FC236}">
                <a16:creationId xmlns:a16="http://schemas.microsoft.com/office/drawing/2014/main" id="{E186C1D5-6C11-453D-8270-8CF17821BF35}"/>
              </a:ext>
            </a:extLst>
          </p:cNvPr>
          <p:cNvGraphicFramePr>
            <a:graphicFrameLocks noGrp="1"/>
          </p:cNvGraphicFramePr>
          <p:nvPr/>
        </p:nvGraphicFramePr>
        <p:xfrm>
          <a:off x="204398" y="2569233"/>
          <a:ext cx="4029075" cy="52752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2667">
                  <a:extLst>
                    <a:ext uri="{9D8B030D-6E8A-4147-A177-3AD203B41FA5}">
                      <a16:colId xmlns:a16="http://schemas.microsoft.com/office/drawing/2014/main" val="1721481788"/>
                    </a:ext>
                  </a:extLst>
                </a:gridCol>
                <a:gridCol w="2166408">
                  <a:extLst>
                    <a:ext uri="{9D8B030D-6E8A-4147-A177-3AD203B41FA5}">
                      <a16:colId xmlns:a16="http://schemas.microsoft.com/office/drawing/2014/main" val="3169670948"/>
                    </a:ext>
                  </a:extLst>
                </a:gridCol>
              </a:tblGrid>
              <a:tr h="854167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empezar</a:t>
                      </a:r>
                      <a:endParaRPr lang="nl-BE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4829261"/>
                  </a:ext>
                </a:extLst>
              </a:tr>
              <a:tr h="1007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comenzar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“</a:t>
                      </a:r>
                      <a:r>
                        <a:rPr kumimoji="0" lang="nl-BE" sz="24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to</a:t>
                      </a:r>
                      <a:r>
                        <a:rPr kumimoji="0" lang="nl-BE" sz="2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  <a:sym typeface="Arial"/>
                        </a:rPr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7070840"/>
                  </a:ext>
                </a:extLst>
              </a:tr>
              <a:tr h="911715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reempezar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7170079"/>
                  </a:ext>
                </a:extLst>
              </a:tr>
              <a:tr h="8993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recomenzar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restart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5987309"/>
                  </a:ext>
                </a:extLst>
              </a:tr>
              <a:tr h="8366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iniciar</a:t>
                      </a:r>
                      <a:endParaRPr lang="nl-BE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initiate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1577760"/>
                  </a:ext>
                </a:extLst>
              </a:tr>
              <a:tr h="765654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principiar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start”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89701330"/>
                  </a:ext>
                </a:extLst>
              </a:tr>
            </a:tbl>
          </a:graphicData>
        </a:graphic>
      </p:graphicFrame>
      <p:graphicFrame>
        <p:nvGraphicFramePr>
          <p:cNvPr id="19" name="Tabel 19">
            <a:extLst>
              <a:ext uri="{FF2B5EF4-FFF2-40B4-BE49-F238E27FC236}">
                <a16:creationId xmlns:a16="http://schemas.microsoft.com/office/drawing/2014/main" id="{F22249D3-9D36-4019-B953-A1199533DAA6}"/>
              </a:ext>
            </a:extLst>
          </p:cNvPr>
          <p:cNvGraphicFramePr>
            <a:graphicFrameLocks noGrp="1"/>
          </p:cNvGraphicFramePr>
          <p:nvPr/>
        </p:nvGraphicFramePr>
        <p:xfrm>
          <a:off x="5089204" y="2593047"/>
          <a:ext cx="2908004" cy="1318554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1396263">
                  <a:extLst>
                    <a:ext uri="{9D8B030D-6E8A-4147-A177-3AD203B41FA5}">
                      <a16:colId xmlns:a16="http://schemas.microsoft.com/office/drawing/2014/main" val="4033211534"/>
                    </a:ext>
                  </a:extLst>
                </a:gridCol>
                <a:gridCol w="1511741">
                  <a:extLst>
                    <a:ext uri="{9D8B030D-6E8A-4147-A177-3AD203B41FA5}">
                      <a16:colId xmlns:a16="http://schemas.microsoft.com/office/drawing/2014/main" val="2499032109"/>
                    </a:ext>
                  </a:extLst>
                </a:gridCol>
              </a:tblGrid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rgbClr val="C00000"/>
                          </a:solidFill>
                        </a:rPr>
                        <a:t>poner</a:t>
                      </a:r>
                      <a:endParaRPr lang="nl-BE" sz="24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rgbClr val="C00000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332002"/>
                  </a:ext>
                </a:extLst>
              </a:tr>
              <a:tr h="659277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rgbClr val="C00000"/>
                          </a:solidFill>
                        </a:rPr>
                        <a:t>meter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rgbClr val="C00000"/>
                          </a:solidFill>
                        </a:rPr>
                        <a:t> put”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054821"/>
                  </a:ext>
                </a:extLst>
              </a:tr>
            </a:tbl>
          </a:graphicData>
        </a:graphic>
      </p:graphicFrame>
      <p:graphicFrame>
        <p:nvGraphicFramePr>
          <p:cNvPr id="20" name="Tabel 17">
            <a:extLst>
              <a:ext uri="{FF2B5EF4-FFF2-40B4-BE49-F238E27FC236}">
                <a16:creationId xmlns:a16="http://schemas.microsoft.com/office/drawing/2014/main" id="{25909333-6B86-48BD-8D0A-F8BF25CD5136}"/>
              </a:ext>
            </a:extLst>
          </p:cNvPr>
          <p:cNvGraphicFramePr>
            <a:graphicFrameLocks noGrp="1"/>
          </p:cNvGraphicFramePr>
          <p:nvPr/>
        </p:nvGraphicFramePr>
        <p:xfrm>
          <a:off x="4642319" y="5850372"/>
          <a:ext cx="3801773" cy="1994072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2002428">
                  <a:extLst>
                    <a:ext uri="{9D8B030D-6E8A-4147-A177-3AD203B41FA5}">
                      <a16:colId xmlns:a16="http://schemas.microsoft.com/office/drawing/2014/main" val="2984190176"/>
                    </a:ext>
                  </a:extLst>
                </a:gridCol>
                <a:gridCol w="1799345">
                  <a:extLst>
                    <a:ext uri="{9D8B030D-6E8A-4147-A177-3AD203B41FA5}">
                      <a16:colId xmlns:a16="http://schemas.microsoft.com/office/drawing/2014/main" val="256949928"/>
                    </a:ext>
                  </a:extLst>
                </a:gridCol>
              </a:tblGrid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arrojar</a:t>
                      </a:r>
                      <a:endParaRPr lang="nl-BE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“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nl-BE" sz="2400" b="0" dirty="0" err="1">
                          <a:solidFill>
                            <a:schemeClr val="tx1"/>
                          </a:solidFill>
                        </a:rPr>
                        <a:t>throw</a:t>
                      </a:r>
                      <a:r>
                        <a:rPr lang="nl-BE" sz="2400" b="0" dirty="0">
                          <a:solidFill>
                            <a:schemeClr val="tx1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149235"/>
                  </a:ext>
                </a:extLst>
              </a:tr>
              <a:tr h="517859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echar</a:t>
                      </a:r>
                      <a:endParaRPr lang="nl-BE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throw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0254016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lanzar</a:t>
                      </a:r>
                      <a:endParaRPr lang="nl-BE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“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to</a:t>
                      </a:r>
                      <a:r>
                        <a:rPr lang="nl-BE" sz="24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nl-BE" sz="2400" dirty="0" err="1">
                          <a:solidFill>
                            <a:srgbClr val="C00000"/>
                          </a:solidFill>
                        </a:rPr>
                        <a:t>launch</a:t>
                      </a:r>
                      <a:endParaRPr lang="nl-BE" sz="24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5777292"/>
                  </a:ext>
                </a:extLst>
              </a:tr>
              <a:tr h="492071">
                <a:tc>
                  <a:txBody>
                    <a:bodyPr/>
                    <a:lstStyle/>
                    <a:p>
                      <a:pPr algn="ctr"/>
                      <a:r>
                        <a:rPr lang="nl-BE" sz="2400" dirty="0" err="1"/>
                        <a:t>tirar</a:t>
                      </a:r>
                      <a:endParaRPr lang="nl-BE" sz="2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2400" dirty="0"/>
                        <a:t>“</a:t>
                      </a:r>
                      <a:r>
                        <a:rPr lang="nl-BE" sz="2400" dirty="0" err="1"/>
                        <a:t>to</a:t>
                      </a:r>
                      <a:r>
                        <a:rPr lang="nl-BE" sz="2400" dirty="0"/>
                        <a:t> </a:t>
                      </a:r>
                      <a:r>
                        <a:rPr lang="nl-BE" sz="2400" dirty="0" err="1"/>
                        <a:t>fire</a:t>
                      </a:r>
                      <a:r>
                        <a:rPr lang="nl-BE" sz="2400" dirty="0"/>
                        <a:t>”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048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28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3D2286-839F-4928-9A7F-8592DEA7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118" y="252000"/>
            <a:ext cx="15705282" cy="863693"/>
          </a:xfrm>
        </p:spPr>
        <p:txBody>
          <a:bodyPr/>
          <a:lstStyle/>
          <a:p>
            <a:r>
              <a:rPr lang="nl-BE" dirty="0"/>
              <a:t>Productivity </a:t>
            </a:r>
            <a:r>
              <a:rPr lang="nl-BE" dirty="0" err="1"/>
              <a:t>Measures</a:t>
            </a:r>
            <a:r>
              <a:rPr lang="nl-BE" dirty="0"/>
              <a:t> </a:t>
            </a:r>
            <a:r>
              <a:rPr lang="nl-BE" dirty="0" err="1"/>
              <a:t>Overview</a:t>
            </a:r>
            <a:endParaRPr lang="nl-BE" dirty="0"/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DF2531AB-F17D-4922-8B9D-9C7621E740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2CE194A-8A3E-4ECC-B754-CDA90F74AD9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5590520" y="8948703"/>
            <a:ext cx="921880" cy="519289"/>
          </a:xfrm>
        </p:spPr>
        <p:txBody>
          <a:bodyPr/>
          <a:lstStyle/>
          <a:p>
            <a:pPr lvl="0"/>
            <a:fld id="{00000000-1234-1234-1234-123412341234}" type="slidenum">
              <a:rPr lang="nl-BE" smtClean="0"/>
              <a:pPr lvl="0"/>
              <a:t>42</a:t>
            </a:fld>
            <a:endParaRPr lang="nl-BE"/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0E1E4666-D06A-45D9-930F-15242C830E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2764" y="1115693"/>
            <a:ext cx="10304042" cy="863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3166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AA05B-F3BF-4C31-AB60-E0291CFB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Clustering </a:t>
            </a:r>
            <a:r>
              <a:rPr lang="nl-BE" dirty="0" err="1"/>
              <a:t>based</a:t>
            </a:r>
            <a:r>
              <a:rPr lang="nl-BE" dirty="0"/>
              <a:t> on </a:t>
            </a:r>
            <a:r>
              <a:rPr lang="nl-BE" dirty="0" err="1"/>
              <a:t>lexical</a:t>
            </a:r>
            <a:r>
              <a:rPr lang="nl-BE" dirty="0"/>
              <a:t> </a:t>
            </a:r>
            <a:r>
              <a:rPr lang="nl-BE" dirty="0" err="1"/>
              <a:t>categories</a:t>
            </a:r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DD6E514-0B74-4BCB-8230-F5D3BEE346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43</a:t>
            </a:fld>
            <a:endParaRPr lang="nl-BE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6D9C902-F900-40F7-90B8-DD6C02DBD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358" y="1524017"/>
            <a:ext cx="3433011" cy="729688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2745E467-EF95-4115-8E9B-D29D3B707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1557" y="1524017"/>
            <a:ext cx="3499078" cy="7247102"/>
          </a:xfrm>
          <a:prstGeom prst="rect">
            <a:avLst/>
          </a:prstGeom>
        </p:spPr>
      </p:pic>
      <p:sp>
        <p:nvSpPr>
          <p:cNvPr id="8" name="Pijl: rechts 7">
            <a:extLst>
              <a:ext uri="{FF2B5EF4-FFF2-40B4-BE49-F238E27FC236}">
                <a16:creationId xmlns:a16="http://schemas.microsoft.com/office/drawing/2014/main" id="{68165B31-1B0B-4775-8A95-4AA96060D867}"/>
              </a:ext>
            </a:extLst>
          </p:cNvPr>
          <p:cNvSpPr/>
          <p:nvPr/>
        </p:nvSpPr>
        <p:spPr>
          <a:xfrm>
            <a:off x="6801853" y="3834063"/>
            <a:ext cx="3962400" cy="2181726"/>
          </a:xfrm>
          <a:prstGeom prst="right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bg2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74E0514-B109-4600-9956-36F40B8864BD}"/>
              </a:ext>
            </a:extLst>
          </p:cNvPr>
          <p:cNvSpPr txBox="1"/>
          <p:nvPr/>
        </p:nvSpPr>
        <p:spPr>
          <a:xfrm>
            <a:off x="6416841" y="7016793"/>
            <a:ext cx="42832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600" dirty="0" err="1">
                <a:solidFill>
                  <a:schemeClr val="bg2"/>
                </a:solidFill>
              </a:rPr>
              <a:t>Based</a:t>
            </a:r>
            <a:r>
              <a:rPr lang="nl-BE" sz="3600" dirty="0">
                <a:solidFill>
                  <a:schemeClr val="bg2"/>
                </a:solidFill>
              </a:rPr>
              <a:t> on </a:t>
            </a:r>
            <a:r>
              <a:rPr lang="nl-BE" sz="3600" dirty="0" err="1">
                <a:solidFill>
                  <a:schemeClr val="bg2"/>
                </a:solidFill>
              </a:rPr>
              <a:t>the</a:t>
            </a:r>
            <a:r>
              <a:rPr lang="nl-BE" sz="3600" dirty="0">
                <a:solidFill>
                  <a:schemeClr val="bg2"/>
                </a:solidFill>
              </a:rPr>
              <a:t> </a:t>
            </a:r>
            <a:r>
              <a:rPr lang="nl-BE" sz="3600" dirty="0" err="1">
                <a:solidFill>
                  <a:schemeClr val="bg2"/>
                </a:solidFill>
              </a:rPr>
              <a:t>lexical</a:t>
            </a:r>
            <a:r>
              <a:rPr lang="nl-BE" sz="3600" dirty="0">
                <a:solidFill>
                  <a:schemeClr val="bg2"/>
                </a:solidFill>
              </a:rPr>
              <a:t> </a:t>
            </a:r>
            <a:r>
              <a:rPr lang="nl-BE" sz="3600" dirty="0" err="1">
                <a:solidFill>
                  <a:schemeClr val="bg2"/>
                </a:solidFill>
              </a:rPr>
              <a:t>classification</a:t>
            </a:r>
            <a:r>
              <a:rPr lang="nl-BE" sz="3600" dirty="0">
                <a:solidFill>
                  <a:schemeClr val="bg2"/>
                </a:solidFill>
              </a:rPr>
              <a:t> of ADESSE</a:t>
            </a:r>
          </a:p>
        </p:txBody>
      </p:sp>
    </p:spTree>
    <p:extLst>
      <p:ext uri="{BB962C8B-B14F-4D97-AF65-F5344CB8AC3E}">
        <p14:creationId xmlns:p14="http://schemas.microsoft.com/office/powerpoint/2010/main" val="86029620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122DF3-C530-4FAD-B73F-D4300C42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Total (</a:t>
            </a:r>
            <a:r>
              <a:rPr lang="nl-BE" dirty="0" err="1"/>
              <a:t>estimated</a:t>
            </a:r>
            <a:r>
              <a:rPr lang="nl-BE" dirty="0"/>
              <a:t>) token </a:t>
            </a:r>
            <a:r>
              <a:rPr lang="nl-BE" dirty="0" err="1"/>
              <a:t>frequency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0BB76B-E718-40B0-8A5E-693A3F427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6" y="1528800"/>
            <a:ext cx="15699574" cy="6696000"/>
          </a:xfrm>
        </p:spPr>
        <p:txBody>
          <a:bodyPr/>
          <a:lstStyle/>
          <a:p>
            <a:r>
              <a:rPr lang="nl-BE" sz="4000" dirty="0"/>
              <a:t>Total </a:t>
            </a:r>
            <a:r>
              <a:rPr lang="nl-BE" sz="4000" dirty="0" err="1"/>
              <a:t>estimated</a:t>
            </a:r>
            <a:r>
              <a:rPr lang="nl-BE" sz="4000" dirty="0"/>
              <a:t> token </a:t>
            </a:r>
            <a:r>
              <a:rPr lang="nl-BE" sz="4000" dirty="0" err="1"/>
              <a:t>frequency</a:t>
            </a:r>
            <a:r>
              <a:rPr lang="nl-BE" sz="4000" dirty="0"/>
              <a:t> of </a:t>
            </a:r>
            <a:r>
              <a:rPr lang="nl-BE" sz="4000" dirty="0" err="1"/>
              <a:t>inchoatives</a:t>
            </a:r>
            <a:r>
              <a:rPr lang="nl-BE" sz="4000" dirty="0"/>
              <a:t>: 796.906</a:t>
            </a:r>
          </a:p>
          <a:p>
            <a:r>
              <a:rPr lang="nl-BE" sz="4000" dirty="0"/>
              <a:t>Total token </a:t>
            </a:r>
            <a:r>
              <a:rPr lang="nl-BE" sz="4000" dirty="0" err="1"/>
              <a:t>frequency</a:t>
            </a:r>
            <a:r>
              <a:rPr lang="nl-BE" sz="4000" dirty="0"/>
              <a:t> of corpus (Sketchengine): 20.306.642.991</a:t>
            </a:r>
          </a:p>
          <a:p>
            <a:r>
              <a:rPr lang="nl-BE" sz="4000" dirty="0" err="1"/>
              <a:t>Proportion</a:t>
            </a:r>
            <a:r>
              <a:rPr lang="nl-BE" sz="4000" dirty="0"/>
              <a:t> of the </a:t>
            </a:r>
            <a:r>
              <a:rPr lang="nl-BE" sz="4000" dirty="0" err="1"/>
              <a:t>inchoative</a:t>
            </a:r>
            <a:r>
              <a:rPr lang="nl-BE" sz="4000" dirty="0"/>
              <a:t> </a:t>
            </a:r>
            <a:r>
              <a:rPr lang="nl-BE" sz="4000" dirty="0" err="1"/>
              <a:t>construction</a:t>
            </a:r>
            <a:r>
              <a:rPr lang="nl-BE" sz="4000" dirty="0"/>
              <a:t> in the corpus: 0,004%</a:t>
            </a:r>
          </a:p>
          <a:p>
            <a:endParaRPr lang="nl-BE" sz="4000" dirty="0"/>
          </a:p>
          <a:p>
            <a:r>
              <a:rPr lang="nl-BE" sz="4000" dirty="0">
                <a:sym typeface="Wingdings" panose="05000000000000000000" pitchFamily="2" charset="2"/>
              </a:rPr>
              <a:t> </a:t>
            </a:r>
            <a:r>
              <a:rPr lang="nl-BE" sz="4000" dirty="0"/>
              <a:t>40 tokens of the </a:t>
            </a:r>
            <a:r>
              <a:rPr lang="nl-BE" sz="4000" dirty="0" err="1"/>
              <a:t>inchoative</a:t>
            </a:r>
            <a:r>
              <a:rPr lang="nl-BE" sz="4000" dirty="0"/>
              <a:t> </a:t>
            </a:r>
            <a:r>
              <a:rPr lang="nl-BE" sz="4000" dirty="0" err="1"/>
              <a:t>construction</a:t>
            </a:r>
            <a:r>
              <a:rPr lang="nl-BE" sz="4000" dirty="0"/>
              <a:t> per 1 </a:t>
            </a:r>
            <a:r>
              <a:rPr lang="nl-BE" sz="4000" dirty="0" err="1"/>
              <a:t>million</a:t>
            </a:r>
            <a:r>
              <a:rPr lang="nl-BE" sz="4000" dirty="0"/>
              <a:t> tokens</a:t>
            </a:r>
          </a:p>
          <a:p>
            <a:endParaRPr lang="nl-BE" sz="4000" dirty="0"/>
          </a:p>
          <a:p>
            <a:r>
              <a:rPr lang="nl-BE" sz="4000" dirty="0">
                <a:sym typeface="Wingdings" panose="05000000000000000000" pitchFamily="2" charset="2"/>
              </a:rPr>
              <a:t> </a:t>
            </a:r>
            <a:r>
              <a:rPr lang="nl-BE" sz="4000" dirty="0"/>
              <a:t>In </a:t>
            </a:r>
            <a:r>
              <a:rPr lang="nl-BE" sz="4000" dirty="0" err="1"/>
              <a:t>general</a:t>
            </a:r>
            <a:r>
              <a:rPr lang="nl-BE" sz="4000" dirty="0"/>
              <a:t>, the </a:t>
            </a:r>
            <a:r>
              <a:rPr lang="nl-BE" sz="4000" dirty="0" err="1"/>
              <a:t>inchoative</a:t>
            </a:r>
            <a:r>
              <a:rPr lang="nl-BE" sz="4000" dirty="0"/>
              <a:t> </a:t>
            </a:r>
            <a:r>
              <a:rPr lang="nl-BE" sz="4000" dirty="0" err="1"/>
              <a:t>construction</a:t>
            </a:r>
            <a:r>
              <a:rPr lang="nl-BE" sz="4000" dirty="0"/>
              <a:t> is </a:t>
            </a:r>
            <a:r>
              <a:rPr lang="nl-BE" sz="4000" dirty="0" err="1"/>
              <a:t>rather</a:t>
            </a:r>
            <a:r>
              <a:rPr lang="nl-BE" sz="4000" dirty="0"/>
              <a:t> </a:t>
            </a:r>
            <a:r>
              <a:rPr lang="nl-BE" sz="4000" dirty="0" err="1"/>
              <a:t>infrequent</a:t>
            </a:r>
            <a:r>
              <a:rPr lang="nl-BE" sz="4000" dirty="0"/>
              <a:t> </a:t>
            </a:r>
          </a:p>
          <a:p>
            <a:pPr marL="0" indent="0">
              <a:buNone/>
            </a:pPr>
            <a:r>
              <a:rPr lang="nl-BE" dirty="0"/>
              <a:t>	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63C1757-29CE-4D9A-B288-E3E8D5EC0B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44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530444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dirty="0" err="1"/>
              <a:t>Examples</a:t>
            </a:r>
            <a:endParaRPr lang="nl-BE" u="none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26275" y="1149301"/>
            <a:ext cx="16848667" cy="8352299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r>
              <a:rPr lang="nl-BE" sz="3200" i="1" dirty="0"/>
              <a:t>A </a:t>
            </a:r>
            <a:r>
              <a:rPr lang="nl-BE" sz="3200" i="1" dirty="0" err="1"/>
              <a:t>partir</a:t>
            </a:r>
            <a:r>
              <a:rPr lang="nl-BE" sz="3200" i="1" dirty="0"/>
              <a:t> de </a:t>
            </a:r>
            <a:r>
              <a:rPr lang="nl-BE" sz="3200" i="1" dirty="0" err="1"/>
              <a:t>ese</a:t>
            </a:r>
            <a:r>
              <a:rPr lang="nl-BE" sz="3200" i="1" dirty="0"/>
              <a:t> </a:t>
            </a:r>
            <a:r>
              <a:rPr lang="nl-BE" sz="3200" i="1" dirty="0" err="1"/>
              <a:t>momento</a:t>
            </a:r>
            <a:r>
              <a:rPr lang="nl-BE" sz="3200" i="1" dirty="0"/>
              <a:t> </a:t>
            </a:r>
            <a:r>
              <a:rPr lang="nl-BE" sz="3200" b="1" i="1" dirty="0" err="1"/>
              <a:t>comenzaron</a:t>
            </a:r>
            <a:r>
              <a:rPr lang="nl-BE" sz="3200" b="1" i="1" dirty="0"/>
              <a:t> a </a:t>
            </a:r>
            <a:r>
              <a:rPr lang="nl-BE" sz="3200" b="1" i="1" dirty="0" err="1"/>
              <a:t>recibir</a:t>
            </a:r>
            <a:r>
              <a:rPr lang="nl-BE" sz="3200" b="1" i="1" dirty="0"/>
              <a:t> </a:t>
            </a:r>
            <a:r>
              <a:rPr lang="nl-BE" sz="3200" i="1" dirty="0" err="1"/>
              <a:t>amenazas</a:t>
            </a:r>
            <a:r>
              <a:rPr lang="nl-BE" sz="3200" i="1" dirty="0"/>
              <a:t> de </a:t>
            </a:r>
            <a:r>
              <a:rPr lang="nl-BE" sz="3200" i="1" dirty="0" err="1"/>
              <a:t>muerte</a:t>
            </a:r>
            <a:r>
              <a:rPr lang="nl-BE" sz="3200" i="1" dirty="0"/>
              <a:t> por teléfono. </a:t>
            </a:r>
            <a:r>
              <a:rPr lang="nl-BE" sz="3200" dirty="0"/>
              <a:t>(EsTenTen18)</a:t>
            </a:r>
            <a:endParaRPr lang="nl-BE" sz="3200" i="1" dirty="0"/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“From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moment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they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receive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threats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of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death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by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telephone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s-ES" sz="3200" i="1" dirty="0"/>
              <a:t>Esa historia me fascinó de tal manera que </a:t>
            </a:r>
            <a:r>
              <a:rPr lang="es-ES" sz="3200" b="1" i="1" dirty="0"/>
              <a:t>me</a:t>
            </a:r>
            <a:r>
              <a:rPr lang="nl-BE" sz="3200" b="1" i="1" dirty="0"/>
              <a:t> </a:t>
            </a:r>
            <a:r>
              <a:rPr lang="nl-BE" sz="3200" b="1" i="1" dirty="0" err="1"/>
              <a:t>puse</a:t>
            </a:r>
            <a:r>
              <a:rPr lang="nl-BE" sz="3200" b="1" i="1" dirty="0"/>
              <a:t> a </a:t>
            </a:r>
            <a:r>
              <a:rPr lang="nl-BE" sz="3200" b="1" i="1" dirty="0" err="1"/>
              <a:t>investigar</a:t>
            </a:r>
            <a:r>
              <a:rPr lang="nl-BE" sz="3200" i="1" dirty="0"/>
              <a:t>. </a:t>
            </a:r>
            <a:r>
              <a:rPr lang="nl-BE" sz="3200" dirty="0"/>
              <a:t>(EsTenTen18)</a:t>
            </a:r>
            <a:endParaRPr lang="nl-BE" sz="3200" i="1" dirty="0"/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story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fascinated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me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extent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that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I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investigate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200" dirty="0"/>
              <a:t>La </a:t>
            </a:r>
            <a:r>
              <a:rPr lang="nl-BE" sz="3200" dirty="0" err="1"/>
              <a:t>gente</a:t>
            </a:r>
            <a:r>
              <a:rPr lang="nl-BE" sz="3200" dirty="0"/>
              <a:t> </a:t>
            </a:r>
            <a:r>
              <a:rPr lang="nl-BE" sz="3200" b="1" dirty="0"/>
              <a:t>se</a:t>
            </a:r>
            <a:r>
              <a:rPr lang="nl-BE" sz="3200" dirty="0"/>
              <a:t> </a:t>
            </a:r>
            <a:r>
              <a:rPr lang="nl-BE" sz="3200" b="1" dirty="0" err="1"/>
              <a:t>echa</a:t>
            </a:r>
            <a:r>
              <a:rPr lang="nl-BE" sz="3200" b="1" dirty="0"/>
              <a:t> a </a:t>
            </a:r>
            <a:r>
              <a:rPr lang="nl-BE" sz="3200" b="1" dirty="0" err="1"/>
              <a:t>conocer</a:t>
            </a:r>
            <a:r>
              <a:rPr lang="nl-BE" sz="3200" b="1" dirty="0"/>
              <a:t> </a:t>
            </a:r>
            <a:r>
              <a:rPr lang="nl-BE" sz="3200" dirty="0" err="1"/>
              <a:t>este</a:t>
            </a:r>
            <a:r>
              <a:rPr lang="nl-BE" sz="3200" dirty="0"/>
              <a:t> </a:t>
            </a:r>
            <a:r>
              <a:rPr lang="nl-BE" sz="3200" dirty="0" err="1"/>
              <a:t>hermoso</a:t>
            </a:r>
            <a:r>
              <a:rPr lang="nl-BE" sz="3200" dirty="0"/>
              <a:t> </a:t>
            </a:r>
            <a:r>
              <a:rPr lang="nl-BE" sz="3200" dirty="0" err="1"/>
              <a:t>pedazo</a:t>
            </a:r>
            <a:r>
              <a:rPr lang="nl-BE" sz="3200" dirty="0"/>
              <a:t> del </a:t>
            </a:r>
            <a:r>
              <a:rPr lang="nl-BE" sz="3200" dirty="0" err="1"/>
              <a:t>mundo</a:t>
            </a:r>
            <a:r>
              <a:rPr lang="nl-BE" sz="3200" dirty="0"/>
              <a:t>. (EsTenTen18)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“People 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start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know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this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beautiful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piece of the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world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200" i="1" dirty="0" err="1"/>
              <a:t>Todos</a:t>
            </a:r>
            <a:r>
              <a:rPr lang="nl-BE" sz="3200" i="1" dirty="0"/>
              <a:t> </a:t>
            </a:r>
            <a:r>
              <a:rPr lang="nl-BE" sz="3200" b="1" i="1" dirty="0" err="1"/>
              <a:t>hemos</a:t>
            </a:r>
            <a:r>
              <a:rPr lang="nl-BE" sz="3200" b="1" i="1" dirty="0"/>
              <a:t> </a:t>
            </a:r>
            <a:r>
              <a:rPr lang="nl-BE" sz="3200" b="1" i="1" dirty="0" err="1"/>
              <a:t>roto</a:t>
            </a:r>
            <a:r>
              <a:rPr lang="nl-BE" sz="3200" b="1" i="1" dirty="0"/>
              <a:t> a </a:t>
            </a:r>
            <a:r>
              <a:rPr lang="nl-BE" sz="3200" b="1" i="1" dirty="0" err="1"/>
              <a:t>aplaudir</a:t>
            </a:r>
            <a:r>
              <a:rPr lang="nl-BE" sz="3200" i="1" dirty="0"/>
              <a:t>. </a:t>
            </a:r>
            <a:r>
              <a:rPr lang="nl-BE" sz="3200" dirty="0"/>
              <a:t>(EsTenTen18)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“We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all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have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applaud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”. 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200" i="1" dirty="0"/>
              <a:t>Ella </a:t>
            </a:r>
            <a:r>
              <a:rPr lang="nl-BE" sz="3200" b="1" i="1" dirty="0"/>
              <a:t>se </a:t>
            </a:r>
            <a:r>
              <a:rPr lang="nl-BE" sz="3200" b="1" i="1" dirty="0" err="1"/>
              <a:t>arranca</a:t>
            </a:r>
            <a:r>
              <a:rPr lang="nl-BE" sz="3200" b="1" i="1" dirty="0"/>
              <a:t> a </a:t>
            </a:r>
            <a:r>
              <a:rPr lang="nl-BE" sz="3200" b="1" i="1" dirty="0" err="1"/>
              <a:t>hacer</a:t>
            </a:r>
            <a:r>
              <a:rPr lang="nl-BE" sz="3200" b="1" i="1" dirty="0"/>
              <a:t> </a:t>
            </a:r>
            <a:r>
              <a:rPr lang="nl-BE" sz="3200" i="1" dirty="0" err="1"/>
              <a:t>un</a:t>
            </a:r>
            <a:r>
              <a:rPr lang="nl-BE" sz="3200" i="1" dirty="0"/>
              <a:t> playback de la </a:t>
            </a:r>
            <a:r>
              <a:rPr lang="nl-BE" sz="3200" i="1" dirty="0" err="1"/>
              <a:t>canción</a:t>
            </a:r>
            <a:r>
              <a:rPr lang="nl-BE" sz="3200" i="1" dirty="0"/>
              <a:t>. </a:t>
            </a:r>
            <a:r>
              <a:rPr lang="nl-BE" sz="3200" dirty="0"/>
              <a:t>(EsTenTen18)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She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starts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do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a playback of the song.”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200" i="1" dirty="0"/>
              <a:t>La </a:t>
            </a:r>
            <a:r>
              <a:rPr lang="nl-BE" sz="3200" i="1" dirty="0" err="1"/>
              <a:t>superficie</a:t>
            </a:r>
            <a:r>
              <a:rPr lang="nl-BE" sz="3200" i="1" dirty="0"/>
              <a:t> de </a:t>
            </a:r>
            <a:r>
              <a:rPr lang="nl-BE" sz="3200" i="1" dirty="0" err="1"/>
              <a:t>todo</a:t>
            </a:r>
            <a:r>
              <a:rPr lang="nl-BE" sz="3200" i="1" dirty="0"/>
              <a:t> el </a:t>
            </a:r>
            <a:r>
              <a:rPr lang="nl-BE" sz="3200" i="1" dirty="0" err="1"/>
              <a:t>cuerpo</a:t>
            </a:r>
            <a:r>
              <a:rPr lang="nl-BE" sz="3200" i="1" dirty="0"/>
              <a:t> </a:t>
            </a:r>
            <a:r>
              <a:rPr lang="nl-BE" sz="3200" b="1" i="1" dirty="0" err="1"/>
              <a:t>principió</a:t>
            </a:r>
            <a:r>
              <a:rPr lang="nl-BE" sz="3200" b="1" i="1" dirty="0"/>
              <a:t> a </a:t>
            </a:r>
            <a:r>
              <a:rPr lang="nl-BE" sz="3200" b="1" i="1" dirty="0" err="1"/>
              <a:t>enfriarse</a:t>
            </a:r>
            <a:r>
              <a:rPr lang="nl-BE" sz="3200" i="1" dirty="0"/>
              <a:t>.</a:t>
            </a:r>
            <a:r>
              <a:rPr lang="nl-BE" sz="3200" dirty="0"/>
              <a:t>(EsTenTen18)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“The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surface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of the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entire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body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cool down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nl-BE" sz="3200" i="1" dirty="0"/>
              <a:t>El </a:t>
            </a:r>
            <a:r>
              <a:rPr lang="nl-BE" sz="3200" i="1" dirty="0" err="1"/>
              <a:t>chiquillo</a:t>
            </a:r>
            <a:r>
              <a:rPr lang="nl-BE" sz="3200" i="1" dirty="0"/>
              <a:t> </a:t>
            </a:r>
            <a:r>
              <a:rPr lang="nl-BE" sz="3200" b="1" i="1" dirty="0" err="1"/>
              <a:t>prorrumpió</a:t>
            </a:r>
            <a:r>
              <a:rPr lang="nl-BE" sz="3200" b="1" i="1" dirty="0"/>
              <a:t> a </a:t>
            </a:r>
            <a:r>
              <a:rPr lang="nl-BE" sz="3200" b="1" i="1" dirty="0" err="1"/>
              <a:t>gritar</a:t>
            </a:r>
            <a:r>
              <a:rPr lang="nl-BE" sz="3200" b="1" i="1" dirty="0"/>
              <a:t> </a:t>
            </a:r>
            <a:r>
              <a:rPr lang="nl-BE" sz="3200" i="1" dirty="0"/>
              <a:t>con </a:t>
            </a:r>
            <a:r>
              <a:rPr lang="nl-BE" sz="3200" i="1" dirty="0" err="1"/>
              <a:t>todas</a:t>
            </a:r>
            <a:r>
              <a:rPr lang="nl-BE" sz="3200" i="1" dirty="0"/>
              <a:t> sus </a:t>
            </a:r>
            <a:r>
              <a:rPr lang="nl-BE" sz="3200" i="1" dirty="0" err="1"/>
              <a:t>fuerzas</a:t>
            </a:r>
            <a:r>
              <a:rPr lang="nl-BE" sz="3200" i="1" dirty="0"/>
              <a:t>. </a:t>
            </a:r>
            <a:r>
              <a:rPr lang="nl-BE" sz="3200" dirty="0"/>
              <a:t>(EsTenTen18)</a:t>
            </a:r>
          </a:p>
          <a:p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“The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little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boy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started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to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b="1" i="1" dirty="0" err="1">
                <a:solidFill>
                  <a:schemeClr val="bg1">
                    <a:lumMod val="50000"/>
                  </a:schemeClr>
                </a:solidFill>
              </a:rPr>
              <a:t>shout</a:t>
            </a:r>
            <a:r>
              <a:rPr lang="nl-BE" sz="3200" b="1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with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all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 his </a:t>
            </a:r>
            <a:r>
              <a:rPr lang="nl-BE" sz="3200" i="1" dirty="0" err="1">
                <a:solidFill>
                  <a:schemeClr val="bg1">
                    <a:lumMod val="50000"/>
                  </a:schemeClr>
                </a:solidFill>
              </a:rPr>
              <a:t>forces</a:t>
            </a:r>
            <a:r>
              <a:rPr lang="nl-BE" sz="3200" i="1" dirty="0">
                <a:solidFill>
                  <a:schemeClr val="bg1">
                    <a:lumMod val="50000"/>
                  </a:schemeClr>
                </a:solidFill>
              </a:rPr>
              <a:t>.”</a:t>
            </a: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/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nl-BE" sz="3200" dirty="0"/>
          </a:p>
          <a:p>
            <a:endParaRPr lang="nl-BE" sz="32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nl-BE" sz="2800" dirty="0"/>
          </a:p>
          <a:p>
            <a:pPr marL="685800" indent="-685800">
              <a:buFontTx/>
              <a:buChar char="-"/>
            </a:pPr>
            <a:endParaRPr lang="nl-BE" sz="4000" i="1" dirty="0"/>
          </a:p>
          <a:p>
            <a:pPr marL="685800" indent="-685800">
              <a:buFontTx/>
              <a:buChar char="-"/>
            </a:pPr>
            <a:endParaRPr lang="nl-BE" sz="4000" i="1" dirty="0"/>
          </a:p>
          <a:p>
            <a:pPr marL="685800" indent="-685800">
              <a:buFontTx/>
              <a:buChar char="-"/>
            </a:pPr>
            <a:endParaRPr lang="nl-BE" sz="4000" dirty="0"/>
          </a:p>
          <a:p>
            <a:pPr marL="685800" indent="-685800">
              <a:buFontTx/>
              <a:buChar char="-"/>
            </a:pPr>
            <a:endParaRPr lang="nl-BE" sz="4000" dirty="0"/>
          </a:p>
          <a:p>
            <a:pPr marL="685800" indent="-685800">
              <a:buFontTx/>
              <a:buChar char="-"/>
            </a:pPr>
            <a:endParaRPr lang="nl-BE" sz="4000" dirty="0"/>
          </a:p>
          <a:p>
            <a:pPr marL="0" indent="0">
              <a:buNone/>
            </a:pPr>
            <a:endParaRPr lang="nl-BE" sz="4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45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11177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E3273A-33B9-4AA1-B2FC-BDF08B51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Research </a:t>
            </a:r>
            <a:r>
              <a:rPr lang="nl-BE" dirty="0" err="1"/>
              <a:t>Questions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787961B-A86F-4FFD-A284-59D7A5FFD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4" cy="71607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1. How </a:t>
            </a:r>
            <a:r>
              <a:rPr lang="nl-BE" dirty="0" err="1"/>
              <a:t>productive</a:t>
            </a:r>
            <a:r>
              <a:rPr lang="nl-BE" dirty="0"/>
              <a:t> is the </a:t>
            </a:r>
            <a:r>
              <a:rPr lang="nl-BE" dirty="0" err="1"/>
              <a:t>construction</a:t>
            </a:r>
            <a:r>
              <a:rPr lang="nl-BE" dirty="0"/>
              <a:t> at macro-level? </a:t>
            </a:r>
          </a:p>
          <a:p>
            <a:pPr marL="0" indent="0">
              <a:buNone/>
            </a:pPr>
            <a:r>
              <a:rPr lang="nl-BE" dirty="0"/>
              <a:t>    How </a:t>
            </a:r>
            <a:r>
              <a:rPr lang="nl-BE" dirty="0" err="1"/>
              <a:t>strongly</a:t>
            </a:r>
            <a:r>
              <a:rPr lang="nl-BE" dirty="0"/>
              <a:t> does the schema </a:t>
            </a:r>
            <a:r>
              <a:rPr lang="nl-BE" dirty="0" err="1"/>
              <a:t>attract</a:t>
            </a:r>
            <a:r>
              <a:rPr lang="nl-BE" dirty="0"/>
              <a:t> new </a:t>
            </a:r>
            <a:r>
              <a:rPr lang="nl-BE" dirty="0" err="1"/>
              <a:t>auxiliaries</a:t>
            </a:r>
            <a:r>
              <a:rPr lang="nl-BE" dirty="0"/>
              <a:t>?</a:t>
            </a:r>
          </a:p>
          <a:p>
            <a:endParaRPr lang="nl-BE" dirty="0"/>
          </a:p>
          <a:p>
            <a:pPr marL="630238" indent="-630238">
              <a:buNone/>
              <a:tabLst>
                <a:tab pos="630238" algn="l"/>
              </a:tabLst>
            </a:pPr>
            <a:r>
              <a:rPr lang="nl-BE" dirty="0"/>
              <a:t>2. How </a:t>
            </a:r>
            <a:r>
              <a:rPr lang="nl-BE" dirty="0" err="1"/>
              <a:t>productive</a:t>
            </a:r>
            <a:r>
              <a:rPr lang="nl-BE" dirty="0"/>
              <a:t> are the micro-</a:t>
            </a:r>
            <a:r>
              <a:rPr lang="nl-BE" dirty="0" err="1"/>
              <a:t>constructions</a:t>
            </a:r>
            <a:r>
              <a:rPr lang="nl-BE" dirty="0"/>
              <a:t>? 		  	  	                 </a:t>
            </a:r>
            <a:r>
              <a:rPr lang="nl-BE" dirty="0" err="1"/>
              <a:t>Differences</a:t>
            </a:r>
            <a:r>
              <a:rPr lang="nl-BE" dirty="0"/>
              <a:t> in </a:t>
            </a:r>
            <a:r>
              <a:rPr lang="nl-BE" dirty="0" err="1"/>
              <a:t>terms</a:t>
            </a:r>
            <a:r>
              <a:rPr lang="nl-BE" dirty="0"/>
              <a:t> of token, type and hapax </a:t>
            </a:r>
            <a:r>
              <a:rPr lang="nl-BE" dirty="0" err="1"/>
              <a:t>frequency</a:t>
            </a:r>
            <a:r>
              <a:rPr lang="nl-BE" dirty="0"/>
              <a:t>? </a:t>
            </a:r>
          </a:p>
          <a:p>
            <a:endParaRPr lang="nl-BE" dirty="0"/>
          </a:p>
          <a:p>
            <a:pPr marL="630238" indent="-630238">
              <a:buNone/>
            </a:pPr>
            <a:r>
              <a:rPr lang="nl-BE" dirty="0"/>
              <a:t>3. </a:t>
            </a:r>
            <a:r>
              <a:rPr lang="nl-BE" dirty="0" err="1"/>
              <a:t>To</a:t>
            </a:r>
            <a:r>
              <a:rPr lang="nl-BE" dirty="0"/>
              <a:t> </a:t>
            </a:r>
            <a:r>
              <a:rPr lang="nl-BE" dirty="0" err="1"/>
              <a:t>what</a:t>
            </a:r>
            <a:r>
              <a:rPr lang="nl-BE" dirty="0"/>
              <a:t> </a:t>
            </a:r>
            <a:r>
              <a:rPr lang="nl-BE" dirty="0" err="1"/>
              <a:t>extent</a:t>
            </a:r>
            <a:r>
              <a:rPr lang="nl-BE" dirty="0"/>
              <a:t> </a:t>
            </a:r>
            <a:r>
              <a:rPr lang="nl-BE" dirty="0" err="1"/>
              <a:t>can</a:t>
            </a:r>
            <a:r>
              <a:rPr lang="nl-BE" dirty="0"/>
              <a:t> (</a:t>
            </a:r>
            <a:r>
              <a:rPr lang="nl-BE" dirty="0" err="1"/>
              <a:t>hierarchical</a:t>
            </a:r>
            <a:r>
              <a:rPr lang="nl-BE" dirty="0"/>
              <a:t>) cluster analysis (help)           </a:t>
            </a:r>
            <a:r>
              <a:rPr lang="nl-BE" dirty="0" err="1"/>
              <a:t>unfold</a:t>
            </a:r>
            <a:r>
              <a:rPr lang="nl-BE" dirty="0"/>
              <a:t> the </a:t>
            </a:r>
            <a:r>
              <a:rPr lang="nl-BE" dirty="0" err="1"/>
              <a:t>semantic</a:t>
            </a:r>
            <a:r>
              <a:rPr lang="nl-BE" dirty="0"/>
              <a:t> </a:t>
            </a:r>
            <a:r>
              <a:rPr lang="nl-BE" dirty="0" err="1"/>
              <a:t>productivity</a:t>
            </a:r>
            <a:r>
              <a:rPr lang="nl-BE" dirty="0"/>
              <a:t> of the micro-</a:t>
            </a:r>
            <a:r>
              <a:rPr lang="nl-BE" dirty="0" err="1"/>
              <a:t>constructions</a:t>
            </a:r>
            <a:r>
              <a:rPr lang="nl-BE" dirty="0"/>
              <a:t>?</a:t>
            </a:r>
          </a:p>
          <a:p>
            <a:endParaRPr lang="nl-BE" dirty="0"/>
          </a:p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0F484FE-87F0-4C86-BD2F-D3BA8F07E9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9185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6c99f0cd9d_3_18"/>
          <p:cNvSpPr txBox="1">
            <a:spLocks noGrp="1"/>
          </p:cNvSpPr>
          <p:nvPr>
            <p:ph type="title"/>
          </p:nvPr>
        </p:nvSpPr>
        <p:spPr>
          <a:xfrm>
            <a:off x="830118" y="252000"/>
            <a:ext cx="15705300" cy="8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64C8"/>
              </a:buClr>
              <a:buSzPts val="5400"/>
              <a:buFont typeface="Arial"/>
              <a:buNone/>
            </a:pPr>
            <a:r>
              <a:rPr lang="nl-BE" cap="small" dirty="0" err="1"/>
              <a:t>Methodology</a:t>
            </a:r>
            <a:r>
              <a:rPr lang="nl-BE" cap="small" dirty="0"/>
              <a:t> </a:t>
            </a:r>
            <a:endParaRPr cap="small" dirty="0"/>
          </a:p>
        </p:txBody>
      </p:sp>
      <p:sp>
        <p:nvSpPr>
          <p:cNvPr id="256" name="Google Shape;256;g6c99f0cd9d_3_18"/>
          <p:cNvSpPr txBox="1">
            <a:spLocks noGrp="1"/>
          </p:cNvSpPr>
          <p:nvPr>
            <p:ph type="body" idx="1"/>
          </p:nvPr>
        </p:nvSpPr>
        <p:spPr>
          <a:xfrm>
            <a:off x="993228" y="1115700"/>
            <a:ext cx="13224666" cy="11622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54140" indent="-685800">
              <a:lnSpc>
                <a:spcPct val="100000"/>
              </a:lnSpc>
              <a:buSzPts val="4440"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 err="1"/>
              <a:t>Empirical</a:t>
            </a:r>
            <a:r>
              <a:rPr lang="nl-BE" sz="3600" dirty="0"/>
              <a:t> </a:t>
            </a:r>
            <a:r>
              <a:rPr lang="nl-BE" sz="3600" dirty="0" err="1"/>
              <a:t>study</a:t>
            </a:r>
            <a:r>
              <a:rPr lang="nl-BE" sz="3600" dirty="0"/>
              <a:t> of </a:t>
            </a:r>
            <a:r>
              <a:rPr lang="nl-BE" sz="3600" dirty="0" err="1"/>
              <a:t>contemporary</a:t>
            </a:r>
            <a:r>
              <a:rPr lang="nl-BE" sz="3600" dirty="0"/>
              <a:t> </a:t>
            </a:r>
            <a:r>
              <a:rPr lang="nl-BE" sz="3600" dirty="0" err="1"/>
              <a:t>peninsular</a:t>
            </a:r>
            <a:r>
              <a:rPr lang="nl-BE" sz="3600" dirty="0"/>
              <a:t> Spanish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/>
              <a:t>Corpus: Sketchengine (esTenTen18)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 err="1"/>
              <a:t>PoS-tagged</a:t>
            </a:r>
            <a:endParaRPr lang="nl-BE" sz="3600" dirty="0"/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High Token </a:t>
            </a:r>
            <a:r>
              <a:rPr lang="nl-BE" sz="3600" dirty="0" err="1"/>
              <a:t>Frequency</a:t>
            </a:r>
            <a:r>
              <a:rPr lang="nl-BE" sz="3600" dirty="0"/>
              <a:t> (20 </a:t>
            </a:r>
            <a:r>
              <a:rPr lang="nl-BE" sz="3600" dirty="0" err="1"/>
              <a:t>billion</a:t>
            </a:r>
            <a:r>
              <a:rPr lang="nl-BE" sz="3600" dirty="0"/>
              <a:t> </a:t>
            </a:r>
            <a:r>
              <a:rPr lang="nl-BE" sz="3600" dirty="0" err="1"/>
              <a:t>words</a:t>
            </a:r>
            <a:r>
              <a:rPr lang="nl-BE" sz="3600" dirty="0"/>
              <a:t>)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Web Data</a:t>
            </a:r>
          </a:p>
          <a:p>
            <a:pPr marL="1968540" lvl="2" indent="-685800">
              <a:lnSpc>
                <a:spcPct val="100000"/>
              </a:lnSpc>
              <a:buSzPts val="4440"/>
            </a:pPr>
            <a:r>
              <a:rPr lang="nl-BE" sz="3600" dirty="0"/>
              <a:t>Search Syntax: </a:t>
            </a:r>
          </a:p>
          <a:p>
            <a:pPr marL="1282740" lvl="2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	  </a:t>
            </a:r>
            <a:r>
              <a:rPr lang="nl-BE" sz="2800" dirty="0"/>
              <a:t>[lemma=“</a:t>
            </a:r>
            <a:r>
              <a:rPr lang="nl-BE" sz="2800" dirty="0" err="1"/>
              <a:t>empezar</a:t>
            </a:r>
            <a:r>
              <a:rPr lang="nl-BE" sz="2800" dirty="0"/>
              <a:t>"][tag="R.*"]{0,3}"a"[tag="V.*"] </a:t>
            </a:r>
            <a:r>
              <a:rPr lang="nl-BE" sz="2800" dirty="0" err="1"/>
              <a:t>within</a:t>
            </a:r>
            <a:r>
              <a:rPr lang="nl-BE" sz="2800" dirty="0"/>
              <a:t> &lt;s/&gt;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endParaRPr lang="nl-BE" sz="3600" dirty="0"/>
          </a:p>
          <a:p>
            <a:pPr marL="1054140" indent="-685800">
              <a:lnSpc>
                <a:spcPct val="100000"/>
              </a:lnSpc>
              <a:buSzPts val="4440"/>
            </a:pPr>
            <a:r>
              <a:rPr lang="nl-BE" sz="3600" dirty="0"/>
              <a:t>Data Retrieval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1. Download </a:t>
            </a:r>
            <a:r>
              <a:rPr lang="nl-BE" sz="3600" dirty="0" err="1"/>
              <a:t>randomized</a:t>
            </a:r>
            <a:r>
              <a:rPr lang="nl-BE" sz="3600" dirty="0"/>
              <a:t> sample of 10.000 tokens</a:t>
            </a:r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2. Cleaning (and </a:t>
            </a:r>
            <a:r>
              <a:rPr lang="nl-BE" sz="3600" dirty="0" err="1"/>
              <a:t>annotating</a:t>
            </a:r>
            <a:r>
              <a:rPr lang="nl-BE" sz="3600" dirty="0"/>
              <a:t>) up </a:t>
            </a:r>
            <a:r>
              <a:rPr lang="nl-BE" sz="3600" dirty="0" err="1"/>
              <a:t>to</a:t>
            </a:r>
            <a:r>
              <a:rPr lang="nl-BE" sz="3600" dirty="0"/>
              <a:t> 500 </a:t>
            </a:r>
            <a:r>
              <a:rPr lang="nl-BE" sz="3600" dirty="0" err="1"/>
              <a:t>true</a:t>
            </a:r>
            <a:r>
              <a:rPr lang="nl-BE" sz="3600" dirty="0"/>
              <a:t> </a:t>
            </a:r>
            <a:r>
              <a:rPr lang="nl-BE" sz="3600" dirty="0" err="1"/>
              <a:t>positives</a:t>
            </a:r>
            <a:endParaRPr lang="nl-BE" sz="3600" dirty="0"/>
          </a:p>
          <a:p>
            <a:pPr marL="368340" indent="0">
              <a:lnSpc>
                <a:spcPct val="100000"/>
              </a:lnSpc>
              <a:buSzPts val="4440"/>
              <a:buNone/>
            </a:pPr>
            <a:r>
              <a:rPr lang="nl-BE" sz="3600" dirty="0"/>
              <a:t>    		</a:t>
            </a:r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lang="nl-BE" sz="3600" dirty="0"/>
          </a:p>
          <a:p>
            <a:pPr marL="536399" lvl="0" indent="-16805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40"/>
              <a:buFont typeface="Arial"/>
              <a:buNone/>
            </a:pPr>
            <a:endParaRPr sz="3600" dirty="0"/>
          </a:p>
        </p:txBody>
      </p:sp>
      <p:sp>
        <p:nvSpPr>
          <p:cNvPr id="257" name="Google Shape;257;g6c99f0cd9d_3_18"/>
          <p:cNvSpPr txBox="1">
            <a:spLocks noGrp="1"/>
          </p:cNvSpPr>
          <p:nvPr>
            <p:ph type="sldNum" idx="12"/>
          </p:nvPr>
        </p:nvSpPr>
        <p:spPr>
          <a:xfrm>
            <a:off x="15590520" y="8948703"/>
            <a:ext cx="921900" cy="51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nl-BE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204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E6975-005B-47A2-8CF8-8F38BF0B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Variables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59D3DB6-DC9F-4940-AD77-ABD4A041F1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7</a:t>
            </a:fld>
            <a:endParaRPr lang="nl-BE"/>
          </a:p>
        </p:txBody>
      </p:sp>
      <p:graphicFrame>
        <p:nvGraphicFramePr>
          <p:cNvPr id="5" name="Tabel 5">
            <a:extLst>
              <a:ext uri="{FF2B5EF4-FFF2-40B4-BE49-F238E27FC236}">
                <a16:creationId xmlns:a16="http://schemas.microsoft.com/office/drawing/2014/main" id="{3E2DE361-FAFB-4F61-A90F-F573F1806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621957"/>
              </p:ext>
            </p:extLst>
          </p:nvPr>
        </p:nvGraphicFramePr>
        <p:xfrm>
          <a:off x="2241176" y="1346808"/>
          <a:ext cx="14701530" cy="7861539"/>
        </p:xfrm>
        <a:graphic>
          <a:graphicData uri="http://schemas.openxmlformats.org/drawingml/2006/table">
            <a:tbl>
              <a:tblPr firstRow="1" bandRow="1">
                <a:tableStyleId>{633ABB31-2133-4ED1-955E-AA242CA9472D}</a:tableStyleId>
              </a:tblPr>
              <a:tblGrid>
                <a:gridCol w="7350765">
                  <a:extLst>
                    <a:ext uri="{9D8B030D-6E8A-4147-A177-3AD203B41FA5}">
                      <a16:colId xmlns:a16="http://schemas.microsoft.com/office/drawing/2014/main" val="1643728049"/>
                    </a:ext>
                  </a:extLst>
                </a:gridCol>
                <a:gridCol w="7350765">
                  <a:extLst>
                    <a:ext uri="{9D8B030D-6E8A-4147-A177-3AD203B41FA5}">
                      <a16:colId xmlns:a16="http://schemas.microsoft.com/office/drawing/2014/main" val="1365939488"/>
                    </a:ext>
                  </a:extLst>
                </a:gridCol>
              </a:tblGrid>
              <a:tr h="710433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Variables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Levels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507399"/>
                  </a:ext>
                </a:extLst>
              </a:tr>
              <a:tr h="710433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Subject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absent, </a:t>
                      </a:r>
                      <a:r>
                        <a:rPr lang="nl-BE" sz="3200" dirty="0" err="1"/>
                        <a:t>animate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inanimate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impersonal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192187"/>
                  </a:ext>
                </a:extLst>
              </a:tr>
              <a:tr h="710433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Person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1,2,3,4,5,6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997906"/>
                  </a:ext>
                </a:extLst>
              </a:tr>
              <a:tr h="1940674">
                <a:tc>
                  <a:txBody>
                    <a:bodyPr/>
                    <a:lstStyle/>
                    <a:p>
                      <a:pPr algn="ctr"/>
                      <a:endParaRPr lang="nl-BE" sz="3200" dirty="0"/>
                    </a:p>
                    <a:p>
                      <a:pPr algn="ctr"/>
                      <a:r>
                        <a:rPr lang="nl-BE" sz="3200" dirty="0"/>
                        <a:t>TAM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/>
                        <a:t>Present, </a:t>
                      </a:r>
                      <a:r>
                        <a:rPr lang="nl-BE" sz="3200" dirty="0" err="1"/>
                        <a:t>Preterit</a:t>
                      </a:r>
                      <a:r>
                        <a:rPr lang="nl-BE" sz="3200" dirty="0"/>
                        <a:t>, Imperfect, </a:t>
                      </a:r>
                      <a:r>
                        <a:rPr lang="nl-BE" sz="3200" dirty="0" err="1"/>
                        <a:t>Infinitive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Conditional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Future</a:t>
                      </a:r>
                      <a:r>
                        <a:rPr lang="nl-BE" sz="3200" dirty="0"/>
                        <a:t>, Gerund, Past </a:t>
                      </a:r>
                      <a:r>
                        <a:rPr lang="nl-BE" sz="3200" dirty="0" err="1"/>
                        <a:t>Participle</a:t>
                      </a:r>
                      <a:r>
                        <a:rPr lang="nl-BE" sz="3200" dirty="0"/>
                        <a:t>, Present </a:t>
                      </a:r>
                      <a:r>
                        <a:rPr lang="nl-BE" sz="3200" dirty="0" err="1"/>
                        <a:t>Participle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Imperative</a:t>
                      </a:r>
                      <a:r>
                        <a:rPr lang="nl-BE" sz="3200" dirty="0"/>
                        <a:t>, ….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441261"/>
                  </a:ext>
                </a:extLst>
              </a:tr>
              <a:tr h="1013785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LexicalTypeInfMacro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Material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Mental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Modulación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Existencial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Relacional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Verbal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570161"/>
                  </a:ext>
                </a:extLst>
              </a:tr>
              <a:tr h="1477229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LexicalTypeInfDetailed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Modificación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Comunicación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Cognición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Competición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Percepción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Fisiología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Localización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Movimiento</a:t>
                      </a:r>
                      <a:r>
                        <a:rPr lang="nl-BE" sz="3200" dirty="0"/>
                        <a:t>, …</a:t>
                      </a:r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87538"/>
                  </a:ext>
                </a:extLst>
              </a:tr>
              <a:tr h="1013785"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SyntaxInf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BE" sz="3200" dirty="0" err="1"/>
                        <a:t>Transitive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Intransitive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Copulative</a:t>
                      </a:r>
                      <a:r>
                        <a:rPr lang="nl-BE" sz="3200" dirty="0"/>
                        <a:t>, </a:t>
                      </a:r>
                      <a:r>
                        <a:rPr lang="nl-BE" sz="3200" dirty="0" err="1"/>
                        <a:t>Fixed</a:t>
                      </a:r>
                      <a:r>
                        <a:rPr lang="nl-BE" sz="3200" dirty="0"/>
                        <a:t> </a:t>
                      </a:r>
                      <a:r>
                        <a:rPr lang="nl-BE" sz="3200" dirty="0" err="1"/>
                        <a:t>Expression</a:t>
                      </a:r>
                      <a:endParaRPr lang="nl-BE" sz="3200" dirty="0"/>
                    </a:p>
                  </a:txBody>
                  <a:tcPr>
                    <a:solidFill>
                      <a:srgbClr val="F1A4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007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490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GB" sz="4800" u="none" dirty="0"/>
            </a:br>
            <a:endParaRPr lang="en-GB" sz="4800" u="non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Title 3"/>
          <p:cNvSpPr txBox="1">
            <a:spLocks/>
          </p:cNvSpPr>
          <p:nvPr/>
        </p:nvSpPr>
        <p:spPr bwMode="white">
          <a:xfrm>
            <a:off x="1443474" y="2834317"/>
            <a:ext cx="15183366" cy="443631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1300368" rtl="0" eaLnBrk="1" latinLnBrk="0" hangingPunct="1">
              <a:lnSpc>
                <a:spcPts val="11000"/>
              </a:lnSpc>
              <a:spcBef>
                <a:spcPct val="0"/>
              </a:spcBef>
              <a:buNone/>
              <a:defRPr sz="10000" u="sng" kern="1200" cap="all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j-lt"/>
                <a:ea typeface="+mj-ea"/>
                <a:cs typeface="+mj-cs"/>
              </a:defRPr>
            </a:lvl1pPr>
          </a:lstStyle>
          <a:p>
            <a:pPr marL="914400" indent="-914400">
              <a:lnSpc>
                <a:spcPct val="150000"/>
              </a:lnSpc>
              <a:buClr>
                <a:schemeClr val="bg1"/>
              </a:buClr>
              <a:buFont typeface="Arial"/>
              <a:buAutoNum type="arabicPeriod"/>
            </a:pPr>
            <a:r>
              <a:rPr lang="en-GB" sz="2800" u="none" dirty="0"/>
              <a:t>Introduction: Productivity &amp; the inchoative construction</a:t>
            </a:r>
          </a:p>
          <a:p>
            <a:pPr marL="914400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r>
              <a:rPr lang="en-GB" sz="2800" b="1" u="none" dirty="0"/>
              <a:t>The productivity of the inchoative construction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2.1 Productivity at the macro-level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2.2 Productivity at the micro-level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2.3 Interim Conclusion</a:t>
            </a:r>
          </a:p>
          <a:p>
            <a:pPr>
              <a:lnSpc>
                <a:spcPct val="150000"/>
              </a:lnSpc>
              <a:buClr>
                <a:schemeClr val="bg1"/>
              </a:buClr>
            </a:pPr>
            <a:r>
              <a:rPr lang="en-GB" sz="2800" u="none" dirty="0"/>
              <a:t>         2.4 SEMANTIC productivity: an exploration through cluster analysis</a:t>
            </a:r>
          </a:p>
          <a:p>
            <a:pPr marL="914400" lvl="1" indent="-914400">
              <a:lnSpc>
                <a:spcPct val="150000"/>
              </a:lnSpc>
              <a:buClr>
                <a:schemeClr val="bg1"/>
              </a:buClr>
              <a:buAutoNum type="arabicPeriod"/>
            </a:pPr>
            <a:endParaRPr lang="en-GB" sz="100" u="none" dirty="0"/>
          </a:p>
          <a:p>
            <a:pPr marL="514350" indent="-514350">
              <a:lnSpc>
                <a:spcPct val="150000"/>
              </a:lnSpc>
              <a:buClr>
                <a:schemeClr val="bg1"/>
              </a:buClr>
              <a:buAutoNum type="arabicPeriod" startAt="3"/>
            </a:pPr>
            <a:r>
              <a:rPr lang="en-GB" sz="2800" u="none" dirty="0"/>
              <a:t>   Conclusion</a:t>
            </a:r>
          </a:p>
        </p:txBody>
      </p:sp>
    </p:spTree>
    <p:extLst>
      <p:ext uri="{BB962C8B-B14F-4D97-AF65-F5344CB8AC3E}">
        <p14:creationId xmlns:p14="http://schemas.microsoft.com/office/powerpoint/2010/main" val="3947231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E90E68-C5CD-4F81-BDB0-A66E79E5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Productivity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B3E839-42BC-450F-9575-62CC344E9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BE" dirty="0" err="1"/>
              <a:t>Many</a:t>
            </a:r>
            <a:r>
              <a:rPr lang="nl-BE" dirty="0"/>
              <a:t> different </a:t>
            </a:r>
            <a:r>
              <a:rPr lang="nl-BE" dirty="0" err="1"/>
              <a:t>definitions</a:t>
            </a:r>
            <a:r>
              <a:rPr lang="nl-BE" dirty="0"/>
              <a:t> of the concept of “Productivity”</a:t>
            </a:r>
          </a:p>
          <a:p>
            <a:pPr marL="536575" indent="-536575">
              <a:buNone/>
            </a:pPr>
            <a:r>
              <a:rPr lang="nl-BE" dirty="0"/>
              <a:t>   (</a:t>
            </a:r>
            <a:r>
              <a:rPr lang="nl-BE" dirty="0" err="1"/>
              <a:t>Baayen</a:t>
            </a:r>
            <a:r>
              <a:rPr lang="nl-BE" dirty="0"/>
              <a:t> 2009, Barðdal 2008, </a:t>
            </a:r>
            <a:r>
              <a:rPr lang="nl-BE" dirty="0" err="1"/>
              <a:t>Boas</a:t>
            </a:r>
            <a:r>
              <a:rPr lang="nl-BE" dirty="0"/>
              <a:t> 2018, </a:t>
            </a:r>
            <a:r>
              <a:rPr lang="nl-BE" dirty="0" err="1"/>
              <a:t>Bybee</a:t>
            </a:r>
            <a:r>
              <a:rPr lang="nl-BE" dirty="0"/>
              <a:t> 2006, </a:t>
            </a:r>
            <a:r>
              <a:rPr lang="nl-BE" dirty="0" err="1"/>
              <a:t>Croft</a:t>
            </a:r>
            <a:r>
              <a:rPr lang="nl-BE" dirty="0"/>
              <a:t> 2009, Goldberg 2019, Hilpert 2015, </a:t>
            </a:r>
            <a:r>
              <a:rPr lang="nl-BE" dirty="0" err="1"/>
              <a:t>Perek</a:t>
            </a:r>
            <a:r>
              <a:rPr lang="nl-BE" dirty="0"/>
              <a:t> 2016, Traugott &amp; </a:t>
            </a:r>
            <a:r>
              <a:rPr lang="nl-BE" dirty="0" err="1"/>
              <a:t>Trousdale</a:t>
            </a:r>
            <a:r>
              <a:rPr lang="nl-BE" dirty="0"/>
              <a:t> 2013, </a:t>
            </a:r>
            <a:r>
              <a:rPr lang="nl-BE" dirty="0" err="1"/>
              <a:t>Zeldes</a:t>
            </a:r>
            <a:r>
              <a:rPr lang="nl-BE" dirty="0"/>
              <a:t> 2012)</a:t>
            </a:r>
          </a:p>
          <a:p>
            <a:endParaRPr lang="nl-BE" dirty="0"/>
          </a:p>
          <a:p>
            <a:r>
              <a:rPr lang="nl-BE" sz="5700" dirty="0"/>
              <a:t>Productivity </a:t>
            </a:r>
            <a:r>
              <a:rPr lang="nl-BE" sz="5700" dirty="0" err="1"/>
              <a:t>Measures</a:t>
            </a:r>
            <a:r>
              <a:rPr lang="nl-BE" sz="5700" dirty="0"/>
              <a:t> in </a:t>
            </a:r>
            <a:r>
              <a:rPr lang="nl-BE" sz="5700" dirty="0" err="1"/>
              <a:t>this</a:t>
            </a:r>
            <a:r>
              <a:rPr lang="nl-BE" sz="5700" dirty="0"/>
              <a:t> </a:t>
            </a:r>
            <a:r>
              <a:rPr lang="nl-BE" sz="5700" dirty="0" err="1"/>
              <a:t>study</a:t>
            </a:r>
            <a:r>
              <a:rPr lang="nl-BE" sz="5700" dirty="0"/>
              <a:t> (</a:t>
            </a:r>
            <a:r>
              <a:rPr lang="nl-BE" sz="6000" dirty="0" err="1"/>
              <a:t>Barðdal</a:t>
            </a:r>
            <a:r>
              <a:rPr lang="nl-BE" sz="6000" dirty="0"/>
              <a:t> 2008)</a:t>
            </a:r>
            <a:endParaRPr lang="nl-BE" sz="5700" dirty="0"/>
          </a:p>
          <a:p>
            <a:pPr lvl="2"/>
            <a:r>
              <a:rPr lang="en-US" sz="4100" u="sng" dirty="0"/>
              <a:t>Token frequency</a:t>
            </a:r>
            <a:r>
              <a:rPr lang="en-US" sz="4100" dirty="0"/>
              <a:t>: “the total occurrences of either one or all the types of a construction in a text or corpus”</a:t>
            </a:r>
          </a:p>
          <a:p>
            <a:pPr lvl="2"/>
            <a:r>
              <a:rPr lang="nl-BE" sz="4100" u="sng" dirty="0"/>
              <a:t>Type </a:t>
            </a:r>
            <a:r>
              <a:rPr lang="nl-BE" sz="4100" u="sng" dirty="0" err="1"/>
              <a:t>frequency</a:t>
            </a:r>
            <a:r>
              <a:rPr lang="nl-BE" sz="4100" dirty="0"/>
              <a:t>: “the </a:t>
            </a:r>
            <a:r>
              <a:rPr lang="nl-BE" sz="4100" dirty="0" err="1"/>
              <a:t>total</a:t>
            </a:r>
            <a:r>
              <a:rPr lang="nl-BE" sz="4100" dirty="0"/>
              <a:t> </a:t>
            </a:r>
            <a:r>
              <a:rPr lang="nl-BE" sz="4100" dirty="0" err="1"/>
              <a:t>number</a:t>
            </a:r>
            <a:r>
              <a:rPr lang="nl-BE" sz="4100" dirty="0"/>
              <a:t> of types </a:t>
            </a:r>
            <a:r>
              <a:rPr lang="nl-BE" sz="4100" dirty="0" err="1"/>
              <a:t>which</a:t>
            </a:r>
            <a:r>
              <a:rPr lang="nl-BE" sz="4100" dirty="0"/>
              <a:t> </a:t>
            </a:r>
            <a:r>
              <a:rPr lang="nl-BE" sz="4100" dirty="0" err="1"/>
              <a:t>can</a:t>
            </a:r>
            <a:r>
              <a:rPr lang="nl-BE" sz="4100" dirty="0"/>
              <a:t> </a:t>
            </a:r>
            <a:r>
              <a:rPr lang="nl-BE" sz="4100" dirty="0" err="1"/>
              <a:t>instantiate</a:t>
            </a:r>
            <a:r>
              <a:rPr lang="nl-BE" sz="4100" dirty="0"/>
              <a:t> a </a:t>
            </a:r>
            <a:r>
              <a:rPr lang="nl-BE" sz="4100" dirty="0" err="1"/>
              <a:t>construction</a:t>
            </a:r>
            <a:r>
              <a:rPr lang="nl-BE" sz="4100" dirty="0"/>
              <a:t>”</a:t>
            </a:r>
          </a:p>
          <a:p>
            <a:pPr lvl="2"/>
            <a:r>
              <a:rPr lang="nl-BE" sz="4100" u="sng" dirty="0"/>
              <a:t>Hapax </a:t>
            </a:r>
            <a:r>
              <a:rPr lang="nl-BE" sz="4100" u="sng" dirty="0" err="1"/>
              <a:t>frequency</a:t>
            </a:r>
            <a:r>
              <a:rPr lang="nl-BE" sz="4100" dirty="0"/>
              <a:t>: “the </a:t>
            </a:r>
            <a:r>
              <a:rPr lang="nl-BE" sz="4100" dirty="0" err="1"/>
              <a:t>total</a:t>
            </a:r>
            <a:r>
              <a:rPr lang="nl-BE" sz="4100" dirty="0"/>
              <a:t> </a:t>
            </a:r>
            <a:r>
              <a:rPr lang="nl-BE" sz="4100" dirty="0" err="1"/>
              <a:t>number</a:t>
            </a:r>
            <a:r>
              <a:rPr lang="nl-BE" sz="4100" dirty="0"/>
              <a:t> of types </a:t>
            </a:r>
            <a:r>
              <a:rPr lang="nl-BE" sz="4100" dirty="0" err="1"/>
              <a:t>which</a:t>
            </a:r>
            <a:r>
              <a:rPr lang="nl-BE" sz="4100" dirty="0"/>
              <a:t> </a:t>
            </a:r>
            <a:r>
              <a:rPr lang="nl-BE" sz="4100" dirty="0" err="1"/>
              <a:t>occur</a:t>
            </a:r>
            <a:r>
              <a:rPr lang="nl-BE" sz="4100" dirty="0"/>
              <a:t> </a:t>
            </a:r>
            <a:r>
              <a:rPr lang="nl-BE" sz="4100" dirty="0" err="1"/>
              <a:t>only</a:t>
            </a:r>
            <a:r>
              <a:rPr lang="nl-BE" sz="4100" dirty="0"/>
              <a:t> </a:t>
            </a:r>
            <a:r>
              <a:rPr lang="nl-BE" sz="4100" dirty="0" err="1"/>
              <a:t>once</a:t>
            </a:r>
            <a:r>
              <a:rPr lang="nl-BE" sz="4100" dirty="0"/>
              <a:t> in a </a:t>
            </a:r>
            <a:r>
              <a:rPr lang="nl-BE" sz="4100" dirty="0" err="1"/>
              <a:t>text</a:t>
            </a:r>
            <a:r>
              <a:rPr lang="nl-BE" sz="4100" dirty="0"/>
              <a:t> or corpus”</a:t>
            </a:r>
            <a:endParaRPr lang="nl-BE" sz="4100" u="sng" dirty="0"/>
          </a:p>
          <a:p>
            <a:pPr lvl="2"/>
            <a:endParaRPr lang="en-US" sz="3200" dirty="0"/>
          </a:p>
          <a:p>
            <a:pPr lvl="2"/>
            <a:endParaRPr lang="en-US" sz="3200" dirty="0"/>
          </a:p>
          <a:p>
            <a:pPr lvl="2"/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12AB140-B14E-4ACD-93B6-E1D8787B1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2801697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Gent LW">
      <a:dk1>
        <a:srgbClr val="000000"/>
      </a:dk1>
      <a:lt1>
        <a:srgbClr val="FFFFFF"/>
      </a:lt1>
      <a:dk2>
        <a:srgbClr val="1E64C8"/>
      </a:dk2>
      <a:lt2>
        <a:srgbClr val="E9F0FA"/>
      </a:lt2>
      <a:accent1>
        <a:srgbClr val="F1A42B"/>
      </a:accent1>
      <a:accent2>
        <a:srgbClr val="DAAD40"/>
      </a:accent2>
      <a:accent3>
        <a:srgbClr val="DEB655"/>
      </a:accent3>
      <a:accent4>
        <a:srgbClr val="E2BF6B"/>
      </a:accent4>
      <a:accent5>
        <a:srgbClr val="E6C880"/>
      </a:accent5>
      <a:accent6>
        <a:srgbClr val="EBD295"/>
      </a:accent6>
      <a:hlink>
        <a:srgbClr val="1E64C8"/>
      </a:hlink>
      <a:folHlink>
        <a:srgbClr val="1E64C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7317</TotalTime>
  <Words>3354</Words>
  <Application>Microsoft Office PowerPoint</Application>
  <PresentationFormat>Aangepast</PresentationFormat>
  <Paragraphs>575</Paragraphs>
  <Slides>45</Slides>
  <Notes>14</Notes>
  <HiddenSlides>1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45</vt:i4>
      </vt:variant>
    </vt:vector>
  </HeadingPairs>
  <TitlesOfParts>
    <vt:vector size="46" baseType="lpstr">
      <vt:lpstr>Kantoorthema</vt:lpstr>
      <vt:lpstr>   The Spanish inchoative construction</vt:lpstr>
      <vt:lpstr> </vt:lpstr>
      <vt:lpstr>Language productivity @ Work - project</vt:lpstr>
      <vt:lpstr>The inchoative construction in Spanish</vt:lpstr>
      <vt:lpstr>Research Questions</vt:lpstr>
      <vt:lpstr>Methodology </vt:lpstr>
      <vt:lpstr>Variables</vt:lpstr>
      <vt:lpstr> </vt:lpstr>
      <vt:lpstr>Productivity</vt:lpstr>
      <vt:lpstr>2.1 Productivity at the macro-level</vt:lpstr>
      <vt:lpstr>2.1 The productivity of the auxiliary-slot</vt:lpstr>
      <vt:lpstr>‘25 ways to express the start of an event in Spanish’</vt:lpstr>
      <vt:lpstr>5 semantic domains</vt:lpstr>
      <vt:lpstr>Original lexical fields: examples</vt:lpstr>
      <vt:lpstr>2.2 Productivity at the micro-level</vt:lpstr>
      <vt:lpstr>(Estimated) token frequency (1)</vt:lpstr>
      <vt:lpstr>(Estimated) token frequency (2)</vt:lpstr>
      <vt:lpstr>(Estimated) token frequency</vt:lpstr>
      <vt:lpstr>Productivity Measures Overview</vt:lpstr>
      <vt:lpstr>Type (INF-slot) / Token ratio</vt:lpstr>
      <vt:lpstr>Type (INF-slot) / Token ratio</vt:lpstr>
      <vt:lpstr>Frequency Spectrum</vt:lpstr>
      <vt:lpstr>Type (INF-slot) / Token ratio</vt:lpstr>
      <vt:lpstr>Frequency Spectrum</vt:lpstr>
      <vt:lpstr>Hapax (INF-slot) / Token ratio</vt:lpstr>
      <vt:lpstr>Hapax (INF-slot) / Token ratio</vt:lpstr>
      <vt:lpstr>2.3 Interim conclusion</vt:lpstr>
      <vt:lpstr>PowerPoint-presentatie</vt:lpstr>
      <vt:lpstr> </vt:lpstr>
      <vt:lpstr>PowerPoint-presentatie</vt:lpstr>
      <vt:lpstr>Variables</vt:lpstr>
      <vt:lpstr>PowerPoint-presentatie</vt:lpstr>
      <vt:lpstr>Hierarchical Cluster Analysis</vt:lpstr>
      <vt:lpstr>Dendrogram</vt:lpstr>
      <vt:lpstr>Hierarchical Cluster Analysis: Conclusion</vt:lpstr>
      <vt:lpstr> </vt:lpstr>
      <vt:lpstr>Answers to Research Questions</vt:lpstr>
      <vt:lpstr>Conclusion</vt:lpstr>
      <vt:lpstr>PowerPoint-presentatie</vt:lpstr>
      <vt:lpstr>2.2 The productivity of the filler-slot</vt:lpstr>
      <vt:lpstr>5 semantic domains</vt:lpstr>
      <vt:lpstr>Productivity Measures Overview</vt:lpstr>
      <vt:lpstr>Clustering based on lexical categories</vt:lpstr>
      <vt:lpstr>Total (estimated) token frequency</vt:lpstr>
      <vt:lpstr>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Productivity across Languages and Constructions</dc:title>
  <dc:creator>Margot Van den Heede</dc:creator>
  <cp:lastModifiedBy>Sven Van Hulle</cp:lastModifiedBy>
  <cp:revision>489</cp:revision>
  <cp:lastPrinted>2021-06-17T15:16:48Z</cp:lastPrinted>
  <dcterms:created xsi:type="dcterms:W3CDTF">2019-12-03T08:28:30Z</dcterms:created>
  <dcterms:modified xsi:type="dcterms:W3CDTF">2021-10-27T09:09:02Z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1.1</vt:lpwstr>
  </property>
  <property fmtid="{D5CDD505-2E9C-101B-9397-08002B2CF9AE}" pid="4" name="Date">
    <vt:filetime>2019-05-23T22:00:00Z</vt:filetime>
  </property>
  <property fmtid="{D5CDD505-2E9C-101B-9397-08002B2CF9AE}" pid="5" name="Build">
    <vt:i4>20</vt:i4>
  </property>
  <property fmtid="{D5CDD505-2E9C-101B-9397-08002B2CF9AE}" pid="6" name="ContentTypeId">
    <vt:lpwstr>0x010100C52A870299ED2D41A53AD7795C68E971</vt:lpwstr>
  </property>
</Properties>
</file>