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32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33.xml" ContentType="application/vnd.openxmlformats-officedocument.presentationml.notesSlide+xml"/>
  <Override PartName="/ppt/comments/comment3.xml" ContentType="application/vnd.openxmlformats-officedocument.presentationml.comments+xml"/>
  <Override PartName="/ppt/notesSlides/notesSlide34.xml" ContentType="application/vnd.openxmlformats-officedocument.presentationml.notesSlide+xml"/>
  <Override PartName="/ppt/comments/comment4.xml" ContentType="application/vnd.openxmlformats-officedocument.presentationml.comments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43"/>
  </p:notesMasterIdLst>
  <p:sldIdLst>
    <p:sldId id="347" r:id="rId2"/>
    <p:sldId id="359" r:id="rId3"/>
    <p:sldId id="366" r:id="rId4"/>
    <p:sldId id="514" r:id="rId5"/>
    <p:sldId id="476" r:id="rId6"/>
    <p:sldId id="474" r:id="rId7"/>
    <p:sldId id="475" r:id="rId8"/>
    <p:sldId id="539" r:id="rId9"/>
    <p:sldId id="536" r:id="rId10"/>
    <p:sldId id="493" r:id="rId11"/>
    <p:sldId id="525" r:id="rId12"/>
    <p:sldId id="527" r:id="rId13"/>
    <p:sldId id="526" r:id="rId14"/>
    <p:sldId id="537" r:id="rId15"/>
    <p:sldId id="492" r:id="rId16"/>
    <p:sldId id="482" r:id="rId17"/>
    <p:sldId id="528" r:id="rId18"/>
    <p:sldId id="529" r:id="rId19"/>
    <p:sldId id="501" r:id="rId20"/>
    <p:sldId id="502" r:id="rId21"/>
    <p:sldId id="504" r:id="rId22"/>
    <p:sldId id="508" r:id="rId23"/>
    <p:sldId id="507" r:id="rId24"/>
    <p:sldId id="509" r:id="rId25"/>
    <p:sldId id="510" r:id="rId26"/>
    <p:sldId id="530" r:id="rId27"/>
    <p:sldId id="540" r:id="rId28"/>
    <p:sldId id="521" r:id="rId29"/>
    <p:sldId id="522" r:id="rId30"/>
    <p:sldId id="538" r:id="rId31"/>
    <p:sldId id="533" r:id="rId32"/>
    <p:sldId id="541" r:id="rId33"/>
    <p:sldId id="468" r:id="rId34"/>
    <p:sldId id="535" r:id="rId35"/>
    <p:sldId id="491" r:id="rId36"/>
    <p:sldId id="484" r:id="rId37"/>
    <p:sldId id="506" r:id="rId38"/>
    <p:sldId id="505" r:id="rId39"/>
    <p:sldId id="485" r:id="rId40"/>
    <p:sldId id="503" r:id="rId41"/>
    <p:sldId id="340" r:id="rId42"/>
  </p:sldIdLst>
  <p:sldSz cx="17338675" cy="9753600"/>
  <p:notesSz cx="6864350" cy="999648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5461">
          <p15:clr>
            <a:srgbClr val="A4A3A4"/>
          </p15:clr>
        </p15:guide>
      </p15:sldGuideLst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2" roundtripDataSignature="AMtx7miQB6hRGTC/cpOKY6fRHDNZzpbAOA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nata Enghels" initials="RE" lastIdx="95" clrIdx="0">
    <p:extLst>
      <p:ext uri="{19B8F6BF-5375-455C-9EA6-DF929625EA0E}">
        <p15:presenceInfo xmlns:p15="http://schemas.microsoft.com/office/powerpoint/2012/main" userId="S-1-5-21-4030456262-320625612-449655040-16381" providerId="AD"/>
      </p:ext>
    </p:extLst>
  </p:cmAuthor>
  <p:cmAuthor id="2" name="Sven Van Hulle" initials="SVH" lastIdx="10" clrIdx="1">
    <p:extLst>
      <p:ext uri="{19B8F6BF-5375-455C-9EA6-DF929625EA0E}">
        <p15:presenceInfo xmlns:p15="http://schemas.microsoft.com/office/powerpoint/2012/main" userId="4425733bfd738d4a" providerId="Windows Live"/>
      </p:ext>
    </p:extLst>
  </p:cmAuthor>
  <p:cmAuthor id="3" name="Sven Van Hulle" initials="SVH [2]" lastIdx="3" clrIdx="2">
    <p:extLst>
      <p:ext uri="{19B8F6BF-5375-455C-9EA6-DF929625EA0E}">
        <p15:presenceInfo xmlns:p15="http://schemas.microsoft.com/office/powerpoint/2012/main" userId="S-1-5-21-4030456262-320625612-449655040-12795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200"/>
    <a:srgbClr val="F1A4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33ABB31-2133-4ED1-955E-AA242CA9472D}">
  <a:tblStyle styleId="{633ABB31-2133-4ED1-955E-AA242CA9472D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CF0E7"/>
          </a:solidFill>
        </a:fill>
      </a:tcStyle>
    </a:wholeTbl>
    <a:band1H>
      <a:tcTxStyle b="off" i="off"/>
      <a:tcStyle>
        <a:tcBdr/>
        <a:fill>
          <a:solidFill>
            <a:srgbClr val="FAE0CB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FAE0CB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484D1ADC-08DF-4E05-83BB-0F7B322181DD}" styleName="Table_1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CF0E7"/>
          </a:solidFill>
        </a:fill>
      </a:tcStyle>
    </a:wholeTbl>
    <a:band1H>
      <a:tcTxStyle/>
      <a:tcStyle>
        <a:tcBdr/>
        <a:fill>
          <a:solidFill>
            <a:srgbClr val="FAE0CB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FAE0CB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13" autoAdjust="0"/>
    <p:restoredTop sz="92016" autoAdjust="0"/>
  </p:normalViewPr>
  <p:slideViewPr>
    <p:cSldViewPr snapToGrid="0">
      <p:cViewPr varScale="1">
        <p:scale>
          <a:sx n="42" d="100"/>
          <a:sy n="42" d="100"/>
        </p:scale>
        <p:origin x="816" y="88"/>
      </p:cViewPr>
      <p:guideLst>
        <p:guide orient="horz" pos="3072"/>
        <p:guide pos="546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322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73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72" Type="http://customschemas.google.com/relationships/presentationmetadata" Target="metadata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9-21T13:37:20.088" idx="53">
    <p:pos x="10" y="10"/>
    <p:text>geen tussenvoorbeelden van 'echarse + inf movimiento'? de inf lijken hier wat vermengd te zijn, maar in theorie zijn er ook 2 verschillende klassen: inf eerst die movimiento uitdrukken (proportie in corpus) vs. infinitieven die iets anders uitdrukken</p:text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9-21T13:37:20.088" idx="52">
    <p:pos x="10" y="10"/>
    <p:text>geen tussenvoorbeelden van 'echarse + inf movimiento'? de inf lijken hier wat vermengd te zijn, maar in theorie zijn er ook 2 verschillende klassen: inf eerst die movimiento uitdrukken (proportie in corpus) vs. infinitieven die iets anders uitdrukken</p:text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9-21T13:37:20.088" idx="27">
    <p:pos x="10" y="10"/>
    <p:text>geen tussenvoorbeelden van 'echarse + inf movimiento'? de inf lijken hier wat vermengd te zijn, maar in theorie zijn er ook 2 verschillende klassen: inf eerst die movimiento uitdrukken (proportie in corpus) vs. infinitieven die iets anders uitdrukken</p:text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9-21T13:37:20.088" idx="51">
    <p:pos x="10" y="10"/>
    <p:text>geen tussenvoorbeelden van 'echarse + inf movimiento'? de inf lijken hier wat vermengd te zijn, maar in theorie zijn er ook 2 verschillende klassen: inf eerst die movimiento uitdrukken (proportie in corpus) vs. infinitieven die iets anders uitdrukken</p:text>
    <p:extLst>
      <p:ext uri="{C676402C-5697-4E1C-873F-D02D1690AC5C}">
        <p15:threadingInfo xmlns:p15="http://schemas.microsoft.com/office/powerpoint/2012/main" timeZoneBias="-1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4552" cy="501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325" tIns="48150" rIns="96325" bIns="4815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8210" y="0"/>
            <a:ext cx="2974552" cy="501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325" tIns="48150" rIns="96325" bIns="4815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34975" y="1249363"/>
            <a:ext cx="5994400" cy="33734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6435" y="4810810"/>
            <a:ext cx="5491480" cy="3936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325" tIns="48150" rIns="96325" bIns="4815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94929"/>
            <a:ext cx="2974552" cy="5015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325" tIns="48150" rIns="96325" bIns="4815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8210" y="9494929"/>
            <a:ext cx="2974552" cy="5015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325" tIns="48150" rIns="96325" bIns="48150" anchor="b" anchorCtr="0">
            <a:noAutofit/>
          </a:bodyPr>
          <a:lstStyle/>
          <a:p>
            <a:pPr algn="r"/>
            <a:fld id="{00000000-1234-1234-1234-123412341234}" type="slidenum">
              <a:rPr lang="nl-BE" sz="13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‹nr.›</a:t>
            </a:fld>
            <a:endParaRPr lang="nl-BE"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49363"/>
            <a:ext cx="5994400" cy="33734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86435" y="4810810"/>
            <a:ext cx="5491480" cy="3936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325" tIns="48150" rIns="96325" bIns="48150" anchor="t" anchorCtr="0">
            <a:noAutofit/>
          </a:bodyPr>
          <a:lstStyle/>
          <a:p>
            <a:pPr marL="0" indent="0" algn="just"/>
            <a:endParaRPr dirty="0"/>
          </a:p>
        </p:txBody>
      </p:sp>
      <p:sp>
        <p:nvSpPr>
          <p:cNvPr id="78" name="Google Shape;78;p1:notes"/>
          <p:cNvSpPr txBox="1">
            <a:spLocks noGrp="1"/>
          </p:cNvSpPr>
          <p:nvPr>
            <p:ph type="sldNum" idx="12"/>
          </p:nvPr>
        </p:nvSpPr>
        <p:spPr>
          <a:xfrm>
            <a:off x="3888210" y="9494929"/>
            <a:ext cx="2974552" cy="5015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325" tIns="48150" rIns="96325" bIns="48150" anchor="b" anchorCtr="0">
            <a:noAutofit/>
          </a:bodyPr>
          <a:lstStyle/>
          <a:p>
            <a:pPr algn="r"/>
            <a:fld id="{00000000-1234-1234-1234-123412341234}" type="slidenum">
              <a:rPr lang="nl-BE"/>
              <a:pPr algn="r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613130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6c99f0cd9d_3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g6c99f0cd9d_3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353493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s-ES_tradnl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A0A48-EDB1-4AFE-B1B7-10CE2A416496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1224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6c99f0cd9d_3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g6c99f0cd9d_3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551944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6c99f0cd9d_3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g6c99f0cd9d_3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441874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6c99f0cd9d_3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53" name="Google Shape;253;g6c99f0cd9d_3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524353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6c99f0cd9d_3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g6c99f0cd9d_3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554185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6c99f0cd9d_3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g6c99f0cd9d_3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430356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6c99f0cd9d_3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g6c99f0cd9d_3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7003655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6c99f0cd9d_3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g6c99f0cd9d_3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435360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6c99f0cd9d_3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g6c99f0cd9d_3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477332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s-ES_tradnl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A0A48-EDB1-4AFE-B1B7-10CE2A41649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69126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6c99f0cd9d_3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g6c99f0cd9d_3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5192670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6c99f0cd9d_3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g6c99f0cd9d_3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1473900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6c99f0cd9d_3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g6c99f0cd9d_3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8733337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s-ES_tradnl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A0A48-EDB1-4AFE-B1B7-10CE2A416496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447756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6c99f0cd9d_3_6:notes"/>
          <p:cNvSpPr txBox="1">
            <a:spLocks noGrp="1"/>
          </p:cNvSpPr>
          <p:nvPr>
            <p:ph type="body" idx="1"/>
          </p:nvPr>
        </p:nvSpPr>
        <p:spPr>
          <a:xfrm>
            <a:off x="686435" y="4810810"/>
            <a:ext cx="5491480" cy="3936281"/>
          </a:xfrm>
          <a:prstGeom prst="rect">
            <a:avLst/>
          </a:prstGeom>
        </p:spPr>
        <p:txBody>
          <a:bodyPr spcFirstLastPara="1" wrap="square" lIns="96325" tIns="48150" rIns="96325" bIns="48150" anchor="t" anchorCtr="0">
            <a:noAutofit/>
          </a:bodyPr>
          <a:lstStyle/>
          <a:p>
            <a:pPr marL="0" indent="0" algn="just"/>
            <a:endParaRPr dirty="0"/>
          </a:p>
        </p:txBody>
      </p:sp>
      <p:sp>
        <p:nvSpPr>
          <p:cNvPr id="239" name="Google Shape;239;g6c99f0cd9d_3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49363"/>
            <a:ext cx="5994400" cy="33734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3072042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6c99f0cd9d_3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g6c99f0cd9d_3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1165615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6c99f0cd9d_3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g6c99f0cd9d_3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3637159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s-ES_tradnl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A0A48-EDB1-4AFE-B1B7-10CE2A416496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946194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6c99f0cd9d_3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g6c99f0cd9d_3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9190455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6c99f0cd9d_3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g6c99f0cd9d_3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078503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6c99f0cd9d_3_6:notes"/>
          <p:cNvSpPr txBox="1">
            <a:spLocks noGrp="1"/>
          </p:cNvSpPr>
          <p:nvPr>
            <p:ph type="body" idx="1"/>
          </p:nvPr>
        </p:nvSpPr>
        <p:spPr>
          <a:xfrm>
            <a:off x="686435" y="4810810"/>
            <a:ext cx="5491480" cy="3936281"/>
          </a:xfrm>
          <a:prstGeom prst="rect">
            <a:avLst/>
          </a:prstGeom>
        </p:spPr>
        <p:txBody>
          <a:bodyPr spcFirstLastPara="1" wrap="square" lIns="96325" tIns="48150" rIns="96325" bIns="48150" anchor="t" anchorCtr="0">
            <a:noAutofit/>
          </a:bodyPr>
          <a:lstStyle/>
          <a:p>
            <a:pPr marL="0" indent="0" algn="just"/>
            <a:endParaRPr dirty="0"/>
          </a:p>
        </p:txBody>
      </p:sp>
      <p:sp>
        <p:nvSpPr>
          <p:cNvPr id="239" name="Google Shape;239;g6c99f0cd9d_3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49363"/>
            <a:ext cx="5994400" cy="33734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8337710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6c99f0cd9d_3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g6c99f0cd9d_3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6580786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6c99f0cd9d_3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g6c99f0cd9d_3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9381120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6c99f0cd9d_3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g6c99f0cd9d_3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543960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6c99f0cd9d_3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g6c99f0cd9d_3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244566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6c99f0cd9d_3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g6c99f0cd9d_3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6014203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6c99f0cd9d_3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g6c99f0cd9d_3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685532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6c99f0cd9d_3_6:notes"/>
          <p:cNvSpPr txBox="1">
            <a:spLocks noGrp="1"/>
          </p:cNvSpPr>
          <p:nvPr>
            <p:ph type="body" idx="1"/>
          </p:nvPr>
        </p:nvSpPr>
        <p:spPr>
          <a:xfrm>
            <a:off x="686435" y="4810810"/>
            <a:ext cx="5491480" cy="3936281"/>
          </a:xfrm>
          <a:prstGeom prst="rect">
            <a:avLst/>
          </a:prstGeom>
        </p:spPr>
        <p:txBody>
          <a:bodyPr spcFirstLastPara="1" wrap="square" lIns="96325" tIns="48150" rIns="96325" bIns="48150" anchor="t" anchorCtr="0">
            <a:noAutofit/>
          </a:bodyPr>
          <a:lstStyle/>
          <a:p>
            <a:pPr marL="0" indent="0" algn="just"/>
            <a:endParaRPr dirty="0"/>
          </a:p>
        </p:txBody>
      </p:sp>
      <p:sp>
        <p:nvSpPr>
          <p:cNvPr id="239" name="Google Shape;239;g6c99f0cd9d_3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49363"/>
            <a:ext cx="5994400" cy="33734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434835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nl-BE" dirty="0" err="1"/>
              <a:t>Basándonos</a:t>
            </a:r>
            <a:r>
              <a:rPr lang="nl-BE" dirty="0"/>
              <a:t> en </a:t>
            </a:r>
            <a:r>
              <a:rPr lang="nl-BE" dirty="0" err="1"/>
              <a:t>una</a:t>
            </a:r>
            <a:r>
              <a:rPr lang="nl-BE" dirty="0"/>
              <a:t> </a:t>
            </a:r>
            <a:r>
              <a:rPr lang="nl-BE" dirty="0" err="1"/>
              <a:t>lista</a:t>
            </a:r>
            <a:r>
              <a:rPr lang="nl-BE" dirty="0"/>
              <a:t> de 10 (semi)</a:t>
            </a:r>
            <a:r>
              <a:rPr lang="nl-BE" dirty="0" err="1"/>
              <a:t>auxiliares</a:t>
            </a:r>
            <a:r>
              <a:rPr lang="nl-BE" dirty="0"/>
              <a:t> </a:t>
            </a:r>
            <a:r>
              <a:rPr lang="nl-BE" dirty="0" err="1"/>
              <a:t>establecidos</a:t>
            </a:r>
            <a:r>
              <a:rPr lang="nl-BE" dirty="0"/>
              <a:t> y </a:t>
            </a:r>
            <a:r>
              <a:rPr lang="nl-BE" dirty="0" err="1"/>
              <a:t>discutidos</a:t>
            </a:r>
            <a:r>
              <a:rPr lang="nl-BE" dirty="0"/>
              <a:t> en la </a:t>
            </a:r>
            <a:r>
              <a:rPr lang="nl-BE" dirty="0" err="1"/>
              <a:t>literatura</a:t>
            </a:r>
            <a:r>
              <a:rPr lang="nl-BE" dirty="0"/>
              <a:t>, </a:t>
            </a:r>
            <a:r>
              <a:rPr lang="nl-BE" dirty="0" err="1"/>
              <a:t>realizamos</a:t>
            </a:r>
            <a:r>
              <a:rPr lang="nl-BE" dirty="0"/>
              <a:t> </a:t>
            </a:r>
            <a:r>
              <a:rPr lang="nl-BE" dirty="0" err="1"/>
              <a:t>una</a:t>
            </a:r>
            <a:r>
              <a:rPr lang="nl-BE" dirty="0"/>
              <a:t> </a:t>
            </a:r>
            <a:r>
              <a:rPr lang="nl-BE" dirty="0" err="1"/>
              <a:t>búsqueda</a:t>
            </a:r>
            <a:r>
              <a:rPr lang="nl-BE" baseline="0" dirty="0"/>
              <a:t> </a:t>
            </a:r>
            <a:r>
              <a:rPr lang="nl-BE" baseline="0" dirty="0" err="1"/>
              <a:t>exhaustiva</a:t>
            </a:r>
            <a:r>
              <a:rPr lang="nl-BE" baseline="0" dirty="0"/>
              <a:t> de sus </a:t>
            </a:r>
            <a:r>
              <a:rPr lang="nl-BE" baseline="0" dirty="0" err="1"/>
              <a:t>cuasi-sinónimos</a:t>
            </a:r>
            <a:r>
              <a:rPr lang="nl-BE" baseline="0" dirty="0"/>
              <a:t> a </a:t>
            </a:r>
            <a:r>
              <a:rPr lang="nl-BE" baseline="0" dirty="0" err="1"/>
              <a:t>través</a:t>
            </a:r>
            <a:r>
              <a:rPr lang="nl-BE" baseline="0" dirty="0"/>
              <a:t> de </a:t>
            </a:r>
            <a:r>
              <a:rPr lang="nl-BE" baseline="0" dirty="0" err="1"/>
              <a:t>varias</a:t>
            </a:r>
            <a:r>
              <a:rPr lang="nl-BE" baseline="0" dirty="0"/>
              <a:t> </a:t>
            </a:r>
            <a:r>
              <a:rPr lang="nl-BE" baseline="0" dirty="0" err="1"/>
              <a:t>obras</a:t>
            </a:r>
            <a:r>
              <a:rPr lang="nl-BE" baseline="0" dirty="0"/>
              <a:t> </a:t>
            </a:r>
            <a:r>
              <a:rPr lang="nl-BE" baseline="0" dirty="0" err="1"/>
              <a:t>lexicográficas</a:t>
            </a:r>
            <a:r>
              <a:rPr lang="nl-BE" baseline="0" dirty="0"/>
              <a:t> y el banco de </a:t>
            </a:r>
            <a:r>
              <a:rPr lang="nl-BE" baseline="0" dirty="0" err="1"/>
              <a:t>datos</a:t>
            </a:r>
            <a:r>
              <a:rPr lang="nl-BE" baseline="0" dirty="0"/>
              <a:t> Sketchengine. </a:t>
            </a:r>
          </a:p>
          <a:p>
            <a:pPr algn="just"/>
            <a:r>
              <a:rPr lang="nl-BE" baseline="0" dirty="0"/>
              <a:t>Como </a:t>
            </a:r>
            <a:r>
              <a:rPr lang="nl-BE" baseline="0" dirty="0" err="1"/>
              <a:t>resultado</a:t>
            </a:r>
            <a:r>
              <a:rPr lang="nl-BE" baseline="0" dirty="0"/>
              <a:t> se </a:t>
            </a:r>
            <a:r>
              <a:rPr lang="nl-BE" baseline="0" dirty="0" err="1"/>
              <a:t>han</a:t>
            </a:r>
            <a:r>
              <a:rPr lang="nl-BE" baseline="0" dirty="0"/>
              <a:t> </a:t>
            </a:r>
            <a:r>
              <a:rPr lang="nl-BE" baseline="0" dirty="0" err="1"/>
              <a:t>añadido</a:t>
            </a:r>
            <a:r>
              <a:rPr lang="nl-BE" baseline="0" dirty="0"/>
              <a:t> 15 ‘</a:t>
            </a:r>
            <a:r>
              <a:rPr lang="nl-BE" baseline="0" dirty="0" err="1"/>
              <a:t>nuevos</a:t>
            </a:r>
            <a:r>
              <a:rPr lang="nl-BE" baseline="0" dirty="0"/>
              <a:t>’ semi-</a:t>
            </a:r>
            <a:r>
              <a:rPr lang="nl-BE" baseline="0" dirty="0" err="1"/>
              <a:t>auxiliares</a:t>
            </a:r>
            <a:r>
              <a:rPr lang="nl-BE" baseline="0" dirty="0"/>
              <a:t> a la red de la </a:t>
            </a:r>
            <a:r>
              <a:rPr lang="nl-BE" baseline="0" dirty="0" err="1"/>
              <a:t>construcción</a:t>
            </a:r>
            <a:r>
              <a:rPr lang="nl-BE" baseline="0" dirty="0"/>
              <a:t> </a:t>
            </a:r>
            <a:r>
              <a:rPr lang="nl-BE" baseline="0" dirty="0" err="1"/>
              <a:t>incoativa</a:t>
            </a:r>
            <a:r>
              <a:rPr lang="nl-BE" baseline="0" dirty="0"/>
              <a:t> en el </a:t>
            </a:r>
            <a:r>
              <a:rPr lang="nl-BE" baseline="0" dirty="0" err="1"/>
              <a:t>español</a:t>
            </a:r>
            <a:r>
              <a:rPr lang="nl-BE" baseline="0" dirty="0"/>
              <a:t> </a:t>
            </a:r>
            <a:r>
              <a:rPr lang="nl-BE" baseline="0" dirty="0" err="1"/>
              <a:t>peninsular</a:t>
            </a:r>
            <a:r>
              <a:rPr lang="nl-BE" baseline="0" dirty="0"/>
              <a:t>.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nl-BE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5</a:t>
            </a:fld>
            <a:endParaRPr lang="nl-BE"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244067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nl-BE" dirty="0"/>
              <a:t>Significa que, </a:t>
            </a:r>
            <a:r>
              <a:rPr lang="nl-BE" dirty="0" err="1"/>
              <a:t>cuando</a:t>
            </a:r>
            <a:r>
              <a:rPr lang="nl-BE" dirty="0"/>
              <a:t> </a:t>
            </a:r>
            <a:r>
              <a:rPr lang="nl-BE" dirty="0" err="1"/>
              <a:t>un</a:t>
            </a:r>
            <a:r>
              <a:rPr lang="nl-BE" dirty="0"/>
              <a:t> </a:t>
            </a:r>
            <a:r>
              <a:rPr lang="nl-BE" dirty="0" err="1"/>
              <a:t>hispanohablante</a:t>
            </a:r>
            <a:r>
              <a:rPr lang="nl-BE" baseline="0" dirty="0"/>
              <a:t> quiere </a:t>
            </a:r>
            <a:r>
              <a:rPr lang="nl-BE" baseline="0" dirty="0" err="1"/>
              <a:t>expresar</a:t>
            </a:r>
            <a:r>
              <a:rPr lang="nl-BE" baseline="0" dirty="0"/>
              <a:t> el </a:t>
            </a:r>
            <a:r>
              <a:rPr lang="nl-BE" baseline="0" dirty="0" err="1"/>
              <a:t>inicio</a:t>
            </a:r>
            <a:r>
              <a:rPr lang="nl-BE" baseline="0" dirty="0"/>
              <a:t> de </a:t>
            </a:r>
            <a:r>
              <a:rPr lang="nl-BE" baseline="0" dirty="0" err="1"/>
              <a:t>un</a:t>
            </a:r>
            <a:r>
              <a:rPr lang="nl-BE" baseline="0" dirty="0"/>
              <a:t> </a:t>
            </a:r>
            <a:r>
              <a:rPr lang="nl-BE" baseline="0" dirty="0" err="1"/>
              <a:t>evento</a:t>
            </a:r>
            <a:r>
              <a:rPr lang="nl-BE" baseline="0" dirty="0"/>
              <a:t> </a:t>
            </a:r>
            <a:r>
              <a:rPr lang="nl-BE" baseline="0" dirty="0" err="1"/>
              <a:t>tiene</a:t>
            </a:r>
            <a:r>
              <a:rPr lang="nl-BE" baseline="0" dirty="0"/>
              <a:t> a </a:t>
            </a:r>
            <a:r>
              <a:rPr lang="nl-BE" baseline="0" dirty="0" err="1"/>
              <a:t>su</a:t>
            </a:r>
            <a:r>
              <a:rPr lang="nl-BE" baseline="0" dirty="0"/>
              <a:t> </a:t>
            </a:r>
            <a:r>
              <a:rPr lang="nl-BE" baseline="0" dirty="0" err="1"/>
              <a:t>disposición</a:t>
            </a:r>
            <a:r>
              <a:rPr lang="nl-BE" baseline="0" dirty="0"/>
              <a:t> </a:t>
            </a:r>
            <a:r>
              <a:rPr lang="nl-BE" baseline="0" dirty="0" err="1"/>
              <a:t>un</a:t>
            </a:r>
            <a:r>
              <a:rPr lang="nl-BE" baseline="0" dirty="0"/>
              <a:t> paradigma </a:t>
            </a:r>
            <a:r>
              <a:rPr lang="nl-BE" baseline="0" dirty="0" err="1"/>
              <a:t>muy</a:t>
            </a:r>
            <a:r>
              <a:rPr lang="nl-BE" baseline="0" dirty="0"/>
              <a:t> </a:t>
            </a:r>
            <a:r>
              <a:rPr lang="nl-BE" baseline="0" dirty="0" err="1"/>
              <a:t>amplio</a:t>
            </a:r>
            <a:r>
              <a:rPr lang="nl-BE" baseline="0" dirty="0"/>
              <a:t> de 25 </a:t>
            </a:r>
            <a:r>
              <a:rPr lang="nl-BE" baseline="0" dirty="0" err="1"/>
              <a:t>candidatos</a:t>
            </a:r>
            <a:r>
              <a:rPr lang="nl-BE" baseline="0" dirty="0"/>
              <a:t>, a </a:t>
            </a:r>
            <a:r>
              <a:rPr lang="nl-BE" baseline="0" dirty="0" err="1"/>
              <a:t>saber</a:t>
            </a:r>
            <a:r>
              <a:rPr lang="nl-BE" baseline="0" dirty="0"/>
              <a:t>…</a:t>
            </a:r>
          </a:p>
          <a:p>
            <a:pPr algn="just"/>
            <a:endParaRPr lang="nl-BE" baseline="0" dirty="0"/>
          </a:p>
          <a:p>
            <a:pPr algn="just"/>
            <a:r>
              <a:rPr lang="nl-BE" baseline="0" dirty="0"/>
              <a:t>Y es importante </a:t>
            </a:r>
            <a:r>
              <a:rPr lang="nl-BE" baseline="0" dirty="0" err="1"/>
              <a:t>señalar</a:t>
            </a:r>
            <a:r>
              <a:rPr lang="nl-BE" baseline="0" dirty="0"/>
              <a:t> que se </a:t>
            </a:r>
            <a:r>
              <a:rPr lang="nl-BE" baseline="0" dirty="0" err="1"/>
              <a:t>trata</a:t>
            </a:r>
            <a:r>
              <a:rPr lang="nl-BE" baseline="0" dirty="0"/>
              <a:t> de ‘</a:t>
            </a:r>
            <a:r>
              <a:rPr lang="nl-BE" baseline="0" dirty="0" err="1"/>
              <a:t>aspecto</a:t>
            </a:r>
            <a:r>
              <a:rPr lang="nl-BE" baseline="0" dirty="0"/>
              <a:t> </a:t>
            </a:r>
            <a:r>
              <a:rPr lang="nl-BE" baseline="0" dirty="0" err="1"/>
              <a:t>incoativo</a:t>
            </a:r>
            <a:r>
              <a:rPr lang="nl-BE" baseline="0" dirty="0"/>
              <a:t>’ en </a:t>
            </a:r>
            <a:r>
              <a:rPr lang="nl-BE" baseline="0" dirty="0" err="1"/>
              <a:t>sentido</a:t>
            </a:r>
            <a:r>
              <a:rPr lang="nl-BE" baseline="0" dirty="0"/>
              <a:t> </a:t>
            </a:r>
            <a:r>
              <a:rPr lang="nl-BE" baseline="0" dirty="0" err="1"/>
              <a:t>amplio</a:t>
            </a:r>
            <a:r>
              <a:rPr lang="nl-BE" baseline="0" dirty="0"/>
              <a:t>, es </a:t>
            </a:r>
            <a:r>
              <a:rPr lang="nl-BE" baseline="0" dirty="0" err="1"/>
              <a:t>decir</a:t>
            </a:r>
            <a:r>
              <a:rPr lang="nl-BE" baseline="0" dirty="0"/>
              <a:t> que </a:t>
            </a:r>
            <a:r>
              <a:rPr lang="nl-BE" baseline="0" dirty="0" err="1"/>
              <a:t>implica</a:t>
            </a:r>
            <a:r>
              <a:rPr lang="nl-BE" baseline="0" dirty="0"/>
              <a:t> </a:t>
            </a:r>
            <a:r>
              <a:rPr lang="nl-BE" baseline="0" dirty="0" err="1"/>
              <a:t>también</a:t>
            </a:r>
            <a:r>
              <a:rPr lang="nl-BE" baseline="0" dirty="0"/>
              <a:t> el uso </a:t>
            </a:r>
            <a:r>
              <a:rPr lang="nl-BE" baseline="0" dirty="0" err="1"/>
              <a:t>ingresivo</a:t>
            </a:r>
            <a:r>
              <a:rPr lang="nl-BE" baseline="0" dirty="0"/>
              <a:t> o la fase </a:t>
            </a:r>
            <a:r>
              <a:rPr lang="nl-BE" baseline="0" dirty="0" err="1"/>
              <a:t>previa</a:t>
            </a:r>
            <a:r>
              <a:rPr lang="nl-BE" baseline="0" dirty="0"/>
              <a:t> al </a:t>
            </a:r>
            <a:r>
              <a:rPr lang="nl-BE" baseline="0" dirty="0" err="1"/>
              <a:t>inicio</a:t>
            </a:r>
            <a:r>
              <a:rPr lang="nl-BE" baseline="0" dirty="0"/>
              <a:t> de </a:t>
            </a:r>
            <a:r>
              <a:rPr lang="nl-BE" baseline="0" dirty="0" err="1"/>
              <a:t>un</a:t>
            </a:r>
            <a:r>
              <a:rPr lang="nl-BE" baseline="0" dirty="0"/>
              <a:t> </a:t>
            </a:r>
            <a:r>
              <a:rPr lang="nl-BE" baseline="0" dirty="0" err="1"/>
              <a:t>evento</a:t>
            </a:r>
            <a:r>
              <a:rPr lang="nl-BE" baseline="0" dirty="0"/>
              <a:t> y que se </a:t>
            </a:r>
            <a:r>
              <a:rPr lang="nl-BE" baseline="0" dirty="0" err="1"/>
              <a:t>trata</a:t>
            </a:r>
            <a:r>
              <a:rPr lang="nl-BE" baseline="0" dirty="0"/>
              <a:t> de </a:t>
            </a:r>
            <a:r>
              <a:rPr lang="nl-BE" baseline="0" dirty="0" err="1"/>
              <a:t>usos</a:t>
            </a:r>
            <a:r>
              <a:rPr lang="nl-BE" baseline="0" dirty="0"/>
              <a:t> </a:t>
            </a:r>
            <a:r>
              <a:rPr lang="nl-BE" baseline="0" dirty="0" err="1"/>
              <a:t>más</a:t>
            </a:r>
            <a:r>
              <a:rPr lang="nl-BE" baseline="0" dirty="0"/>
              <a:t> o </a:t>
            </a:r>
            <a:r>
              <a:rPr lang="nl-BE" baseline="0" dirty="0" err="1"/>
              <a:t>menos</a:t>
            </a:r>
            <a:r>
              <a:rPr lang="nl-BE" baseline="0" dirty="0"/>
              <a:t> </a:t>
            </a:r>
            <a:r>
              <a:rPr lang="nl-BE" baseline="0" dirty="0" err="1"/>
              <a:t>gramaticalizados</a:t>
            </a:r>
            <a:r>
              <a:rPr lang="nl-BE" baseline="0" dirty="0"/>
              <a:t>, </a:t>
            </a:r>
            <a:r>
              <a:rPr lang="nl-BE" baseline="0" dirty="0" err="1"/>
              <a:t>más</a:t>
            </a:r>
            <a:r>
              <a:rPr lang="nl-BE" baseline="0" dirty="0"/>
              <a:t> o </a:t>
            </a:r>
            <a:r>
              <a:rPr lang="nl-BE" baseline="0" dirty="0" err="1"/>
              <a:t>menos</a:t>
            </a:r>
            <a:r>
              <a:rPr lang="nl-BE" baseline="0" dirty="0"/>
              <a:t> </a:t>
            </a:r>
            <a:r>
              <a:rPr lang="nl-BE" baseline="0" dirty="0" err="1"/>
              <a:t>blanqueados</a:t>
            </a:r>
            <a:r>
              <a:rPr lang="nl-BE" baseline="0" dirty="0"/>
              <a:t>. 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81B376-B202-4B23-A04B-B3DA7775A5DA}" type="slidenum">
              <a:rPr lang="nl-BE" smtClean="0"/>
              <a:t>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830814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nl-BE" dirty="0"/>
              <a:t>Y para poner </a:t>
            </a:r>
            <a:r>
              <a:rPr lang="nl-BE" dirty="0" err="1"/>
              <a:t>más</a:t>
            </a:r>
            <a:r>
              <a:rPr lang="nl-BE" dirty="0"/>
              <a:t> orden, </a:t>
            </a:r>
            <a:r>
              <a:rPr lang="nl-BE" dirty="0" err="1"/>
              <a:t>tomando</a:t>
            </a:r>
            <a:r>
              <a:rPr lang="nl-BE" dirty="0"/>
              <a:t> en </a:t>
            </a:r>
            <a:r>
              <a:rPr lang="nl-BE" dirty="0" err="1"/>
              <a:t>cuenta</a:t>
            </a:r>
            <a:r>
              <a:rPr lang="nl-BE" dirty="0"/>
              <a:t> el </a:t>
            </a:r>
            <a:r>
              <a:rPr lang="nl-BE" dirty="0" err="1"/>
              <a:t>significado</a:t>
            </a:r>
            <a:r>
              <a:rPr lang="nl-BE" baseline="0" dirty="0"/>
              <a:t> </a:t>
            </a:r>
            <a:r>
              <a:rPr lang="nl-BE" baseline="0" dirty="0" err="1"/>
              <a:t>léxico</a:t>
            </a:r>
            <a:r>
              <a:rPr lang="nl-BE" baseline="0" dirty="0"/>
              <a:t> </a:t>
            </a:r>
            <a:r>
              <a:rPr lang="nl-BE" baseline="0" dirty="0" err="1"/>
              <a:t>original</a:t>
            </a:r>
            <a:r>
              <a:rPr lang="nl-BE" baseline="0" dirty="0"/>
              <a:t> de </a:t>
            </a:r>
            <a:r>
              <a:rPr lang="nl-BE" baseline="0" dirty="0" err="1"/>
              <a:t>estos</a:t>
            </a:r>
            <a:r>
              <a:rPr lang="nl-BE" baseline="0" dirty="0"/>
              <a:t> verbos, se </a:t>
            </a:r>
            <a:r>
              <a:rPr lang="nl-BE" baseline="0" dirty="0" err="1"/>
              <a:t>puede</a:t>
            </a:r>
            <a:r>
              <a:rPr lang="nl-BE" baseline="0" dirty="0"/>
              <a:t> </a:t>
            </a:r>
            <a:r>
              <a:rPr lang="nl-BE" baseline="0" dirty="0" err="1"/>
              <a:t>concluir</a:t>
            </a:r>
            <a:r>
              <a:rPr lang="nl-BE" baseline="0" dirty="0"/>
              <a:t> que la </a:t>
            </a:r>
            <a:r>
              <a:rPr lang="nl-BE" baseline="0" dirty="0" err="1"/>
              <a:t>construcción</a:t>
            </a:r>
            <a:r>
              <a:rPr lang="nl-BE" baseline="0" dirty="0"/>
              <a:t> </a:t>
            </a:r>
            <a:r>
              <a:rPr lang="nl-BE" baseline="0" dirty="0" err="1"/>
              <a:t>incoativa</a:t>
            </a:r>
            <a:r>
              <a:rPr lang="nl-BE" baseline="0" dirty="0"/>
              <a:t> </a:t>
            </a:r>
            <a:r>
              <a:rPr lang="nl-BE" baseline="0" dirty="0" err="1"/>
              <a:t>recluta</a:t>
            </a:r>
            <a:r>
              <a:rPr lang="nl-BE" baseline="0" dirty="0"/>
              <a:t> sus verbos semi-</a:t>
            </a:r>
            <a:r>
              <a:rPr lang="nl-BE" baseline="0" dirty="0" err="1"/>
              <a:t>auxiliares</a:t>
            </a:r>
            <a:r>
              <a:rPr lang="nl-BE" baseline="0" dirty="0"/>
              <a:t> de por lo </a:t>
            </a:r>
            <a:r>
              <a:rPr lang="nl-BE" baseline="0" dirty="0" err="1"/>
              <a:t>menos</a:t>
            </a:r>
            <a:r>
              <a:rPr lang="nl-BE" baseline="0" dirty="0"/>
              <a:t> </a:t>
            </a:r>
            <a:r>
              <a:rPr lang="nl-BE" baseline="0" dirty="0" err="1"/>
              <a:t>cinco</a:t>
            </a:r>
            <a:r>
              <a:rPr lang="nl-BE" baseline="0" dirty="0"/>
              <a:t> campos </a:t>
            </a:r>
            <a:r>
              <a:rPr lang="nl-BE" baseline="0" dirty="0" err="1"/>
              <a:t>semánticos</a:t>
            </a:r>
            <a:r>
              <a:rPr lang="nl-BE" baseline="0" dirty="0"/>
              <a:t> </a:t>
            </a:r>
            <a:r>
              <a:rPr lang="nl-BE" baseline="0" dirty="0" err="1"/>
              <a:t>diferentes</a:t>
            </a:r>
            <a:r>
              <a:rPr lang="nl-BE" baseline="0" dirty="0"/>
              <a:t>: a </a:t>
            </a:r>
            <a:r>
              <a:rPr lang="nl-BE" baseline="0" dirty="0" err="1"/>
              <a:t>lado</a:t>
            </a:r>
            <a:r>
              <a:rPr lang="nl-BE" baseline="0" dirty="0"/>
              <a:t> de los verbos </a:t>
            </a:r>
            <a:r>
              <a:rPr lang="nl-BE" baseline="0" dirty="0" err="1"/>
              <a:t>superléxicos</a:t>
            </a:r>
            <a:r>
              <a:rPr lang="nl-BE" baseline="0" dirty="0"/>
              <a:t>, se </a:t>
            </a:r>
            <a:r>
              <a:rPr lang="nl-BE" baseline="0" dirty="0" err="1"/>
              <a:t>destacan</a:t>
            </a:r>
            <a:r>
              <a:rPr lang="nl-BE" baseline="0" dirty="0"/>
              <a:t> los verbos de </a:t>
            </a:r>
            <a:r>
              <a:rPr lang="nl-BE" baseline="0" dirty="0" err="1"/>
              <a:t>posicionamiento</a:t>
            </a:r>
            <a:r>
              <a:rPr lang="nl-BE" baseline="0" dirty="0"/>
              <a:t>, de </a:t>
            </a:r>
            <a:r>
              <a:rPr lang="nl-BE" baseline="0" dirty="0" err="1"/>
              <a:t>lanzamiento</a:t>
            </a:r>
            <a:r>
              <a:rPr lang="nl-BE" baseline="0" dirty="0"/>
              <a:t>, de </a:t>
            </a:r>
            <a:r>
              <a:rPr lang="nl-BE" baseline="0" dirty="0" err="1"/>
              <a:t>movimiento</a:t>
            </a:r>
            <a:r>
              <a:rPr lang="nl-BE" baseline="0" dirty="0"/>
              <a:t> y, el </a:t>
            </a:r>
            <a:r>
              <a:rPr lang="nl-BE" baseline="0" dirty="0" err="1"/>
              <a:t>campo</a:t>
            </a:r>
            <a:r>
              <a:rPr lang="nl-BE" baseline="0" dirty="0"/>
              <a:t> que </a:t>
            </a:r>
            <a:r>
              <a:rPr lang="nl-BE" baseline="0" dirty="0" err="1"/>
              <a:t>más</a:t>
            </a:r>
            <a:r>
              <a:rPr lang="nl-BE" baseline="0" dirty="0"/>
              <a:t> </a:t>
            </a:r>
            <a:r>
              <a:rPr lang="nl-BE" baseline="0" dirty="0" err="1"/>
              <a:t>nos</a:t>
            </a:r>
            <a:r>
              <a:rPr lang="nl-BE" baseline="0" dirty="0"/>
              <a:t> </a:t>
            </a:r>
            <a:r>
              <a:rPr lang="nl-BE" baseline="0" dirty="0" err="1"/>
              <a:t>interesa</a:t>
            </a:r>
            <a:r>
              <a:rPr lang="nl-BE" baseline="0" dirty="0"/>
              <a:t> para </a:t>
            </a:r>
            <a:r>
              <a:rPr lang="nl-BE" baseline="0" dirty="0" err="1"/>
              <a:t>hoy</a:t>
            </a:r>
            <a:r>
              <a:rPr lang="nl-BE" baseline="0" dirty="0"/>
              <a:t>, y que </a:t>
            </a:r>
            <a:r>
              <a:rPr lang="nl-BE" baseline="0" dirty="0" err="1"/>
              <a:t>llamamos</a:t>
            </a:r>
            <a:r>
              <a:rPr lang="nl-BE" baseline="0" dirty="0"/>
              <a:t> el </a:t>
            </a:r>
            <a:r>
              <a:rPr lang="nl-BE" baseline="0" dirty="0" err="1"/>
              <a:t>campo</a:t>
            </a:r>
            <a:r>
              <a:rPr lang="nl-BE" baseline="0" dirty="0"/>
              <a:t> de los verbos de ‘</a:t>
            </a:r>
            <a:r>
              <a:rPr lang="nl-BE" baseline="0" dirty="0" err="1"/>
              <a:t>destrucción</a:t>
            </a:r>
            <a:r>
              <a:rPr lang="nl-BE" baseline="0" dirty="0"/>
              <a:t>’ (en </a:t>
            </a:r>
            <a:r>
              <a:rPr lang="nl-BE" baseline="0" dirty="0" err="1"/>
              <a:t>sentido</a:t>
            </a:r>
            <a:r>
              <a:rPr lang="nl-BE" baseline="0" dirty="0"/>
              <a:t> </a:t>
            </a:r>
            <a:r>
              <a:rPr lang="nl-BE" baseline="0" dirty="0" err="1"/>
              <a:t>amplio</a:t>
            </a:r>
            <a:r>
              <a:rPr lang="nl-BE" baseline="0" dirty="0"/>
              <a:t>) que </a:t>
            </a:r>
            <a:r>
              <a:rPr lang="nl-BE" baseline="0" dirty="0" err="1"/>
              <a:t>incluye</a:t>
            </a:r>
            <a:r>
              <a:rPr lang="nl-BE" baseline="0" dirty="0"/>
              <a:t> </a:t>
            </a:r>
            <a:r>
              <a:rPr lang="nl-BE" baseline="0" dirty="0" err="1"/>
              <a:t>casos</a:t>
            </a:r>
            <a:r>
              <a:rPr lang="nl-BE" baseline="0" dirty="0"/>
              <a:t> como arrancar, </a:t>
            </a:r>
            <a:r>
              <a:rPr lang="nl-BE" baseline="0" dirty="0" err="1"/>
              <a:t>estallar</a:t>
            </a:r>
            <a:r>
              <a:rPr lang="nl-BE" baseline="0" dirty="0"/>
              <a:t>, </a:t>
            </a:r>
            <a:r>
              <a:rPr lang="nl-BE" baseline="0" dirty="0" err="1"/>
              <a:t>explotar</a:t>
            </a:r>
            <a:r>
              <a:rPr lang="nl-BE" baseline="0" dirty="0"/>
              <a:t>, </a:t>
            </a:r>
            <a:r>
              <a:rPr lang="nl-BE" baseline="0" dirty="0" err="1"/>
              <a:t>prorrumpir</a:t>
            </a:r>
            <a:r>
              <a:rPr lang="nl-BE" baseline="0" dirty="0"/>
              <a:t>, reventar y romper. 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81B376-B202-4B23-A04B-B3DA7775A5DA}" type="slidenum">
              <a:rPr lang="nl-BE" smtClean="0"/>
              <a:t>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591632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nl-BE" dirty="0"/>
              <a:t>Y para poner </a:t>
            </a:r>
            <a:r>
              <a:rPr lang="nl-BE" dirty="0" err="1"/>
              <a:t>más</a:t>
            </a:r>
            <a:r>
              <a:rPr lang="nl-BE" dirty="0"/>
              <a:t> orden, </a:t>
            </a:r>
            <a:r>
              <a:rPr lang="nl-BE" dirty="0" err="1"/>
              <a:t>tomando</a:t>
            </a:r>
            <a:r>
              <a:rPr lang="nl-BE" dirty="0"/>
              <a:t> en </a:t>
            </a:r>
            <a:r>
              <a:rPr lang="nl-BE" dirty="0" err="1"/>
              <a:t>cuenta</a:t>
            </a:r>
            <a:r>
              <a:rPr lang="nl-BE" dirty="0"/>
              <a:t> el </a:t>
            </a:r>
            <a:r>
              <a:rPr lang="nl-BE" dirty="0" err="1"/>
              <a:t>significado</a:t>
            </a:r>
            <a:r>
              <a:rPr lang="nl-BE" baseline="0" dirty="0"/>
              <a:t> </a:t>
            </a:r>
            <a:r>
              <a:rPr lang="nl-BE" baseline="0" dirty="0" err="1"/>
              <a:t>léxico</a:t>
            </a:r>
            <a:r>
              <a:rPr lang="nl-BE" baseline="0" dirty="0"/>
              <a:t> </a:t>
            </a:r>
            <a:r>
              <a:rPr lang="nl-BE" baseline="0" dirty="0" err="1"/>
              <a:t>original</a:t>
            </a:r>
            <a:r>
              <a:rPr lang="nl-BE" baseline="0" dirty="0"/>
              <a:t> de </a:t>
            </a:r>
            <a:r>
              <a:rPr lang="nl-BE" baseline="0" dirty="0" err="1"/>
              <a:t>estos</a:t>
            </a:r>
            <a:r>
              <a:rPr lang="nl-BE" baseline="0" dirty="0"/>
              <a:t> verbos, se </a:t>
            </a:r>
            <a:r>
              <a:rPr lang="nl-BE" baseline="0" dirty="0" err="1"/>
              <a:t>puede</a:t>
            </a:r>
            <a:r>
              <a:rPr lang="nl-BE" baseline="0" dirty="0"/>
              <a:t> </a:t>
            </a:r>
            <a:r>
              <a:rPr lang="nl-BE" baseline="0" dirty="0" err="1"/>
              <a:t>concluir</a:t>
            </a:r>
            <a:r>
              <a:rPr lang="nl-BE" baseline="0" dirty="0"/>
              <a:t> que la </a:t>
            </a:r>
            <a:r>
              <a:rPr lang="nl-BE" baseline="0" dirty="0" err="1"/>
              <a:t>construcción</a:t>
            </a:r>
            <a:r>
              <a:rPr lang="nl-BE" baseline="0" dirty="0"/>
              <a:t> </a:t>
            </a:r>
            <a:r>
              <a:rPr lang="nl-BE" baseline="0" dirty="0" err="1"/>
              <a:t>incoativa</a:t>
            </a:r>
            <a:r>
              <a:rPr lang="nl-BE" baseline="0" dirty="0"/>
              <a:t> </a:t>
            </a:r>
            <a:r>
              <a:rPr lang="nl-BE" baseline="0" dirty="0" err="1"/>
              <a:t>recluta</a:t>
            </a:r>
            <a:r>
              <a:rPr lang="nl-BE" baseline="0" dirty="0"/>
              <a:t> sus verbos semi-</a:t>
            </a:r>
            <a:r>
              <a:rPr lang="nl-BE" baseline="0" dirty="0" err="1"/>
              <a:t>auxiliares</a:t>
            </a:r>
            <a:r>
              <a:rPr lang="nl-BE" baseline="0" dirty="0"/>
              <a:t> de por lo </a:t>
            </a:r>
            <a:r>
              <a:rPr lang="nl-BE" baseline="0" dirty="0" err="1"/>
              <a:t>menos</a:t>
            </a:r>
            <a:r>
              <a:rPr lang="nl-BE" baseline="0" dirty="0"/>
              <a:t> </a:t>
            </a:r>
            <a:r>
              <a:rPr lang="nl-BE" baseline="0" dirty="0" err="1"/>
              <a:t>cinco</a:t>
            </a:r>
            <a:r>
              <a:rPr lang="nl-BE" baseline="0" dirty="0"/>
              <a:t> campos </a:t>
            </a:r>
            <a:r>
              <a:rPr lang="nl-BE" baseline="0" dirty="0" err="1"/>
              <a:t>semánticos</a:t>
            </a:r>
            <a:r>
              <a:rPr lang="nl-BE" baseline="0" dirty="0"/>
              <a:t> </a:t>
            </a:r>
            <a:r>
              <a:rPr lang="nl-BE" baseline="0" dirty="0" err="1"/>
              <a:t>diferentes</a:t>
            </a:r>
            <a:r>
              <a:rPr lang="nl-BE" baseline="0" dirty="0"/>
              <a:t>: a </a:t>
            </a:r>
            <a:r>
              <a:rPr lang="nl-BE" baseline="0" dirty="0" err="1"/>
              <a:t>lado</a:t>
            </a:r>
            <a:r>
              <a:rPr lang="nl-BE" baseline="0" dirty="0"/>
              <a:t> de los verbos </a:t>
            </a:r>
            <a:r>
              <a:rPr lang="nl-BE" baseline="0" dirty="0" err="1"/>
              <a:t>superléxicos</a:t>
            </a:r>
            <a:r>
              <a:rPr lang="nl-BE" baseline="0" dirty="0"/>
              <a:t>, se </a:t>
            </a:r>
            <a:r>
              <a:rPr lang="nl-BE" baseline="0" dirty="0" err="1"/>
              <a:t>destacan</a:t>
            </a:r>
            <a:r>
              <a:rPr lang="nl-BE" baseline="0" dirty="0"/>
              <a:t> los verbos de </a:t>
            </a:r>
            <a:r>
              <a:rPr lang="nl-BE" baseline="0" dirty="0" err="1"/>
              <a:t>posicionamiento</a:t>
            </a:r>
            <a:r>
              <a:rPr lang="nl-BE" baseline="0" dirty="0"/>
              <a:t>, de </a:t>
            </a:r>
            <a:r>
              <a:rPr lang="nl-BE" baseline="0" dirty="0" err="1"/>
              <a:t>lanzamiento</a:t>
            </a:r>
            <a:r>
              <a:rPr lang="nl-BE" baseline="0" dirty="0"/>
              <a:t>, de </a:t>
            </a:r>
            <a:r>
              <a:rPr lang="nl-BE" baseline="0" dirty="0" err="1"/>
              <a:t>movimiento</a:t>
            </a:r>
            <a:r>
              <a:rPr lang="nl-BE" baseline="0" dirty="0"/>
              <a:t> y, el </a:t>
            </a:r>
            <a:r>
              <a:rPr lang="nl-BE" baseline="0" dirty="0" err="1"/>
              <a:t>campo</a:t>
            </a:r>
            <a:r>
              <a:rPr lang="nl-BE" baseline="0" dirty="0"/>
              <a:t> que </a:t>
            </a:r>
            <a:r>
              <a:rPr lang="nl-BE" baseline="0" dirty="0" err="1"/>
              <a:t>más</a:t>
            </a:r>
            <a:r>
              <a:rPr lang="nl-BE" baseline="0" dirty="0"/>
              <a:t> </a:t>
            </a:r>
            <a:r>
              <a:rPr lang="nl-BE" baseline="0" dirty="0" err="1"/>
              <a:t>nos</a:t>
            </a:r>
            <a:r>
              <a:rPr lang="nl-BE" baseline="0" dirty="0"/>
              <a:t> </a:t>
            </a:r>
            <a:r>
              <a:rPr lang="nl-BE" baseline="0" dirty="0" err="1"/>
              <a:t>interesa</a:t>
            </a:r>
            <a:r>
              <a:rPr lang="nl-BE" baseline="0" dirty="0"/>
              <a:t> para </a:t>
            </a:r>
            <a:r>
              <a:rPr lang="nl-BE" baseline="0" dirty="0" err="1"/>
              <a:t>hoy</a:t>
            </a:r>
            <a:r>
              <a:rPr lang="nl-BE" baseline="0" dirty="0"/>
              <a:t>, y que </a:t>
            </a:r>
            <a:r>
              <a:rPr lang="nl-BE" baseline="0" dirty="0" err="1"/>
              <a:t>llamamos</a:t>
            </a:r>
            <a:r>
              <a:rPr lang="nl-BE" baseline="0" dirty="0"/>
              <a:t> el </a:t>
            </a:r>
            <a:r>
              <a:rPr lang="nl-BE" baseline="0" dirty="0" err="1"/>
              <a:t>campo</a:t>
            </a:r>
            <a:r>
              <a:rPr lang="nl-BE" baseline="0" dirty="0"/>
              <a:t> de los verbos de ‘</a:t>
            </a:r>
            <a:r>
              <a:rPr lang="nl-BE" baseline="0" dirty="0" err="1"/>
              <a:t>destrucción</a:t>
            </a:r>
            <a:r>
              <a:rPr lang="nl-BE" baseline="0" dirty="0"/>
              <a:t>’ (en </a:t>
            </a:r>
            <a:r>
              <a:rPr lang="nl-BE" baseline="0" dirty="0" err="1"/>
              <a:t>sentido</a:t>
            </a:r>
            <a:r>
              <a:rPr lang="nl-BE" baseline="0" dirty="0"/>
              <a:t> </a:t>
            </a:r>
            <a:r>
              <a:rPr lang="nl-BE" baseline="0" dirty="0" err="1"/>
              <a:t>amplio</a:t>
            </a:r>
            <a:r>
              <a:rPr lang="nl-BE" baseline="0" dirty="0"/>
              <a:t>) que </a:t>
            </a:r>
            <a:r>
              <a:rPr lang="nl-BE" baseline="0" dirty="0" err="1"/>
              <a:t>incluye</a:t>
            </a:r>
            <a:r>
              <a:rPr lang="nl-BE" baseline="0" dirty="0"/>
              <a:t> </a:t>
            </a:r>
            <a:r>
              <a:rPr lang="nl-BE" baseline="0" dirty="0" err="1"/>
              <a:t>casos</a:t>
            </a:r>
            <a:r>
              <a:rPr lang="nl-BE" baseline="0" dirty="0"/>
              <a:t> como arrancar, </a:t>
            </a:r>
            <a:r>
              <a:rPr lang="nl-BE" baseline="0" dirty="0" err="1"/>
              <a:t>estallar</a:t>
            </a:r>
            <a:r>
              <a:rPr lang="nl-BE" baseline="0" dirty="0"/>
              <a:t>, </a:t>
            </a:r>
            <a:r>
              <a:rPr lang="nl-BE" baseline="0" dirty="0" err="1"/>
              <a:t>explotar</a:t>
            </a:r>
            <a:r>
              <a:rPr lang="nl-BE" baseline="0" dirty="0"/>
              <a:t>, </a:t>
            </a:r>
            <a:r>
              <a:rPr lang="nl-BE" baseline="0" dirty="0" err="1"/>
              <a:t>prorrumpir</a:t>
            </a:r>
            <a:r>
              <a:rPr lang="nl-BE" baseline="0" dirty="0"/>
              <a:t>, reventar y romper. 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81B376-B202-4B23-A04B-B3DA7775A5DA}" type="slidenum">
              <a:rPr lang="nl-BE" smtClean="0"/>
              <a:t>8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209000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s-ES_tradnl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A0A48-EDB1-4AFE-B1B7-10CE2A416496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9997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Slide">
  <p:cSld name="TitleSlid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8"/>
          <p:cNvSpPr/>
          <p:nvPr/>
        </p:nvSpPr>
        <p:spPr>
          <a:xfrm>
            <a:off x="914400" y="1393200"/>
            <a:ext cx="16424274" cy="6505200"/>
          </a:xfrm>
          <a:prstGeom prst="rect">
            <a:avLst/>
          </a:prstGeom>
          <a:solidFill>
            <a:srgbClr val="1E64C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56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28"/>
          <p:cNvSpPr txBox="1">
            <a:spLocks noGrp="1"/>
          </p:cNvSpPr>
          <p:nvPr>
            <p:ph type="ctrTitle"/>
          </p:nvPr>
        </p:nvSpPr>
        <p:spPr>
          <a:xfrm>
            <a:off x="1291074" y="2286000"/>
            <a:ext cx="15183366" cy="44363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Font typeface="Arial"/>
              <a:buNone/>
              <a:defRPr sz="10000" u="sng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8"/>
          <p:cNvSpPr txBox="1">
            <a:spLocks noGrp="1"/>
          </p:cNvSpPr>
          <p:nvPr>
            <p:ph type="subTitle" idx="1"/>
          </p:nvPr>
        </p:nvSpPr>
        <p:spPr>
          <a:xfrm>
            <a:off x="1283414" y="6874716"/>
            <a:ext cx="15191026" cy="5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000">
                <a:solidFill>
                  <a:schemeClr val="accent1"/>
                </a:solidFill>
              </a:defRPr>
            </a:lvl1pPr>
            <a:lvl2pPr lvl="1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44"/>
              <a:buNone/>
              <a:defRPr sz="2844"/>
            </a:lvl2pPr>
            <a:lvl3pPr lvl="2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60"/>
              <a:buNone/>
              <a:defRPr sz="2560"/>
            </a:lvl3pPr>
            <a:lvl4pPr lvl="3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75"/>
              <a:buNone/>
              <a:defRPr sz="2275"/>
            </a:lvl4pPr>
            <a:lvl5pPr lvl="4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75"/>
              <a:buNone/>
              <a:defRPr sz="2275"/>
            </a:lvl5pPr>
            <a:lvl6pPr lvl="5" algn="ctr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275"/>
              <a:buNone/>
              <a:defRPr sz="2275"/>
            </a:lvl6pPr>
            <a:lvl7pPr lvl="6" algn="ctr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275"/>
              <a:buNone/>
              <a:defRPr sz="2275"/>
            </a:lvl7pPr>
            <a:lvl8pPr lvl="7" algn="ctr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275"/>
              <a:buNone/>
              <a:defRPr sz="2275"/>
            </a:lvl8pPr>
            <a:lvl9pPr lvl="8" algn="ctr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275"/>
              <a:buNone/>
              <a:defRPr sz="2275"/>
            </a:lvl9pPr>
          </a:lstStyle>
          <a:p>
            <a:endParaRPr/>
          </a:p>
        </p:txBody>
      </p:sp>
      <p:sp>
        <p:nvSpPr>
          <p:cNvPr id="20" name="Google Shape;20;p28"/>
          <p:cNvSpPr>
            <a:spLocks noGrp="1"/>
          </p:cNvSpPr>
          <p:nvPr>
            <p:ph type="pic" idx="2"/>
          </p:nvPr>
        </p:nvSpPr>
        <p:spPr>
          <a:xfrm>
            <a:off x="3200400" y="8366400"/>
            <a:ext cx="2286000" cy="9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̶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‒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‒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Google Shape;21;p28"/>
          <p:cNvSpPr>
            <a:spLocks noGrp="1"/>
          </p:cNvSpPr>
          <p:nvPr>
            <p:ph type="pic" idx="3"/>
          </p:nvPr>
        </p:nvSpPr>
        <p:spPr>
          <a:xfrm>
            <a:off x="5713200" y="8366400"/>
            <a:ext cx="2286000" cy="9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̶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‒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‒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Google Shape;22;p28"/>
          <p:cNvSpPr>
            <a:spLocks noGrp="1"/>
          </p:cNvSpPr>
          <p:nvPr>
            <p:ph type="pic" idx="4"/>
          </p:nvPr>
        </p:nvSpPr>
        <p:spPr>
          <a:xfrm>
            <a:off x="8229600" y="8366400"/>
            <a:ext cx="2322000" cy="9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̶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‒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‒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Google Shape;23;p28"/>
          <p:cNvSpPr>
            <a:spLocks noGrp="1"/>
          </p:cNvSpPr>
          <p:nvPr>
            <p:ph type="pic" idx="5"/>
          </p:nvPr>
        </p:nvSpPr>
        <p:spPr>
          <a:xfrm>
            <a:off x="10746000" y="8366400"/>
            <a:ext cx="2322000" cy="9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̶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‒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‒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Google Shape;24;p28"/>
          <p:cNvSpPr txBox="1">
            <a:spLocks noGrp="1"/>
          </p:cNvSpPr>
          <p:nvPr>
            <p:ph type="body" idx="6"/>
          </p:nvPr>
        </p:nvSpPr>
        <p:spPr>
          <a:xfrm>
            <a:off x="8580530" y="395008"/>
            <a:ext cx="8294400" cy="5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21428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1400"/>
              <a:buNone/>
              <a:defRPr sz="1400" b="1" i="0" u="sng" cap="none">
                <a:solidFill>
                  <a:srgbClr val="1E64C8"/>
                </a:solidFill>
              </a:defRPr>
            </a:lvl1pPr>
            <a:lvl2pPr marL="914400" lvl="1" indent="-228600" algn="l">
              <a:lnSpc>
                <a:spcPct val="121428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1400"/>
              <a:buNone/>
              <a:defRPr sz="1400" cap="none">
                <a:solidFill>
                  <a:srgbClr val="1E64C8"/>
                </a:solidFill>
              </a:defRPr>
            </a:lvl2pPr>
            <a:lvl3pPr marL="1371600" lvl="2" indent="-3429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‒"/>
              <a:defRPr/>
            </a:lvl3pPr>
            <a:lvl4pPr marL="1828800" lvl="3" indent="-3429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‒"/>
              <a:defRPr/>
            </a:lvl4pPr>
            <a:lvl5pPr marL="2286000" lvl="4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5" name="Google Shape;25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64400" y="0"/>
            <a:ext cx="3251017" cy="1393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Text" type="obj">
  <p:cSld name="Title, Tex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9"/>
          <p:cNvSpPr txBox="1">
            <a:spLocks noGrp="1"/>
          </p:cNvSpPr>
          <p:nvPr>
            <p:ph type="title"/>
          </p:nvPr>
        </p:nvSpPr>
        <p:spPr>
          <a:xfrm>
            <a:off x="830118" y="252000"/>
            <a:ext cx="15705282" cy="8636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9"/>
          <p:cNvSpPr txBox="1">
            <a:spLocks noGrp="1"/>
          </p:cNvSpPr>
          <p:nvPr>
            <p:ph type="body" idx="1"/>
          </p:nvPr>
        </p:nvSpPr>
        <p:spPr>
          <a:xfrm>
            <a:off x="835825" y="1194364"/>
            <a:ext cx="15699574" cy="66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533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̶"/>
              <a:defRPr/>
            </a:lvl1pPr>
            <a:lvl2pPr marL="914400" lvl="1" indent="-533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Char char="̶"/>
              <a:defRPr/>
            </a:lvl2pPr>
            <a:lvl3pPr marL="1371600" lvl="2" indent="-533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Char char="‒"/>
              <a:defRPr/>
            </a:lvl3pPr>
            <a:lvl4pPr marL="1828800" lvl="3" indent="-533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Char char="‒"/>
              <a:defRPr/>
            </a:lvl4pPr>
            <a:lvl5pPr marL="2286000" lvl="4" indent="-533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̶"/>
              <a:defRPr/>
            </a:lvl5pPr>
            <a:lvl6pPr marL="2743200" lvl="5" indent="-342900" algn="l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29"/>
          <p:cNvSpPr txBox="1">
            <a:spLocks noGrp="1"/>
          </p:cNvSpPr>
          <p:nvPr>
            <p:ph type="dt" idx="10"/>
          </p:nvPr>
        </p:nvSpPr>
        <p:spPr>
          <a:xfrm>
            <a:off x="4072394" y="8948703"/>
            <a:ext cx="2297926" cy="519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9"/>
          <p:cNvSpPr txBox="1">
            <a:spLocks noGrp="1"/>
          </p:cNvSpPr>
          <p:nvPr>
            <p:ph type="ftr" idx="11"/>
          </p:nvPr>
        </p:nvSpPr>
        <p:spPr>
          <a:xfrm>
            <a:off x="6810236" y="8994423"/>
            <a:ext cx="8353564" cy="4379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9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880" cy="519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0989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hapter Slide">
  <p:cSld name="Chapter Slid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8"/>
          <p:cNvSpPr/>
          <p:nvPr/>
        </p:nvSpPr>
        <p:spPr>
          <a:xfrm>
            <a:off x="914400" y="0"/>
            <a:ext cx="16424274" cy="7898400"/>
          </a:xfrm>
          <a:prstGeom prst="rect">
            <a:avLst/>
          </a:prstGeom>
          <a:solidFill>
            <a:srgbClr val="1E64C8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56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48"/>
          <p:cNvSpPr txBox="1">
            <a:spLocks noGrp="1"/>
          </p:cNvSpPr>
          <p:nvPr>
            <p:ph type="ctrTitle"/>
          </p:nvPr>
        </p:nvSpPr>
        <p:spPr>
          <a:xfrm>
            <a:off x="1291074" y="3246120"/>
            <a:ext cx="15183366" cy="44363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Font typeface="Arial"/>
              <a:buNone/>
              <a:defRPr sz="10000" u="sng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8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880" cy="519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1482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7"/>
          <p:cNvSpPr txBox="1">
            <a:spLocks noGrp="1"/>
          </p:cNvSpPr>
          <p:nvPr>
            <p:ph type="title"/>
          </p:nvPr>
        </p:nvSpPr>
        <p:spPr>
          <a:xfrm>
            <a:off x="830118" y="252000"/>
            <a:ext cx="15705282" cy="8636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5400"/>
              <a:buFont typeface="Arial"/>
              <a:buNone/>
              <a:defRPr sz="5400" b="0" i="0" u="sng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7"/>
          <p:cNvSpPr txBox="1">
            <a:spLocks noGrp="1"/>
          </p:cNvSpPr>
          <p:nvPr>
            <p:ph type="body" idx="1"/>
          </p:nvPr>
        </p:nvSpPr>
        <p:spPr>
          <a:xfrm>
            <a:off x="835825" y="1194364"/>
            <a:ext cx="15699574" cy="66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334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̶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334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‒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334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‒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91160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91160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91159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91159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27"/>
          <p:cNvSpPr txBox="1">
            <a:spLocks noGrp="1"/>
          </p:cNvSpPr>
          <p:nvPr>
            <p:ph type="dt" idx="10"/>
          </p:nvPr>
        </p:nvSpPr>
        <p:spPr>
          <a:xfrm>
            <a:off x="4072394" y="8948703"/>
            <a:ext cx="2297926" cy="519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707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27"/>
          <p:cNvSpPr txBox="1">
            <a:spLocks noGrp="1"/>
          </p:cNvSpPr>
          <p:nvPr>
            <p:ph type="ftr" idx="11"/>
          </p:nvPr>
        </p:nvSpPr>
        <p:spPr>
          <a:xfrm>
            <a:off x="6810236" y="8994423"/>
            <a:ext cx="8353564" cy="4379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707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27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880" cy="519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/>
              <a:t>‹nr.›</a:t>
            </a:fld>
            <a:endParaRPr/>
          </a:p>
        </p:txBody>
      </p:sp>
      <p:pic>
        <p:nvPicPr>
          <p:cNvPr id="15" name="Google Shape;15;p2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57200" y="7909180"/>
            <a:ext cx="2307600" cy="1846822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mailto:Renata.Enghels@ugent.be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3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4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"/>
          <p:cNvSpPr txBox="1">
            <a:spLocks noGrp="1"/>
          </p:cNvSpPr>
          <p:nvPr>
            <p:ph type="ctrTitle"/>
          </p:nvPr>
        </p:nvSpPr>
        <p:spPr>
          <a:xfrm>
            <a:off x="1932616" y="2073935"/>
            <a:ext cx="14496604" cy="2532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375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</a:pPr>
            <a:r>
              <a:rPr lang="en-US" sz="6000" b="1" u="none" cap="small" dirty="0">
                <a:solidFill>
                  <a:srgbClr val="F1A42B"/>
                </a:solidFill>
              </a:rPr>
              <a:t/>
            </a:r>
            <a:br>
              <a:rPr lang="en-US" sz="6000" b="1" u="none" cap="small" dirty="0">
                <a:solidFill>
                  <a:srgbClr val="F1A42B"/>
                </a:solidFill>
              </a:rPr>
            </a:br>
            <a:r>
              <a:rPr lang="en-US" sz="6000" b="1" u="none" cap="small" dirty="0">
                <a:solidFill>
                  <a:srgbClr val="F1A42B"/>
                </a:solidFill>
              </a:rPr>
              <a:t/>
            </a:r>
            <a:br>
              <a:rPr lang="en-US" sz="6000" b="1" u="none" cap="small" dirty="0">
                <a:solidFill>
                  <a:srgbClr val="F1A42B"/>
                </a:solidFill>
              </a:rPr>
            </a:br>
            <a:r>
              <a:rPr lang="en-US" sz="6000" b="1" u="none" cap="small" dirty="0">
                <a:solidFill>
                  <a:srgbClr val="F1A42B"/>
                </a:solidFill>
              </a:rPr>
              <a:t/>
            </a:r>
            <a:br>
              <a:rPr lang="en-US" sz="6000" b="1" u="none" cap="small" dirty="0">
                <a:solidFill>
                  <a:srgbClr val="F1A42B"/>
                </a:solidFill>
              </a:rPr>
            </a:br>
            <a:r>
              <a:rPr lang="en-US" sz="6000" b="1" u="none" cap="small" dirty="0">
                <a:solidFill>
                  <a:srgbClr val="F1A42B"/>
                </a:solidFill>
              </a:rPr>
              <a:t>De </a:t>
            </a:r>
            <a:r>
              <a:rPr lang="en-US" sz="6000" b="1" i="1" u="none" cap="small" dirty="0" err="1">
                <a:solidFill>
                  <a:srgbClr val="F1A42B"/>
                </a:solidFill>
              </a:rPr>
              <a:t>saltar</a:t>
            </a:r>
            <a:r>
              <a:rPr lang="en-US" sz="6000" b="1" i="1" u="none" cap="small" dirty="0">
                <a:solidFill>
                  <a:srgbClr val="F1A42B"/>
                </a:solidFill>
              </a:rPr>
              <a:t> a </a:t>
            </a:r>
            <a:r>
              <a:rPr lang="en-US" sz="6000" b="1" i="1" u="none" cap="small" dirty="0" err="1">
                <a:solidFill>
                  <a:srgbClr val="F1A42B"/>
                </a:solidFill>
              </a:rPr>
              <a:t>comenzar</a:t>
            </a:r>
            <a:r>
              <a:rPr lang="en-US" sz="6000" b="1" u="none" cap="small" dirty="0">
                <a:solidFill>
                  <a:srgbClr val="F1A42B"/>
                </a:solidFill>
              </a:rPr>
              <a:t> a </a:t>
            </a:r>
            <a:r>
              <a:rPr lang="en-US" sz="6000" b="1" i="1" u="none" cap="small" dirty="0" err="1">
                <a:solidFill>
                  <a:srgbClr val="F1A42B"/>
                </a:solidFill>
              </a:rPr>
              <a:t>echarse</a:t>
            </a:r>
            <a:r>
              <a:rPr lang="en-US" sz="6000" b="1" i="1" u="none" cap="small" dirty="0">
                <a:solidFill>
                  <a:srgbClr val="F1A42B"/>
                </a:solidFill>
              </a:rPr>
              <a:t> a </a:t>
            </a:r>
            <a:r>
              <a:rPr lang="en-US" sz="6000" b="1" i="1" u="none" cap="small" dirty="0" err="1">
                <a:solidFill>
                  <a:srgbClr val="F1A42B"/>
                </a:solidFill>
              </a:rPr>
              <a:t>reír</a:t>
            </a:r>
            <a:endParaRPr lang="en-US" sz="6000" u="none" cap="small" dirty="0">
              <a:solidFill>
                <a:srgbClr val="F1A42B"/>
              </a:solidFill>
            </a:endParaRPr>
          </a:p>
        </p:txBody>
      </p:sp>
      <p:sp>
        <p:nvSpPr>
          <p:cNvPr id="81" name="Google Shape;81;p1"/>
          <p:cNvSpPr txBox="1">
            <a:spLocks noGrp="1"/>
          </p:cNvSpPr>
          <p:nvPr>
            <p:ph type="subTitle" idx="1"/>
          </p:nvPr>
        </p:nvSpPr>
        <p:spPr>
          <a:xfrm>
            <a:off x="1840955" y="5147408"/>
            <a:ext cx="14949145" cy="1835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/>
            <a:r>
              <a:rPr lang="es-ES" sz="4800" b="1" dirty="0">
                <a:solidFill>
                  <a:schemeClr val="bg1"/>
                </a:solidFill>
              </a:rPr>
              <a:t>La gramaticalización de los verbos de movimiento como (semi-)auxiliares incoativos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82" name="Google Shape;82;p1"/>
          <p:cNvSpPr txBox="1">
            <a:spLocks noGrp="1"/>
          </p:cNvSpPr>
          <p:nvPr>
            <p:ph type="body" idx="6"/>
          </p:nvPr>
        </p:nvSpPr>
        <p:spPr>
          <a:xfrm>
            <a:off x="7343615" y="395000"/>
            <a:ext cx="3078300" cy="5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2500" lnSpcReduction="10000"/>
          </a:bodyPr>
          <a:lstStyle/>
          <a:p>
            <a:pPr marL="0" lvl="0" indent="0" algn="ctr" rtl="0">
              <a:lnSpc>
                <a:spcPct val="121428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1400"/>
              <a:buNone/>
            </a:pPr>
            <a:r>
              <a:rPr lang="nl-BE" dirty="0"/>
              <a:t>DEPARTMENT OF LINGUISTICS</a:t>
            </a:r>
            <a:endParaRPr dirty="0"/>
          </a:p>
          <a:p>
            <a:pPr marL="0" lvl="1" indent="0" algn="ctr" rtl="0">
              <a:lnSpc>
                <a:spcPct val="121428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1400"/>
              <a:buNone/>
            </a:pPr>
            <a:r>
              <a:rPr lang="nl-BE" dirty="0"/>
              <a:t>RESEARCH GROUP: GLIMS</a:t>
            </a:r>
            <a:endParaRPr dirty="0"/>
          </a:p>
        </p:txBody>
      </p:sp>
      <p:sp>
        <p:nvSpPr>
          <p:cNvPr id="83" name="Google Shape;83;p1"/>
          <p:cNvSpPr txBox="1"/>
          <p:nvPr/>
        </p:nvSpPr>
        <p:spPr>
          <a:xfrm>
            <a:off x="4312887" y="8331405"/>
            <a:ext cx="7664254" cy="6832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BE" sz="3200" dirty="0">
                <a:solidFill>
                  <a:schemeClr val="bg2"/>
                </a:solidFill>
              </a:rPr>
              <a:t>Sven Van Hulle &amp; Renata Enghels</a:t>
            </a:r>
            <a:endParaRPr sz="2000" dirty="0">
              <a:solidFill>
                <a:schemeClr val="bg2"/>
              </a:solidFill>
            </a:endParaRPr>
          </a:p>
        </p:txBody>
      </p:sp>
      <p:pic>
        <p:nvPicPr>
          <p:cNvPr id="84" name="Google Shape;84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340575" y="183666"/>
            <a:ext cx="3449525" cy="962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644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6c99f0cd9d_3_18"/>
          <p:cNvSpPr txBox="1">
            <a:spLocks noGrp="1"/>
          </p:cNvSpPr>
          <p:nvPr>
            <p:ph type="title"/>
          </p:nvPr>
        </p:nvSpPr>
        <p:spPr>
          <a:xfrm>
            <a:off x="830118" y="252000"/>
            <a:ext cx="15705300" cy="8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5400"/>
              <a:buFont typeface="Arial"/>
              <a:buNone/>
            </a:pPr>
            <a:r>
              <a:rPr lang="nl-BE" cap="small" dirty="0" err="1"/>
              <a:t>Clasificación</a:t>
            </a:r>
            <a:r>
              <a:rPr lang="nl-BE" cap="small" dirty="0"/>
              <a:t> léxica </a:t>
            </a:r>
            <a:r>
              <a:rPr lang="nl-BE" sz="4400" cap="small" dirty="0"/>
              <a:t>(</a:t>
            </a:r>
            <a:r>
              <a:rPr lang="nl-BE" sz="4400" cap="small" dirty="0" err="1"/>
              <a:t>basada</a:t>
            </a:r>
            <a:r>
              <a:rPr lang="nl-BE" sz="4400" cap="small" dirty="0"/>
              <a:t> en </a:t>
            </a:r>
            <a:r>
              <a:rPr lang="nl-BE" sz="4400" cap="small" dirty="0" err="1"/>
              <a:t>Levin</a:t>
            </a:r>
            <a:r>
              <a:rPr lang="nl-BE" sz="4400" cap="small" dirty="0"/>
              <a:t> 1993)</a:t>
            </a:r>
            <a:endParaRPr sz="4400" cap="small" dirty="0"/>
          </a:p>
        </p:txBody>
      </p:sp>
      <p:sp>
        <p:nvSpPr>
          <p:cNvPr id="256" name="Google Shape;256;g6c99f0cd9d_3_18"/>
          <p:cNvSpPr txBox="1">
            <a:spLocks noGrp="1"/>
          </p:cNvSpPr>
          <p:nvPr>
            <p:ph type="body" idx="1"/>
          </p:nvPr>
        </p:nvSpPr>
        <p:spPr>
          <a:xfrm>
            <a:off x="1563243" y="1300785"/>
            <a:ext cx="15218685" cy="7451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54140" indent="-685800">
              <a:lnSpc>
                <a:spcPct val="100000"/>
              </a:lnSpc>
              <a:buSzPts val="4440"/>
            </a:pPr>
            <a:endParaRPr lang="nl-BE" sz="3600" dirty="0"/>
          </a:p>
          <a:p>
            <a:pPr marL="1054140" indent="-685800">
              <a:lnSpc>
                <a:spcPct val="100000"/>
              </a:lnSpc>
              <a:buSzPts val="4440"/>
            </a:pPr>
            <a:r>
              <a:rPr lang="nl-BE" sz="4000" dirty="0"/>
              <a:t>2 ‘macro’- </a:t>
            </a:r>
            <a:r>
              <a:rPr lang="nl-BE" sz="4000" dirty="0" err="1"/>
              <a:t>categorías</a:t>
            </a:r>
            <a:r>
              <a:rPr lang="nl-BE" sz="4000" dirty="0"/>
              <a:t> (</a:t>
            </a:r>
            <a:r>
              <a:rPr lang="nl-BE" sz="4000" dirty="0" err="1"/>
              <a:t>según</a:t>
            </a:r>
            <a:r>
              <a:rPr lang="nl-BE" sz="4000" dirty="0"/>
              <a:t> el </a:t>
            </a:r>
            <a:r>
              <a:rPr lang="nl-BE" sz="4000" dirty="0" err="1"/>
              <a:t>significado</a:t>
            </a:r>
            <a:r>
              <a:rPr lang="nl-BE" sz="4000" dirty="0"/>
              <a:t> </a:t>
            </a:r>
            <a:r>
              <a:rPr lang="nl-BE" sz="4000" dirty="0" err="1"/>
              <a:t>original</a:t>
            </a:r>
            <a:r>
              <a:rPr lang="nl-BE" sz="4000" dirty="0"/>
              <a:t>)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40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4000" dirty="0"/>
              <a:t>	1) </a:t>
            </a:r>
            <a:r>
              <a:rPr lang="nl-BE" sz="4000" dirty="0" err="1"/>
              <a:t>Verbos</a:t>
            </a:r>
            <a:r>
              <a:rPr lang="nl-BE" sz="4000" dirty="0"/>
              <a:t> de </a:t>
            </a:r>
            <a:r>
              <a:rPr lang="nl-BE" sz="4000" dirty="0" err="1"/>
              <a:t>movimiento</a:t>
            </a:r>
            <a:r>
              <a:rPr lang="nl-BE" sz="4000" dirty="0"/>
              <a:t> ‘</a:t>
            </a:r>
            <a:r>
              <a:rPr lang="nl-BE" sz="4000" dirty="0" err="1"/>
              <a:t>originales</a:t>
            </a:r>
            <a:r>
              <a:rPr lang="nl-BE" sz="4000" dirty="0"/>
              <a:t>’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4000" dirty="0"/>
              <a:t>		a) </a:t>
            </a:r>
            <a:r>
              <a:rPr lang="nl-BE" sz="4000" dirty="0" err="1"/>
              <a:t>modo</a:t>
            </a:r>
            <a:r>
              <a:rPr lang="nl-BE" sz="4000" dirty="0"/>
              <a:t> de </a:t>
            </a:r>
            <a:r>
              <a:rPr lang="nl-BE" sz="4000" dirty="0" err="1"/>
              <a:t>movimiento</a:t>
            </a:r>
            <a:r>
              <a:rPr lang="nl-BE" sz="4000" dirty="0"/>
              <a:t>: </a:t>
            </a:r>
            <a:r>
              <a:rPr lang="nl-BE" sz="4000" b="1" i="1" dirty="0" err="1"/>
              <a:t>saltar</a:t>
            </a:r>
            <a:endParaRPr lang="nl-BE" sz="4000" b="1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4000" dirty="0"/>
              <a:t>		b) </a:t>
            </a:r>
            <a:r>
              <a:rPr lang="nl-BE" sz="4000" dirty="0" err="1"/>
              <a:t>liberación</a:t>
            </a:r>
            <a:r>
              <a:rPr lang="nl-BE" sz="4000" dirty="0"/>
              <a:t>: </a:t>
            </a:r>
            <a:r>
              <a:rPr lang="nl-BE" sz="4000" b="1" i="1" dirty="0" err="1"/>
              <a:t>largar</a:t>
            </a:r>
            <a:r>
              <a:rPr lang="nl-BE" sz="4000" i="1" dirty="0"/>
              <a:t> </a:t>
            </a:r>
            <a:r>
              <a:rPr lang="nl-BE" sz="4000" dirty="0"/>
              <a:t>y</a:t>
            </a:r>
            <a:r>
              <a:rPr lang="nl-BE" sz="4000" i="1" dirty="0"/>
              <a:t> </a:t>
            </a:r>
            <a:r>
              <a:rPr lang="nl-BE" sz="4000" b="1" i="1" dirty="0" err="1"/>
              <a:t>soltar</a:t>
            </a:r>
            <a:endParaRPr lang="nl-BE" sz="4000" b="1" i="1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4000" i="1" dirty="0"/>
              <a:t>		</a:t>
            </a:r>
            <a:r>
              <a:rPr lang="nl-BE" sz="4000" dirty="0"/>
              <a:t>c) </a:t>
            </a:r>
            <a:r>
              <a:rPr lang="nl-BE" sz="4000" dirty="0" err="1"/>
              <a:t>transferencia</a:t>
            </a:r>
            <a:r>
              <a:rPr lang="nl-BE" sz="4000" dirty="0"/>
              <a:t> / cambio de </a:t>
            </a:r>
            <a:r>
              <a:rPr lang="nl-BE" sz="4000" dirty="0" err="1"/>
              <a:t>lugar</a:t>
            </a:r>
            <a:r>
              <a:rPr lang="nl-BE" sz="4000" dirty="0"/>
              <a:t>: </a:t>
            </a:r>
            <a:r>
              <a:rPr lang="nl-BE" sz="4000" b="1" i="1" dirty="0" err="1"/>
              <a:t>embarcar</a:t>
            </a:r>
            <a:r>
              <a:rPr lang="nl-BE" sz="4000" dirty="0"/>
              <a:t> y </a:t>
            </a:r>
            <a:r>
              <a:rPr lang="nl-BE" sz="4000" b="1" i="1" dirty="0" err="1"/>
              <a:t>zambullir</a:t>
            </a:r>
            <a:endParaRPr lang="nl-BE" sz="4000" b="1" i="1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4000" i="1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4000" i="1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4000" dirty="0"/>
              <a:t>	2) verbos de </a:t>
            </a:r>
            <a:r>
              <a:rPr lang="nl-BE" sz="4000" dirty="0" err="1"/>
              <a:t>lanzamiento</a:t>
            </a:r>
            <a:r>
              <a:rPr lang="nl-BE" sz="4000" dirty="0"/>
              <a:t> -&gt; </a:t>
            </a:r>
            <a:r>
              <a:rPr lang="nl-BE" sz="4000" dirty="0" err="1"/>
              <a:t>movimiento</a:t>
            </a:r>
            <a:endParaRPr lang="nl-BE" sz="40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4000" i="1" dirty="0"/>
              <a:t>	    </a:t>
            </a:r>
            <a:r>
              <a:rPr lang="nl-BE" sz="4000" b="1" i="1" dirty="0" err="1"/>
              <a:t>arrojar</a:t>
            </a:r>
            <a:r>
              <a:rPr lang="nl-BE" sz="4000" i="1" dirty="0"/>
              <a:t>, </a:t>
            </a:r>
            <a:r>
              <a:rPr lang="nl-BE" sz="4000" b="1" i="1" dirty="0" err="1"/>
              <a:t>echar</a:t>
            </a:r>
            <a:r>
              <a:rPr lang="nl-BE" sz="4000" i="1" dirty="0"/>
              <a:t>, </a:t>
            </a:r>
            <a:r>
              <a:rPr lang="nl-BE" sz="4000" b="1" i="1" dirty="0" err="1"/>
              <a:t>lanzar</a:t>
            </a:r>
            <a:r>
              <a:rPr lang="nl-BE" sz="4000" i="1" dirty="0"/>
              <a:t> </a:t>
            </a:r>
            <a:r>
              <a:rPr lang="nl-BE" sz="4000" dirty="0"/>
              <a:t>y</a:t>
            </a:r>
            <a:r>
              <a:rPr lang="nl-BE" sz="4000" i="1" dirty="0"/>
              <a:t> </a:t>
            </a:r>
            <a:r>
              <a:rPr lang="nl-BE" sz="4000" b="1" i="1" dirty="0" err="1"/>
              <a:t>tirar</a:t>
            </a:r>
            <a:r>
              <a:rPr lang="nl-BE" sz="4000" i="1" dirty="0"/>
              <a:t> 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4000" i="1" dirty="0"/>
              <a:t>	    </a:t>
            </a:r>
            <a:r>
              <a:rPr lang="nl-BE" sz="4000" dirty="0"/>
              <a:t>	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600" dirty="0"/>
          </a:p>
          <a:p>
            <a:pPr marL="536399" lvl="0" indent="-16805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 typeface="Arial"/>
              <a:buNone/>
            </a:pPr>
            <a:endParaRPr lang="nl-BE" sz="3600" dirty="0"/>
          </a:p>
          <a:p>
            <a:pPr marL="536399" lvl="0" indent="-16805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 typeface="Arial"/>
              <a:buNone/>
            </a:pPr>
            <a:endParaRPr sz="3600" dirty="0"/>
          </a:p>
        </p:txBody>
      </p:sp>
      <p:sp>
        <p:nvSpPr>
          <p:cNvPr id="257" name="Google Shape;257;g6c99f0cd9d_3_18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900" cy="5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BE"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115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0117" y="0"/>
            <a:ext cx="15705282" cy="863693"/>
          </a:xfrm>
        </p:spPr>
        <p:txBody>
          <a:bodyPr/>
          <a:lstStyle/>
          <a:p>
            <a:r>
              <a:rPr lang="nl-BE" dirty="0"/>
              <a:t>De uso </a:t>
            </a:r>
            <a:r>
              <a:rPr lang="nl-BE" dirty="0" err="1"/>
              <a:t>pleno</a:t>
            </a:r>
            <a:r>
              <a:rPr lang="nl-BE" dirty="0"/>
              <a:t> a uso </a:t>
            </a:r>
            <a:r>
              <a:rPr lang="nl-BE" dirty="0" err="1"/>
              <a:t>incoativo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41188" y="863692"/>
            <a:ext cx="16335187" cy="84775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BE" sz="3600" b="1" dirty="0"/>
              <a:t>1) </a:t>
            </a:r>
            <a:r>
              <a:rPr lang="nl-BE" sz="3600" b="1" dirty="0" err="1"/>
              <a:t>Verbos</a:t>
            </a:r>
            <a:r>
              <a:rPr lang="nl-BE" sz="3600" b="1" dirty="0"/>
              <a:t> de </a:t>
            </a:r>
            <a:r>
              <a:rPr lang="nl-BE" sz="3600" b="1" dirty="0" err="1"/>
              <a:t>movimiento</a:t>
            </a:r>
            <a:r>
              <a:rPr lang="nl-BE" sz="3600" b="1" dirty="0"/>
              <a:t> ‘</a:t>
            </a:r>
            <a:r>
              <a:rPr lang="nl-BE" sz="3600" b="1" dirty="0" err="1"/>
              <a:t>originales</a:t>
            </a:r>
            <a:r>
              <a:rPr lang="nl-BE" sz="3600" b="1" dirty="0"/>
              <a:t>’</a:t>
            </a:r>
          </a:p>
          <a:p>
            <a:pPr marL="0" indent="0">
              <a:buNone/>
            </a:pPr>
            <a:endParaRPr lang="nl-BE" sz="3000" b="1" dirty="0"/>
          </a:p>
          <a:p>
            <a:pPr marL="0" indent="0">
              <a:buNone/>
            </a:pPr>
            <a:r>
              <a:rPr lang="nl-BE" sz="3000" b="1" dirty="0"/>
              <a:t>(1a) </a:t>
            </a:r>
            <a:r>
              <a:rPr lang="nl-BE" sz="3000" b="1" dirty="0" err="1"/>
              <a:t>modo</a:t>
            </a:r>
            <a:r>
              <a:rPr lang="nl-BE" sz="3000" b="1" dirty="0"/>
              <a:t> de </a:t>
            </a:r>
            <a:r>
              <a:rPr lang="nl-BE" sz="3000" b="1" dirty="0" err="1"/>
              <a:t>movimiento</a:t>
            </a:r>
            <a:endParaRPr lang="nl-BE" sz="3000" b="1" dirty="0"/>
          </a:p>
          <a:p>
            <a:pPr marL="0" indent="0">
              <a:buNone/>
            </a:pPr>
            <a:r>
              <a:rPr lang="nl-BE" sz="3000" dirty="0">
                <a:solidFill>
                  <a:srgbClr val="002060"/>
                </a:solidFill>
              </a:rPr>
              <a:t>(1a) Por la tarde </a:t>
            </a:r>
            <a:r>
              <a:rPr lang="nl-BE" sz="3000" dirty="0" err="1">
                <a:solidFill>
                  <a:srgbClr val="002060"/>
                </a:solidFill>
              </a:rPr>
              <a:t>montaba</a:t>
            </a:r>
            <a:r>
              <a:rPr lang="nl-BE" sz="3000" dirty="0">
                <a:solidFill>
                  <a:srgbClr val="002060"/>
                </a:solidFill>
              </a:rPr>
              <a:t> </a:t>
            </a:r>
            <a:r>
              <a:rPr lang="nl-BE" sz="3000" dirty="0" err="1">
                <a:solidFill>
                  <a:srgbClr val="002060"/>
                </a:solidFill>
              </a:rPr>
              <a:t>un</a:t>
            </a:r>
            <a:r>
              <a:rPr lang="nl-BE" sz="3000" dirty="0">
                <a:solidFill>
                  <a:srgbClr val="002060"/>
                </a:solidFill>
              </a:rPr>
              <a:t> </a:t>
            </a:r>
            <a:r>
              <a:rPr lang="nl-BE" sz="3000" dirty="0" err="1">
                <a:solidFill>
                  <a:srgbClr val="002060"/>
                </a:solidFill>
              </a:rPr>
              <a:t>caballo</a:t>
            </a:r>
            <a:r>
              <a:rPr lang="nl-BE" sz="3000" dirty="0">
                <a:solidFill>
                  <a:srgbClr val="002060"/>
                </a:solidFill>
              </a:rPr>
              <a:t> que no </a:t>
            </a:r>
            <a:r>
              <a:rPr lang="nl-BE" sz="3000" dirty="0" err="1">
                <a:solidFill>
                  <a:srgbClr val="002060"/>
                </a:solidFill>
              </a:rPr>
              <a:t>cesaba</a:t>
            </a:r>
            <a:r>
              <a:rPr lang="nl-BE" sz="3000" dirty="0">
                <a:solidFill>
                  <a:srgbClr val="002060"/>
                </a:solidFill>
              </a:rPr>
              <a:t> de </a:t>
            </a:r>
            <a:r>
              <a:rPr lang="nl-BE" sz="3000" b="1" dirty="0">
                <a:solidFill>
                  <a:srgbClr val="002060"/>
                </a:solidFill>
              </a:rPr>
              <a:t>saltar</a:t>
            </a:r>
            <a:r>
              <a:rPr lang="nl-BE" sz="3000" dirty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r>
              <a:rPr lang="nl-BE" sz="3000" dirty="0">
                <a:solidFill>
                  <a:srgbClr val="002060"/>
                </a:solidFill>
              </a:rPr>
              <a:t>(1b) Son </a:t>
            </a:r>
            <a:r>
              <a:rPr lang="nl-BE" sz="3000" dirty="0" err="1">
                <a:solidFill>
                  <a:srgbClr val="002060"/>
                </a:solidFill>
              </a:rPr>
              <a:t>aquellos</a:t>
            </a:r>
            <a:r>
              <a:rPr lang="nl-BE" sz="3000" dirty="0">
                <a:solidFill>
                  <a:srgbClr val="002060"/>
                </a:solidFill>
              </a:rPr>
              <a:t> </a:t>
            </a:r>
            <a:r>
              <a:rPr lang="nl-BE" sz="3000" dirty="0" err="1">
                <a:solidFill>
                  <a:srgbClr val="002060"/>
                </a:solidFill>
              </a:rPr>
              <a:t>momentos</a:t>
            </a:r>
            <a:r>
              <a:rPr lang="nl-BE" sz="3000" dirty="0">
                <a:solidFill>
                  <a:srgbClr val="002060"/>
                </a:solidFill>
              </a:rPr>
              <a:t> en los que </a:t>
            </a:r>
            <a:r>
              <a:rPr lang="nl-BE" sz="3000" b="1" dirty="0" err="1">
                <a:solidFill>
                  <a:srgbClr val="002060"/>
                </a:solidFill>
              </a:rPr>
              <a:t>saltamos</a:t>
            </a:r>
            <a:r>
              <a:rPr lang="nl-BE" sz="3000" b="1" dirty="0">
                <a:solidFill>
                  <a:srgbClr val="002060"/>
                </a:solidFill>
              </a:rPr>
              <a:t> a </a:t>
            </a:r>
            <a:r>
              <a:rPr lang="nl-BE" sz="3000" b="1" dirty="0" err="1">
                <a:solidFill>
                  <a:srgbClr val="002060"/>
                </a:solidFill>
              </a:rPr>
              <a:t>solucionar</a:t>
            </a:r>
            <a:r>
              <a:rPr lang="nl-BE" sz="3000" b="1" dirty="0">
                <a:solidFill>
                  <a:srgbClr val="002060"/>
                </a:solidFill>
              </a:rPr>
              <a:t> </a:t>
            </a:r>
            <a:r>
              <a:rPr lang="nl-BE" sz="3000" dirty="0">
                <a:solidFill>
                  <a:srgbClr val="002060"/>
                </a:solidFill>
              </a:rPr>
              <a:t>el </a:t>
            </a:r>
            <a:r>
              <a:rPr lang="nl-BE" sz="3000" dirty="0" err="1">
                <a:solidFill>
                  <a:srgbClr val="002060"/>
                </a:solidFill>
              </a:rPr>
              <a:t>problema</a:t>
            </a:r>
            <a:r>
              <a:rPr lang="nl-BE" sz="3000" dirty="0">
                <a:solidFill>
                  <a:srgbClr val="002060"/>
                </a:solidFill>
              </a:rPr>
              <a:t> con </a:t>
            </a:r>
            <a:r>
              <a:rPr lang="nl-BE" sz="3000" dirty="0" err="1">
                <a:solidFill>
                  <a:srgbClr val="002060"/>
                </a:solidFill>
              </a:rPr>
              <a:t>todas</a:t>
            </a:r>
            <a:r>
              <a:rPr lang="nl-BE" sz="3000" dirty="0">
                <a:solidFill>
                  <a:srgbClr val="002060"/>
                </a:solidFill>
              </a:rPr>
              <a:t> las 	</a:t>
            </a:r>
            <a:r>
              <a:rPr lang="nl-BE" sz="3000" dirty="0" err="1">
                <a:solidFill>
                  <a:srgbClr val="002060"/>
                </a:solidFill>
              </a:rPr>
              <a:t>consecuencias</a:t>
            </a:r>
            <a:r>
              <a:rPr lang="nl-BE" sz="3000" dirty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endParaRPr lang="nl-BE" sz="3000" dirty="0"/>
          </a:p>
          <a:p>
            <a:pPr marL="0" indent="0">
              <a:buNone/>
            </a:pPr>
            <a:r>
              <a:rPr lang="nl-BE" sz="3000" b="1" dirty="0"/>
              <a:t>(1b) </a:t>
            </a:r>
            <a:r>
              <a:rPr lang="nl-BE" sz="3000" b="1" dirty="0" err="1"/>
              <a:t>liberación</a:t>
            </a:r>
            <a:endParaRPr lang="nl-BE" sz="3000" b="1" dirty="0"/>
          </a:p>
          <a:p>
            <a:pPr marL="0" indent="0">
              <a:buNone/>
            </a:pPr>
            <a:r>
              <a:rPr lang="nl-BE" sz="3000" dirty="0">
                <a:solidFill>
                  <a:srgbClr val="002060"/>
                </a:solidFill>
              </a:rPr>
              <a:t>(2a) Las </a:t>
            </a:r>
            <a:r>
              <a:rPr lang="nl-BE" sz="3000" dirty="0" err="1">
                <a:solidFill>
                  <a:srgbClr val="002060"/>
                </a:solidFill>
              </a:rPr>
              <a:t>maniobras</a:t>
            </a:r>
            <a:r>
              <a:rPr lang="nl-BE" sz="3000" dirty="0">
                <a:solidFill>
                  <a:srgbClr val="002060"/>
                </a:solidFill>
              </a:rPr>
              <a:t> </a:t>
            </a:r>
            <a:r>
              <a:rPr lang="nl-BE" sz="3000" dirty="0" err="1">
                <a:solidFill>
                  <a:srgbClr val="002060"/>
                </a:solidFill>
              </a:rPr>
              <a:t>habituales</a:t>
            </a:r>
            <a:r>
              <a:rPr lang="nl-BE" sz="3000" dirty="0">
                <a:solidFill>
                  <a:srgbClr val="002060"/>
                </a:solidFill>
              </a:rPr>
              <a:t> para </a:t>
            </a:r>
            <a:r>
              <a:rPr lang="nl-BE" sz="3000" dirty="0" err="1">
                <a:solidFill>
                  <a:srgbClr val="002060"/>
                </a:solidFill>
              </a:rPr>
              <a:t>desembarrar</a:t>
            </a:r>
            <a:r>
              <a:rPr lang="nl-BE" sz="3000" dirty="0">
                <a:solidFill>
                  <a:srgbClr val="002060"/>
                </a:solidFill>
              </a:rPr>
              <a:t> los </a:t>
            </a:r>
            <a:r>
              <a:rPr lang="nl-BE" sz="3000" dirty="0" err="1">
                <a:solidFill>
                  <a:srgbClr val="002060"/>
                </a:solidFill>
              </a:rPr>
              <a:t>aparejos</a:t>
            </a:r>
            <a:r>
              <a:rPr lang="nl-BE" sz="3000" dirty="0">
                <a:solidFill>
                  <a:srgbClr val="002060"/>
                </a:solidFill>
              </a:rPr>
              <a:t> </a:t>
            </a:r>
            <a:r>
              <a:rPr lang="nl-BE" sz="3000" dirty="0" err="1">
                <a:solidFill>
                  <a:srgbClr val="002060"/>
                </a:solidFill>
              </a:rPr>
              <a:t>consisten</a:t>
            </a:r>
            <a:r>
              <a:rPr lang="nl-BE" sz="3000" dirty="0">
                <a:solidFill>
                  <a:srgbClr val="002060"/>
                </a:solidFill>
              </a:rPr>
              <a:t> en </a:t>
            </a:r>
            <a:r>
              <a:rPr lang="nl-BE" sz="3000" b="1" dirty="0" err="1">
                <a:solidFill>
                  <a:srgbClr val="002060"/>
                </a:solidFill>
              </a:rPr>
              <a:t>largar</a:t>
            </a:r>
            <a:r>
              <a:rPr lang="nl-BE" sz="3000" dirty="0">
                <a:solidFill>
                  <a:srgbClr val="002060"/>
                </a:solidFill>
              </a:rPr>
              <a:t> los </a:t>
            </a:r>
            <a:r>
              <a:rPr lang="nl-BE" sz="3000" dirty="0" err="1">
                <a:solidFill>
                  <a:srgbClr val="002060"/>
                </a:solidFill>
              </a:rPr>
              <a:t>cables</a:t>
            </a:r>
            <a:r>
              <a:rPr lang="nl-BE" sz="3000" dirty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r>
              <a:rPr lang="nl-BE" sz="3000" dirty="0">
                <a:solidFill>
                  <a:srgbClr val="002060"/>
                </a:solidFill>
              </a:rPr>
              <a:t>(2b) </a:t>
            </a:r>
            <a:r>
              <a:rPr lang="nl-BE" sz="3000" dirty="0" err="1">
                <a:solidFill>
                  <a:srgbClr val="002060"/>
                </a:solidFill>
              </a:rPr>
              <a:t>Después</a:t>
            </a:r>
            <a:r>
              <a:rPr lang="nl-BE" sz="3000" dirty="0">
                <a:solidFill>
                  <a:srgbClr val="002060"/>
                </a:solidFill>
              </a:rPr>
              <a:t> de </a:t>
            </a:r>
            <a:r>
              <a:rPr lang="nl-BE" sz="3000" dirty="0" err="1">
                <a:solidFill>
                  <a:srgbClr val="002060"/>
                </a:solidFill>
              </a:rPr>
              <a:t>varios</a:t>
            </a:r>
            <a:r>
              <a:rPr lang="nl-BE" sz="3000" dirty="0">
                <a:solidFill>
                  <a:srgbClr val="002060"/>
                </a:solidFill>
              </a:rPr>
              <a:t> </a:t>
            </a:r>
            <a:r>
              <a:rPr lang="nl-BE" sz="3000" dirty="0" err="1">
                <a:solidFill>
                  <a:srgbClr val="002060"/>
                </a:solidFill>
              </a:rPr>
              <a:t>meses</a:t>
            </a:r>
            <a:r>
              <a:rPr lang="nl-BE" sz="3000" dirty="0">
                <a:solidFill>
                  <a:srgbClr val="002060"/>
                </a:solidFill>
              </a:rPr>
              <a:t>, </a:t>
            </a:r>
            <a:r>
              <a:rPr lang="nl-BE" sz="3000" dirty="0" err="1">
                <a:solidFill>
                  <a:srgbClr val="002060"/>
                </a:solidFill>
              </a:rPr>
              <a:t>conjuntamente</a:t>
            </a:r>
            <a:r>
              <a:rPr lang="nl-BE" sz="3000" dirty="0">
                <a:solidFill>
                  <a:srgbClr val="002060"/>
                </a:solidFill>
              </a:rPr>
              <a:t> </a:t>
            </a:r>
            <a:r>
              <a:rPr lang="nl-BE" sz="3000" b="1" dirty="0">
                <a:solidFill>
                  <a:srgbClr val="002060"/>
                </a:solidFill>
              </a:rPr>
              <a:t>se </a:t>
            </a:r>
            <a:r>
              <a:rPr lang="nl-BE" sz="3000" b="1" dirty="0" err="1">
                <a:solidFill>
                  <a:srgbClr val="002060"/>
                </a:solidFill>
              </a:rPr>
              <a:t>largan</a:t>
            </a:r>
            <a:r>
              <a:rPr lang="nl-BE" sz="3000" b="1" dirty="0">
                <a:solidFill>
                  <a:srgbClr val="002060"/>
                </a:solidFill>
              </a:rPr>
              <a:t> a </a:t>
            </a:r>
            <a:r>
              <a:rPr lang="nl-BE" sz="3000" b="1" dirty="0" err="1">
                <a:solidFill>
                  <a:srgbClr val="002060"/>
                </a:solidFill>
              </a:rPr>
              <a:t>buscar</a:t>
            </a:r>
            <a:r>
              <a:rPr lang="nl-BE" sz="3000" dirty="0">
                <a:solidFill>
                  <a:srgbClr val="002060"/>
                </a:solidFill>
              </a:rPr>
              <a:t> </a:t>
            </a:r>
            <a:r>
              <a:rPr lang="nl-BE" sz="3000" dirty="0" err="1">
                <a:solidFill>
                  <a:srgbClr val="002060"/>
                </a:solidFill>
              </a:rPr>
              <a:t>un</a:t>
            </a:r>
            <a:r>
              <a:rPr lang="nl-BE" sz="3000" dirty="0">
                <a:solidFill>
                  <a:srgbClr val="002060"/>
                </a:solidFill>
              </a:rPr>
              <a:t> </a:t>
            </a:r>
            <a:r>
              <a:rPr lang="nl-BE" sz="3000" dirty="0" err="1">
                <a:solidFill>
                  <a:srgbClr val="002060"/>
                </a:solidFill>
              </a:rPr>
              <a:t>nuevo</a:t>
            </a:r>
            <a:r>
              <a:rPr lang="nl-BE" sz="3000" dirty="0">
                <a:solidFill>
                  <a:srgbClr val="002060"/>
                </a:solidFill>
              </a:rPr>
              <a:t> </a:t>
            </a:r>
            <a:r>
              <a:rPr lang="nl-BE" sz="3000" dirty="0" err="1">
                <a:solidFill>
                  <a:srgbClr val="002060"/>
                </a:solidFill>
              </a:rPr>
              <a:t>baterista</a:t>
            </a:r>
            <a:r>
              <a:rPr lang="nl-BE" sz="3000" dirty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endParaRPr lang="nl-BE" sz="3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nl-BE" sz="3000" dirty="0">
                <a:solidFill>
                  <a:srgbClr val="002060"/>
                </a:solidFill>
              </a:rPr>
              <a:t>(3a) La foto se </a:t>
            </a:r>
            <a:r>
              <a:rPr lang="nl-BE" sz="3000" dirty="0" err="1">
                <a:solidFill>
                  <a:srgbClr val="002060"/>
                </a:solidFill>
              </a:rPr>
              <a:t>toma</a:t>
            </a:r>
            <a:r>
              <a:rPr lang="nl-BE" sz="3000" dirty="0">
                <a:solidFill>
                  <a:srgbClr val="002060"/>
                </a:solidFill>
              </a:rPr>
              <a:t> 2 </a:t>
            </a:r>
            <a:r>
              <a:rPr lang="nl-BE" sz="3000" dirty="0" err="1">
                <a:solidFill>
                  <a:srgbClr val="002060"/>
                </a:solidFill>
              </a:rPr>
              <a:t>segundos</a:t>
            </a:r>
            <a:r>
              <a:rPr lang="nl-BE" sz="3000" dirty="0">
                <a:solidFill>
                  <a:srgbClr val="002060"/>
                </a:solidFill>
              </a:rPr>
              <a:t> </a:t>
            </a:r>
            <a:r>
              <a:rPr lang="nl-BE" sz="3000" dirty="0" err="1">
                <a:solidFill>
                  <a:srgbClr val="002060"/>
                </a:solidFill>
              </a:rPr>
              <a:t>después</a:t>
            </a:r>
            <a:r>
              <a:rPr lang="nl-BE" sz="3000" dirty="0">
                <a:solidFill>
                  <a:srgbClr val="002060"/>
                </a:solidFill>
              </a:rPr>
              <a:t> de </a:t>
            </a:r>
            <a:r>
              <a:rPr lang="nl-BE" sz="3000" b="1" dirty="0" err="1">
                <a:solidFill>
                  <a:srgbClr val="002060"/>
                </a:solidFill>
              </a:rPr>
              <a:t>soltar</a:t>
            </a:r>
            <a:r>
              <a:rPr lang="nl-BE" sz="3000" dirty="0">
                <a:solidFill>
                  <a:srgbClr val="002060"/>
                </a:solidFill>
              </a:rPr>
              <a:t> el </a:t>
            </a:r>
            <a:r>
              <a:rPr lang="nl-BE" sz="3000" dirty="0" err="1">
                <a:solidFill>
                  <a:srgbClr val="002060"/>
                </a:solidFill>
              </a:rPr>
              <a:t>botón</a:t>
            </a:r>
            <a:r>
              <a:rPr lang="nl-BE" sz="3000" dirty="0">
                <a:solidFill>
                  <a:srgbClr val="002060"/>
                </a:solidFill>
              </a:rPr>
              <a:t> de la </a:t>
            </a:r>
            <a:r>
              <a:rPr lang="nl-BE" sz="3000" dirty="0" err="1">
                <a:solidFill>
                  <a:srgbClr val="002060"/>
                </a:solidFill>
              </a:rPr>
              <a:t>cámara</a:t>
            </a:r>
            <a:r>
              <a:rPr lang="nl-BE" sz="3000" dirty="0">
                <a:solidFill>
                  <a:srgbClr val="002060"/>
                </a:solidFill>
              </a:rPr>
              <a:t>. </a:t>
            </a:r>
          </a:p>
          <a:p>
            <a:pPr marL="0" indent="0">
              <a:buNone/>
            </a:pPr>
            <a:r>
              <a:rPr lang="nl-BE" sz="3000" dirty="0">
                <a:solidFill>
                  <a:srgbClr val="002060"/>
                </a:solidFill>
              </a:rPr>
              <a:t>(3b) La </a:t>
            </a:r>
            <a:r>
              <a:rPr lang="nl-BE" sz="3000" dirty="0" err="1">
                <a:solidFill>
                  <a:srgbClr val="002060"/>
                </a:solidFill>
              </a:rPr>
              <a:t>pelirrosa</a:t>
            </a:r>
            <a:r>
              <a:rPr lang="nl-BE" sz="3000" dirty="0">
                <a:solidFill>
                  <a:srgbClr val="002060"/>
                </a:solidFill>
              </a:rPr>
              <a:t> no se </a:t>
            </a:r>
            <a:r>
              <a:rPr lang="nl-BE" sz="3000" dirty="0" err="1">
                <a:solidFill>
                  <a:srgbClr val="002060"/>
                </a:solidFill>
              </a:rPr>
              <a:t>contuvo</a:t>
            </a:r>
            <a:r>
              <a:rPr lang="nl-BE" sz="3000" dirty="0">
                <a:solidFill>
                  <a:srgbClr val="002060"/>
                </a:solidFill>
              </a:rPr>
              <a:t> </a:t>
            </a:r>
            <a:r>
              <a:rPr lang="nl-BE" sz="3000" dirty="0" err="1">
                <a:solidFill>
                  <a:srgbClr val="002060"/>
                </a:solidFill>
              </a:rPr>
              <a:t>más</a:t>
            </a:r>
            <a:r>
              <a:rPr lang="nl-BE" sz="3000" dirty="0">
                <a:solidFill>
                  <a:srgbClr val="002060"/>
                </a:solidFill>
              </a:rPr>
              <a:t> y </a:t>
            </a:r>
            <a:r>
              <a:rPr lang="nl-BE" sz="3000" b="1" dirty="0" err="1">
                <a:solidFill>
                  <a:srgbClr val="002060"/>
                </a:solidFill>
              </a:rPr>
              <a:t>soltó</a:t>
            </a:r>
            <a:r>
              <a:rPr lang="nl-BE" sz="3000" b="1" dirty="0">
                <a:solidFill>
                  <a:srgbClr val="002060"/>
                </a:solidFill>
              </a:rPr>
              <a:t> a </a:t>
            </a:r>
            <a:r>
              <a:rPr lang="nl-BE" sz="3000" b="1" dirty="0" err="1">
                <a:solidFill>
                  <a:srgbClr val="002060"/>
                </a:solidFill>
              </a:rPr>
              <a:t>llorar</a:t>
            </a:r>
            <a:r>
              <a:rPr lang="nl-BE" sz="3000" b="1" dirty="0">
                <a:solidFill>
                  <a:srgbClr val="002060"/>
                </a:solidFill>
              </a:rPr>
              <a:t> </a:t>
            </a:r>
            <a:r>
              <a:rPr lang="nl-BE" sz="3000" dirty="0">
                <a:solidFill>
                  <a:srgbClr val="002060"/>
                </a:solidFill>
              </a:rPr>
              <a:t>en los </a:t>
            </a:r>
            <a:r>
              <a:rPr lang="nl-BE" sz="3000" dirty="0" err="1">
                <a:solidFill>
                  <a:srgbClr val="002060"/>
                </a:solidFill>
              </a:rPr>
              <a:t>brazos</a:t>
            </a:r>
            <a:r>
              <a:rPr lang="nl-BE" sz="3000" dirty="0">
                <a:solidFill>
                  <a:srgbClr val="002060"/>
                </a:solidFill>
              </a:rPr>
              <a:t> de </a:t>
            </a:r>
            <a:r>
              <a:rPr lang="nl-BE" sz="3000" dirty="0" err="1">
                <a:solidFill>
                  <a:srgbClr val="002060"/>
                </a:solidFill>
              </a:rPr>
              <a:t>ella</a:t>
            </a:r>
            <a:r>
              <a:rPr lang="nl-BE" sz="3000" dirty="0">
                <a:solidFill>
                  <a:srgbClr val="002060"/>
                </a:solidFill>
              </a:rPr>
              <a:t>.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000" dirty="0">
              <a:solidFill>
                <a:srgbClr val="002060"/>
              </a:solidFill>
            </a:endParaRP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000" dirty="0"/>
          </a:p>
          <a:p>
            <a:pPr marL="0" indent="0">
              <a:buNone/>
            </a:pPr>
            <a:endParaRPr lang="nl-BE" sz="3000" dirty="0"/>
          </a:p>
          <a:p>
            <a:pPr marL="0" indent="0">
              <a:buNone/>
            </a:pPr>
            <a:endParaRPr lang="nl-BE" sz="3000" dirty="0"/>
          </a:p>
          <a:p>
            <a:pPr marL="0" indent="0">
              <a:buNone/>
            </a:pPr>
            <a:endParaRPr lang="nl-BE" sz="3000" dirty="0"/>
          </a:p>
          <a:p>
            <a:pPr marL="0" indent="0">
              <a:buNone/>
            </a:pPr>
            <a:endParaRPr lang="nl-BE" sz="3000" dirty="0"/>
          </a:p>
          <a:p>
            <a:pPr marL="0" indent="0">
              <a:buNone/>
            </a:pPr>
            <a:endParaRPr lang="nl-BE" sz="3000" dirty="0"/>
          </a:p>
          <a:p>
            <a:pPr marL="0" indent="0">
              <a:buNone/>
            </a:pPr>
            <a:endParaRPr lang="nl-BE" sz="3000" i="1" dirty="0"/>
          </a:p>
          <a:p>
            <a:pPr marL="0" indent="0">
              <a:buNone/>
            </a:pPr>
            <a:endParaRPr lang="nl-BE" sz="3000" b="1" dirty="0"/>
          </a:p>
          <a:p>
            <a:pPr marL="0" indent="0">
              <a:buNone/>
            </a:pPr>
            <a:endParaRPr lang="nl-BE" sz="3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nl-BE" sz="3000" dirty="0"/>
          </a:p>
          <a:p>
            <a:pPr marL="0" indent="0">
              <a:buNone/>
            </a:pPr>
            <a:endParaRPr lang="nl-BE" sz="30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11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5474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0117" y="0"/>
            <a:ext cx="15705282" cy="863693"/>
          </a:xfrm>
        </p:spPr>
        <p:txBody>
          <a:bodyPr/>
          <a:lstStyle/>
          <a:p>
            <a:r>
              <a:rPr lang="nl-BE" dirty="0"/>
              <a:t>De uso </a:t>
            </a:r>
            <a:r>
              <a:rPr lang="nl-BE" dirty="0" err="1"/>
              <a:t>pleno</a:t>
            </a:r>
            <a:r>
              <a:rPr lang="nl-BE" dirty="0"/>
              <a:t> a uso </a:t>
            </a:r>
            <a:r>
              <a:rPr lang="nl-BE" dirty="0" err="1"/>
              <a:t>incoativo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41188" y="863692"/>
            <a:ext cx="16335187" cy="847753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BE" sz="3600" b="1" dirty="0"/>
          </a:p>
          <a:p>
            <a:pPr marL="0" indent="0">
              <a:buNone/>
            </a:pPr>
            <a:r>
              <a:rPr lang="nl-BE" sz="3600" b="1" dirty="0"/>
              <a:t>(1c) </a:t>
            </a:r>
            <a:r>
              <a:rPr lang="nl-BE" sz="3600" b="1" dirty="0" err="1"/>
              <a:t>transferencia</a:t>
            </a:r>
            <a:r>
              <a:rPr lang="nl-BE" sz="3600" b="1" dirty="0"/>
              <a:t> / cambio de </a:t>
            </a:r>
            <a:r>
              <a:rPr lang="nl-BE" sz="3600" b="1" dirty="0" err="1"/>
              <a:t>lugar</a:t>
            </a:r>
            <a:endParaRPr lang="nl-BE" sz="3600" b="1" dirty="0"/>
          </a:p>
          <a:p>
            <a:pPr marL="0" indent="0">
              <a:buNone/>
            </a:pPr>
            <a:endParaRPr lang="nl-BE" sz="3600" b="1" dirty="0"/>
          </a:p>
          <a:p>
            <a:pPr marL="0" indent="0">
              <a:buNone/>
            </a:pPr>
            <a:r>
              <a:rPr lang="nl-BE" sz="3600" dirty="0">
                <a:solidFill>
                  <a:srgbClr val="002060"/>
                </a:solidFill>
              </a:rPr>
              <a:t>(4a) </a:t>
            </a:r>
            <a:r>
              <a:rPr lang="nl-BE" sz="3600" dirty="0" err="1">
                <a:solidFill>
                  <a:srgbClr val="002060"/>
                </a:solidFill>
              </a:rPr>
              <a:t>Piden</a:t>
            </a:r>
            <a:r>
              <a:rPr lang="nl-BE" sz="3600" dirty="0">
                <a:solidFill>
                  <a:srgbClr val="002060"/>
                </a:solidFill>
              </a:rPr>
              <a:t> para </a:t>
            </a:r>
            <a:r>
              <a:rPr lang="nl-BE" sz="3600" b="1" dirty="0" err="1">
                <a:solidFill>
                  <a:srgbClr val="002060"/>
                </a:solidFill>
              </a:rPr>
              <a:t>embarcar</a:t>
            </a:r>
            <a:r>
              <a:rPr lang="nl-BE" sz="3600" dirty="0">
                <a:solidFill>
                  <a:srgbClr val="002060"/>
                </a:solidFill>
              </a:rPr>
              <a:t> las </a:t>
            </a:r>
            <a:r>
              <a:rPr lang="nl-BE" sz="3600" dirty="0" err="1">
                <a:solidFill>
                  <a:srgbClr val="002060"/>
                </a:solidFill>
              </a:rPr>
              <a:t>encomiendas</a:t>
            </a:r>
            <a:r>
              <a:rPr lang="nl-BE" sz="3600" dirty="0">
                <a:solidFill>
                  <a:srgbClr val="002060"/>
                </a:solidFill>
              </a:rPr>
              <a:t> y </a:t>
            </a:r>
            <a:r>
              <a:rPr lang="nl-BE" sz="3600" dirty="0" err="1">
                <a:solidFill>
                  <a:srgbClr val="002060"/>
                </a:solidFill>
              </a:rPr>
              <a:t>paquetes</a:t>
            </a:r>
            <a:r>
              <a:rPr lang="nl-BE" sz="3600" dirty="0">
                <a:solidFill>
                  <a:srgbClr val="002060"/>
                </a:solidFill>
              </a:rPr>
              <a:t> en los </a:t>
            </a:r>
            <a:r>
              <a:rPr lang="nl-BE" sz="3600" dirty="0" err="1">
                <a:solidFill>
                  <a:srgbClr val="002060"/>
                </a:solidFill>
              </a:rPr>
              <a:t>camiones</a:t>
            </a:r>
            <a:r>
              <a:rPr lang="nl-BE" sz="3600" dirty="0">
                <a:solidFill>
                  <a:srgbClr val="002060"/>
                </a:solidFill>
              </a:rPr>
              <a:t>, para 	</a:t>
            </a:r>
            <a:r>
              <a:rPr lang="nl-BE" sz="3600" dirty="0" err="1">
                <a:solidFill>
                  <a:srgbClr val="002060"/>
                </a:solidFill>
              </a:rPr>
              <a:t>su</a:t>
            </a:r>
            <a:r>
              <a:rPr lang="nl-BE" sz="3600" dirty="0">
                <a:solidFill>
                  <a:srgbClr val="002060"/>
                </a:solidFill>
              </a:rPr>
              <a:t> </a:t>
            </a:r>
            <a:r>
              <a:rPr lang="nl-BE" sz="3600" dirty="0" err="1">
                <a:solidFill>
                  <a:srgbClr val="002060"/>
                </a:solidFill>
              </a:rPr>
              <a:t>distribución</a:t>
            </a:r>
            <a:r>
              <a:rPr lang="nl-BE" sz="3600" dirty="0">
                <a:solidFill>
                  <a:srgbClr val="002060"/>
                </a:solidFill>
              </a:rPr>
              <a:t>. </a:t>
            </a:r>
          </a:p>
          <a:p>
            <a:pPr marL="0" indent="0">
              <a:buNone/>
            </a:pPr>
            <a:r>
              <a:rPr lang="nl-BE" sz="3600" dirty="0">
                <a:solidFill>
                  <a:srgbClr val="002060"/>
                </a:solidFill>
              </a:rPr>
              <a:t>(4b) El </a:t>
            </a:r>
            <a:r>
              <a:rPr lang="nl-BE" sz="3600" dirty="0" err="1">
                <a:solidFill>
                  <a:srgbClr val="002060"/>
                </a:solidFill>
              </a:rPr>
              <a:t>Estado</a:t>
            </a:r>
            <a:r>
              <a:rPr lang="nl-BE" sz="3600" dirty="0">
                <a:solidFill>
                  <a:srgbClr val="002060"/>
                </a:solidFill>
              </a:rPr>
              <a:t> no </a:t>
            </a:r>
            <a:r>
              <a:rPr lang="nl-BE" sz="3600" dirty="0" err="1">
                <a:solidFill>
                  <a:srgbClr val="002060"/>
                </a:solidFill>
              </a:rPr>
              <a:t>puede</a:t>
            </a:r>
            <a:r>
              <a:rPr lang="nl-BE" sz="3600" dirty="0">
                <a:solidFill>
                  <a:srgbClr val="002060"/>
                </a:solidFill>
              </a:rPr>
              <a:t> </a:t>
            </a:r>
            <a:r>
              <a:rPr lang="nl-BE" sz="3600" b="1" dirty="0" err="1">
                <a:solidFill>
                  <a:srgbClr val="002060"/>
                </a:solidFill>
              </a:rPr>
              <a:t>embarcarse</a:t>
            </a:r>
            <a:r>
              <a:rPr lang="nl-BE" sz="3600" b="1" dirty="0">
                <a:solidFill>
                  <a:srgbClr val="002060"/>
                </a:solidFill>
              </a:rPr>
              <a:t> a </a:t>
            </a:r>
            <a:r>
              <a:rPr lang="nl-BE" sz="3600" b="1" dirty="0" err="1">
                <a:solidFill>
                  <a:srgbClr val="002060"/>
                </a:solidFill>
              </a:rPr>
              <a:t>ayudar</a:t>
            </a:r>
            <a:r>
              <a:rPr lang="nl-BE" sz="3600" b="1" dirty="0">
                <a:solidFill>
                  <a:srgbClr val="002060"/>
                </a:solidFill>
              </a:rPr>
              <a:t> </a:t>
            </a:r>
            <a:r>
              <a:rPr lang="nl-BE" sz="3600" dirty="0">
                <a:solidFill>
                  <a:srgbClr val="002060"/>
                </a:solidFill>
              </a:rPr>
              <a:t>a </a:t>
            </a:r>
            <a:r>
              <a:rPr lang="nl-BE" sz="3600" dirty="0" err="1">
                <a:solidFill>
                  <a:srgbClr val="002060"/>
                </a:solidFill>
              </a:rPr>
              <a:t>todos</a:t>
            </a:r>
            <a:r>
              <a:rPr lang="nl-BE" sz="3600" dirty="0">
                <a:solidFill>
                  <a:srgbClr val="002060"/>
                </a:solidFill>
              </a:rPr>
              <a:t> los </a:t>
            </a:r>
            <a:r>
              <a:rPr lang="nl-BE" sz="3600" dirty="0" err="1">
                <a:solidFill>
                  <a:srgbClr val="002060"/>
                </a:solidFill>
              </a:rPr>
              <a:t>americanos</a:t>
            </a:r>
            <a:r>
              <a:rPr lang="nl-BE" sz="3600" dirty="0">
                <a:solidFill>
                  <a:srgbClr val="002060"/>
                </a:solidFill>
              </a:rPr>
              <a:t>. </a:t>
            </a:r>
          </a:p>
          <a:p>
            <a:pPr marL="0" indent="0">
              <a:buNone/>
            </a:pPr>
            <a:endParaRPr lang="nl-BE" sz="36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nl-BE" sz="3600" dirty="0">
                <a:solidFill>
                  <a:srgbClr val="002060"/>
                </a:solidFill>
              </a:rPr>
              <a:t>(5a) </a:t>
            </a:r>
            <a:r>
              <a:rPr lang="nl-BE" sz="3600" dirty="0" err="1">
                <a:solidFill>
                  <a:srgbClr val="002060"/>
                </a:solidFill>
              </a:rPr>
              <a:t>Un</a:t>
            </a:r>
            <a:r>
              <a:rPr lang="nl-BE" sz="3600" dirty="0">
                <a:solidFill>
                  <a:srgbClr val="002060"/>
                </a:solidFill>
              </a:rPr>
              <a:t> </a:t>
            </a:r>
            <a:r>
              <a:rPr lang="nl-BE" sz="3600" dirty="0" err="1">
                <a:solidFill>
                  <a:srgbClr val="002060"/>
                </a:solidFill>
              </a:rPr>
              <a:t>niño</a:t>
            </a:r>
            <a:r>
              <a:rPr lang="nl-BE" sz="3600" dirty="0">
                <a:solidFill>
                  <a:srgbClr val="002060"/>
                </a:solidFill>
              </a:rPr>
              <a:t> </a:t>
            </a:r>
            <a:r>
              <a:rPr lang="nl-BE" sz="3600" dirty="0" err="1">
                <a:solidFill>
                  <a:srgbClr val="002060"/>
                </a:solidFill>
              </a:rPr>
              <a:t>logra</a:t>
            </a:r>
            <a:r>
              <a:rPr lang="nl-BE" sz="3600" dirty="0">
                <a:solidFill>
                  <a:srgbClr val="002060"/>
                </a:solidFill>
              </a:rPr>
              <a:t> </a:t>
            </a:r>
            <a:r>
              <a:rPr lang="nl-BE" sz="3600" b="1" dirty="0" err="1">
                <a:solidFill>
                  <a:srgbClr val="002060"/>
                </a:solidFill>
              </a:rPr>
              <a:t>zambullir</a:t>
            </a:r>
            <a:r>
              <a:rPr lang="nl-BE" sz="3600" dirty="0">
                <a:solidFill>
                  <a:srgbClr val="002060"/>
                </a:solidFill>
              </a:rPr>
              <a:t> los </a:t>
            </a:r>
            <a:r>
              <a:rPr lang="nl-BE" sz="3600" dirty="0" err="1">
                <a:solidFill>
                  <a:srgbClr val="002060"/>
                </a:solidFill>
              </a:rPr>
              <a:t>juguetes</a:t>
            </a:r>
            <a:r>
              <a:rPr lang="nl-BE" sz="3600" dirty="0">
                <a:solidFill>
                  <a:srgbClr val="002060"/>
                </a:solidFill>
              </a:rPr>
              <a:t> </a:t>
            </a:r>
            <a:r>
              <a:rPr lang="nl-BE" sz="3600" dirty="0" err="1">
                <a:solidFill>
                  <a:srgbClr val="002060"/>
                </a:solidFill>
              </a:rPr>
              <a:t>más</a:t>
            </a:r>
            <a:r>
              <a:rPr lang="nl-BE" sz="3600" dirty="0">
                <a:solidFill>
                  <a:srgbClr val="002060"/>
                </a:solidFill>
              </a:rPr>
              <a:t> </a:t>
            </a:r>
            <a:r>
              <a:rPr lang="nl-BE" sz="3600" dirty="0" err="1">
                <a:solidFill>
                  <a:srgbClr val="002060"/>
                </a:solidFill>
              </a:rPr>
              <a:t>pesados</a:t>
            </a:r>
            <a:r>
              <a:rPr lang="nl-BE" sz="3600" dirty="0">
                <a:solidFill>
                  <a:srgbClr val="002060"/>
                </a:solidFill>
              </a:rPr>
              <a:t> </a:t>
            </a:r>
            <a:r>
              <a:rPr lang="nl-BE" sz="3600" dirty="0" err="1">
                <a:solidFill>
                  <a:srgbClr val="002060"/>
                </a:solidFill>
              </a:rPr>
              <a:t>después</a:t>
            </a:r>
            <a:r>
              <a:rPr lang="nl-BE" sz="3600" dirty="0">
                <a:solidFill>
                  <a:srgbClr val="002060"/>
                </a:solidFill>
              </a:rPr>
              <a:t> del </a:t>
            </a:r>
            <a:r>
              <a:rPr lang="nl-BE" sz="3600" dirty="0" err="1">
                <a:solidFill>
                  <a:srgbClr val="002060"/>
                </a:solidFill>
              </a:rPr>
              <a:t>año</a:t>
            </a:r>
            <a:r>
              <a:rPr lang="nl-BE" sz="3600" dirty="0">
                <a:solidFill>
                  <a:srgbClr val="002060"/>
                </a:solidFill>
              </a:rPr>
              <a:t> y 	medio de </a:t>
            </a:r>
            <a:r>
              <a:rPr lang="nl-BE" sz="3600" dirty="0" err="1">
                <a:solidFill>
                  <a:srgbClr val="002060"/>
                </a:solidFill>
              </a:rPr>
              <a:t>vida</a:t>
            </a:r>
            <a:r>
              <a:rPr lang="nl-BE" sz="3600" dirty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r>
              <a:rPr lang="nl-BE" sz="3600" dirty="0">
                <a:solidFill>
                  <a:srgbClr val="002060"/>
                </a:solidFill>
              </a:rPr>
              <a:t>(5b) Me </a:t>
            </a:r>
            <a:r>
              <a:rPr lang="nl-BE" sz="3600" dirty="0" err="1">
                <a:solidFill>
                  <a:srgbClr val="002060"/>
                </a:solidFill>
              </a:rPr>
              <a:t>dejé</a:t>
            </a:r>
            <a:r>
              <a:rPr lang="nl-BE" sz="3600" dirty="0">
                <a:solidFill>
                  <a:srgbClr val="002060"/>
                </a:solidFill>
              </a:rPr>
              <a:t> </a:t>
            </a:r>
            <a:r>
              <a:rPr lang="nl-BE" sz="3600" dirty="0" err="1">
                <a:solidFill>
                  <a:srgbClr val="002060"/>
                </a:solidFill>
              </a:rPr>
              <a:t>llevar</a:t>
            </a:r>
            <a:r>
              <a:rPr lang="nl-BE" sz="3600" dirty="0">
                <a:solidFill>
                  <a:srgbClr val="002060"/>
                </a:solidFill>
              </a:rPr>
              <a:t> por la </a:t>
            </a:r>
            <a:r>
              <a:rPr lang="nl-BE" sz="3600" dirty="0" err="1">
                <a:solidFill>
                  <a:srgbClr val="002060"/>
                </a:solidFill>
              </a:rPr>
              <a:t>tentación</a:t>
            </a:r>
            <a:r>
              <a:rPr lang="nl-BE" sz="3600" dirty="0">
                <a:solidFill>
                  <a:srgbClr val="002060"/>
                </a:solidFill>
              </a:rPr>
              <a:t> y </a:t>
            </a:r>
            <a:r>
              <a:rPr lang="nl-BE" sz="3600" b="1" dirty="0">
                <a:solidFill>
                  <a:srgbClr val="002060"/>
                </a:solidFill>
              </a:rPr>
              <a:t>me </a:t>
            </a:r>
            <a:r>
              <a:rPr lang="nl-BE" sz="3600" b="1" dirty="0" err="1">
                <a:solidFill>
                  <a:srgbClr val="002060"/>
                </a:solidFill>
              </a:rPr>
              <a:t>zambullí</a:t>
            </a:r>
            <a:r>
              <a:rPr lang="nl-BE" sz="3600" b="1" dirty="0">
                <a:solidFill>
                  <a:srgbClr val="002060"/>
                </a:solidFill>
              </a:rPr>
              <a:t> a </a:t>
            </a:r>
            <a:r>
              <a:rPr lang="nl-BE" sz="3600" b="1" dirty="0" err="1">
                <a:solidFill>
                  <a:srgbClr val="002060"/>
                </a:solidFill>
              </a:rPr>
              <a:t>leerlo</a:t>
            </a:r>
            <a:r>
              <a:rPr lang="nl-BE" sz="3600" dirty="0">
                <a:solidFill>
                  <a:srgbClr val="002060"/>
                </a:solidFill>
              </a:rPr>
              <a:t>.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000" dirty="0">
              <a:solidFill>
                <a:srgbClr val="002060"/>
              </a:solidFill>
            </a:endParaRP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nl-BE" sz="3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nl-BE" sz="3000" dirty="0"/>
          </a:p>
          <a:p>
            <a:pPr marL="0" indent="0">
              <a:buNone/>
            </a:pPr>
            <a:endParaRPr lang="nl-BE" sz="3000" dirty="0"/>
          </a:p>
          <a:p>
            <a:pPr marL="0" indent="0">
              <a:buNone/>
            </a:pPr>
            <a:endParaRPr lang="nl-BE" sz="3000" dirty="0"/>
          </a:p>
          <a:p>
            <a:pPr marL="0" indent="0">
              <a:buNone/>
            </a:pPr>
            <a:endParaRPr lang="nl-BE" sz="3000" dirty="0"/>
          </a:p>
          <a:p>
            <a:pPr marL="0" indent="0">
              <a:buNone/>
            </a:pPr>
            <a:endParaRPr lang="nl-BE" sz="3000" i="1" dirty="0"/>
          </a:p>
          <a:p>
            <a:pPr marL="0" indent="0">
              <a:buNone/>
            </a:pPr>
            <a:endParaRPr lang="nl-BE" sz="3000" b="1" dirty="0"/>
          </a:p>
          <a:p>
            <a:pPr marL="0" indent="0">
              <a:buNone/>
            </a:pPr>
            <a:endParaRPr lang="nl-BE" sz="3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nl-BE" sz="3000" dirty="0"/>
          </a:p>
          <a:p>
            <a:pPr marL="0" indent="0">
              <a:buNone/>
            </a:pPr>
            <a:endParaRPr lang="nl-BE" sz="30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12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9507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0117" y="0"/>
            <a:ext cx="15705282" cy="863693"/>
          </a:xfrm>
        </p:spPr>
        <p:txBody>
          <a:bodyPr/>
          <a:lstStyle/>
          <a:p>
            <a:r>
              <a:rPr lang="nl-BE" dirty="0"/>
              <a:t>De uso </a:t>
            </a:r>
            <a:r>
              <a:rPr lang="nl-BE" dirty="0" err="1"/>
              <a:t>pleno</a:t>
            </a:r>
            <a:r>
              <a:rPr lang="nl-BE" dirty="0"/>
              <a:t> a uso </a:t>
            </a:r>
            <a:r>
              <a:rPr lang="nl-BE" dirty="0" err="1"/>
              <a:t>incoativo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41188" y="863692"/>
            <a:ext cx="16335187" cy="8477531"/>
          </a:xfrm>
        </p:spPr>
        <p:txBody>
          <a:bodyPr>
            <a:normAutofit/>
          </a:bodyPr>
          <a:lstStyle/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b="1" dirty="0"/>
              <a:t>2) </a:t>
            </a:r>
            <a:r>
              <a:rPr lang="nl-BE" sz="3200" b="1" dirty="0" err="1"/>
              <a:t>Verbos</a:t>
            </a:r>
            <a:r>
              <a:rPr lang="nl-BE" sz="3200" b="1" dirty="0"/>
              <a:t> de </a:t>
            </a:r>
            <a:r>
              <a:rPr lang="nl-BE" sz="3200" b="1" dirty="0" err="1"/>
              <a:t>lanzamiento</a:t>
            </a:r>
            <a:endParaRPr lang="nl-BE" sz="3200" b="1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2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rgbClr val="002060"/>
                </a:solidFill>
              </a:rPr>
              <a:t>(1a) En la </a:t>
            </a:r>
            <a:r>
              <a:rPr lang="nl-BE" sz="3200" dirty="0" err="1">
                <a:solidFill>
                  <a:srgbClr val="002060"/>
                </a:solidFill>
              </a:rPr>
              <a:t>noche</a:t>
            </a:r>
            <a:r>
              <a:rPr lang="nl-BE" sz="3200" dirty="0">
                <a:solidFill>
                  <a:srgbClr val="002060"/>
                </a:solidFill>
              </a:rPr>
              <a:t>, los </a:t>
            </a:r>
            <a:r>
              <a:rPr lang="nl-BE" sz="3200" dirty="0" err="1">
                <a:solidFill>
                  <a:srgbClr val="002060"/>
                </a:solidFill>
              </a:rPr>
              <a:t>vándalos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volvieron</a:t>
            </a:r>
            <a:r>
              <a:rPr lang="nl-BE" sz="3200" dirty="0">
                <a:solidFill>
                  <a:srgbClr val="002060"/>
                </a:solidFill>
              </a:rPr>
              <a:t> a </a:t>
            </a:r>
            <a:r>
              <a:rPr lang="nl-BE" sz="3200" b="1" dirty="0" err="1">
                <a:solidFill>
                  <a:srgbClr val="002060"/>
                </a:solidFill>
              </a:rPr>
              <a:t>arrojar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piedras</a:t>
            </a:r>
            <a:r>
              <a:rPr lang="nl-BE" sz="3200" dirty="0">
                <a:solidFill>
                  <a:srgbClr val="002060"/>
                </a:solidFill>
              </a:rPr>
              <a:t> a los </a:t>
            </a:r>
            <a:r>
              <a:rPr lang="nl-BE" sz="3200" dirty="0" err="1">
                <a:solidFill>
                  <a:srgbClr val="002060"/>
                </a:solidFill>
              </a:rPr>
              <a:t>vidrios</a:t>
            </a:r>
            <a:r>
              <a:rPr lang="nl-BE" sz="3200" dirty="0">
                <a:solidFill>
                  <a:srgbClr val="002060"/>
                </a:solidFill>
              </a:rPr>
              <a:t>. 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rgbClr val="002060"/>
                </a:solidFill>
              </a:rPr>
              <a:t>(1b) Los </a:t>
            </a:r>
            <a:r>
              <a:rPr lang="nl-BE" sz="3200" dirty="0" err="1">
                <a:solidFill>
                  <a:srgbClr val="002060"/>
                </a:solidFill>
              </a:rPr>
              <a:t>nuevos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rebeldes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b="1" dirty="0">
                <a:solidFill>
                  <a:srgbClr val="002060"/>
                </a:solidFill>
              </a:rPr>
              <a:t>se </a:t>
            </a:r>
            <a:r>
              <a:rPr lang="nl-BE" sz="3200" b="1" dirty="0" err="1">
                <a:solidFill>
                  <a:srgbClr val="002060"/>
                </a:solidFill>
              </a:rPr>
              <a:t>arrojaron</a:t>
            </a:r>
            <a:r>
              <a:rPr lang="nl-BE" sz="3200" b="1" dirty="0">
                <a:solidFill>
                  <a:srgbClr val="002060"/>
                </a:solidFill>
              </a:rPr>
              <a:t> a </a:t>
            </a:r>
            <a:r>
              <a:rPr lang="nl-BE" sz="3200" b="1" dirty="0" err="1">
                <a:solidFill>
                  <a:srgbClr val="002060"/>
                </a:solidFill>
              </a:rPr>
              <a:t>atacar</a:t>
            </a:r>
            <a:r>
              <a:rPr lang="nl-BE" sz="3200" b="1" dirty="0">
                <a:solidFill>
                  <a:srgbClr val="002060"/>
                </a:solidFill>
              </a:rPr>
              <a:t> </a:t>
            </a:r>
            <a:r>
              <a:rPr lang="nl-BE" sz="3200" dirty="0">
                <a:solidFill>
                  <a:srgbClr val="002060"/>
                </a:solidFill>
              </a:rPr>
              <a:t>al </a:t>
            </a:r>
            <a:r>
              <a:rPr lang="nl-BE" sz="3200" dirty="0" err="1">
                <a:solidFill>
                  <a:srgbClr val="002060"/>
                </a:solidFill>
              </a:rPr>
              <a:t>sistema</a:t>
            </a:r>
            <a:r>
              <a:rPr lang="nl-BE" sz="3200" dirty="0">
                <a:solidFill>
                  <a:srgbClr val="002060"/>
                </a:solidFill>
              </a:rPr>
              <a:t> de control </a:t>
            </a:r>
            <a:r>
              <a:rPr lang="nl-BE" sz="3200" dirty="0" err="1">
                <a:solidFill>
                  <a:srgbClr val="002060"/>
                </a:solidFill>
              </a:rPr>
              <a:t>social</a:t>
            </a:r>
            <a:r>
              <a:rPr lang="nl-BE" sz="3200" dirty="0">
                <a:solidFill>
                  <a:srgbClr val="002060"/>
                </a:solidFill>
              </a:rPr>
              <a:t>.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200" dirty="0">
              <a:solidFill>
                <a:srgbClr val="002060"/>
              </a:solidFill>
            </a:endParaRP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rgbClr val="002060"/>
                </a:solidFill>
              </a:rPr>
              <a:t>(2a) </a:t>
            </a:r>
            <a:r>
              <a:rPr lang="nl-BE" sz="3200" dirty="0" err="1">
                <a:solidFill>
                  <a:srgbClr val="002060"/>
                </a:solidFill>
              </a:rPr>
              <a:t>Fundar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una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ciudad</a:t>
            </a:r>
            <a:r>
              <a:rPr lang="nl-BE" sz="3200" dirty="0">
                <a:solidFill>
                  <a:srgbClr val="002060"/>
                </a:solidFill>
              </a:rPr>
              <a:t> es </a:t>
            </a:r>
            <a:r>
              <a:rPr lang="nl-BE" sz="3200" dirty="0" err="1">
                <a:solidFill>
                  <a:srgbClr val="002060"/>
                </a:solidFill>
              </a:rPr>
              <a:t>tarea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símilar</a:t>
            </a:r>
            <a:r>
              <a:rPr lang="nl-BE" sz="3200" dirty="0">
                <a:solidFill>
                  <a:srgbClr val="002060"/>
                </a:solidFill>
              </a:rPr>
              <a:t> a </a:t>
            </a:r>
            <a:r>
              <a:rPr lang="nl-BE" sz="3200" b="1" dirty="0" err="1">
                <a:solidFill>
                  <a:srgbClr val="002060"/>
                </a:solidFill>
              </a:rPr>
              <a:t>echar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una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semilla</a:t>
            </a:r>
            <a:r>
              <a:rPr lang="nl-BE" sz="3200" dirty="0">
                <a:solidFill>
                  <a:srgbClr val="002060"/>
                </a:solidFill>
              </a:rPr>
              <a:t> en el </a:t>
            </a:r>
            <a:r>
              <a:rPr lang="nl-BE" sz="3200" dirty="0" err="1">
                <a:solidFill>
                  <a:srgbClr val="002060"/>
                </a:solidFill>
              </a:rPr>
              <a:t>seno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abierto</a:t>
            </a:r>
            <a:r>
              <a:rPr lang="nl-BE" sz="3200" dirty="0">
                <a:solidFill>
                  <a:srgbClr val="002060"/>
                </a:solidFill>
              </a:rPr>
              <a:t> de la 	   </a:t>
            </a:r>
            <a:r>
              <a:rPr lang="nl-BE" sz="3200" dirty="0" err="1">
                <a:solidFill>
                  <a:srgbClr val="002060"/>
                </a:solidFill>
              </a:rPr>
              <a:t>tierra</a:t>
            </a:r>
            <a:r>
              <a:rPr lang="nl-BE" sz="3200" dirty="0">
                <a:solidFill>
                  <a:srgbClr val="002060"/>
                </a:solidFill>
              </a:rPr>
              <a:t>.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rgbClr val="002060"/>
                </a:solidFill>
              </a:rPr>
              <a:t>(2b) El </a:t>
            </a:r>
            <a:r>
              <a:rPr lang="nl-BE" sz="3200" dirty="0" err="1">
                <a:solidFill>
                  <a:srgbClr val="002060"/>
                </a:solidFill>
              </a:rPr>
              <a:t>niño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abrió</a:t>
            </a:r>
            <a:r>
              <a:rPr lang="nl-BE" sz="3200" dirty="0">
                <a:solidFill>
                  <a:srgbClr val="002060"/>
                </a:solidFill>
              </a:rPr>
              <a:t> los </a:t>
            </a:r>
            <a:r>
              <a:rPr lang="nl-BE" sz="3200" dirty="0" err="1">
                <a:solidFill>
                  <a:srgbClr val="002060"/>
                </a:solidFill>
              </a:rPr>
              <a:t>ojos</a:t>
            </a:r>
            <a:r>
              <a:rPr lang="nl-BE" sz="3200" dirty="0">
                <a:solidFill>
                  <a:srgbClr val="002060"/>
                </a:solidFill>
              </a:rPr>
              <a:t> y </a:t>
            </a:r>
            <a:r>
              <a:rPr lang="nl-BE" sz="3200" b="1" dirty="0">
                <a:solidFill>
                  <a:srgbClr val="002060"/>
                </a:solidFill>
              </a:rPr>
              <a:t>echó a </a:t>
            </a:r>
            <a:r>
              <a:rPr lang="nl-BE" sz="3200" b="1" dirty="0" err="1">
                <a:solidFill>
                  <a:srgbClr val="002060"/>
                </a:solidFill>
              </a:rPr>
              <a:t>correr</a:t>
            </a:r>
            <a:r>
              <a:rPr lang="nl-BE" sz="3200" b="1" dirty="0">
                <a:solidFill>
                  <a:srgbClr val="002060"/>
                </a:solidFill>
              </a:rPr>
              <a:t> </a:t>
            </a:r>
            <a:r>
              <a:rPr lang="nl-BE" sz="3200" dirty="0">
                <a:solidFill>
                  <a:srgbClr val="002060"/>
                </a:solidFill>
              </a:rPr>
              <a:t>de </a:t>
            </a:r>
            <a:r>
              <a:rPr lang="nl-BE" sz="3200" dirty="0" err="1">
                <a:solidFill>
                  <a:srgbClr val="002060"/>
                </a:solidFill>
              </a:rPr>
              <a:t>regreso</a:t>
            </a:r>
            <a:r>
              <a:rPr lang="nl-BE" sz="3200" dirty="0">
                <a:solidFill>
                  <a:srgbClr val="002060"/>
                </a:solidFill>
              </a:rPr>
              <a:t> a </a:t>
            </a:r>
            <a:r>
              <a:rPr lang="nl-BE" sz="3200" dirty="0" err="1">
                <a:solidFill>
                  <a:srgbClr val="002060"/>
                </a:solidFill>
              </a:rPr>
              <a:t>su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casa</a:t>
            </a:r>
            <a:r>
              <a:rPr lang="nl-BE" sz="3200" dirty="0">
                <a:solidFill>
                  <a:srgbClr val="002060"/>
                </a:solidFill>
              </a:rPr>
              <a:t>.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200" dirty="0">
              <a:solidFill>
                <a:srgbClr val="002060"/>
              </a:solidFill>
            </a:endParaRP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rgbClr val="002060"/>
                </a:solidFill>
              </a:rPr>
              <a:t>(3a) La </a:t>
            </a:r>
            <a:r>
              <a:rPr lang="nl-BE" sz="3200" dirty="0" err="1">
                <a:solidFill>
                  <a:srgbClr val="002060"/>
                </a:solidFill>
              </a:rPr>
              <a:t>Bruja</a:t>
            </a:r>
            <a:r>
              <a:rPr lang="nl-BE" sz="3200" dirty="0">
                <a:solidFill>
                  <a:srgbClr val="002060"/>
                </a:solidFill>
              </a:rPr>
              <a:t> del Mar </a:t>
            </a:r>
            <a:r>
              <a:rPr lang="nl-BE" sz="3200" dirty="0" err="1">
                <a:solidFill>
                  <a:srgbClr val="002060"/>
                </a:solidFill>
              </a:rPr>
              <a:t>aparece</a:t>
            </a:r>
            <a:r>
              <a:rPr lang="nl-BE" sz="3200" dirty="0">
                <a:solidFill>
                  <a:srgbClr val="002060"/>
                </a:solidFill>
              </a:rPr>
              <a:t> para </a:t>
            </a:r>
            <a:r>
              <a:rPr lang="nl-BE" sz="3200" b="1" dirty="0" err="1">
                <a:solidFill>
                  <a:srgbClr val="002060"/>
                </a:solidFill>
              </a:rPr>
              <a:t>lanzar</a:t>
            </a:r>
            <a:r>
              <a:rPr lang="nl-BE" sz="3200" dirty="0">
                <a:solidFill>
                  <a:srgbClr val="002060"/>
                </a:solidFill>
              </a:rPr>
              <a:t> botellas a </a:t>
            </a:r>
            <a:r>
              <a:rPr lang="nl-BE" sz="3200" dirty="0" err="1">
                <a:solidFill>
                  <a:srgbClr val="002060"/>
                </a:solidFill>
              </a:rPr>
              <a:t>Popeye</a:t>
            </a:r>
            <a:r>
              <a:rPr lang="nl-BE" sz="3200" dirty="0">
                <a:solidFill>
                  <a:srgbClr val="002060"/>
                </a:solidFill>
              </a:rPr>
              <a:t>.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rgbClr val="002060"/>
                </a:solidFill>
              </a:rPr>
              <a:t>(3b) </a:t>
            </a:r>
            <a:r>
              <a:rPr lang="nl-BE" sz="3200" dirty="0" err="1">
                <a:solidFill>
                  <a:srgbClr val="002060"/>
                </a:solidFill>
              </a:rPr>
              <a:t>Ambos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b="1" dirty="0">
                <a:solidFill>
                  <a:srgbClr val="002060"/>
                </a:solidFill>
              </a:rPr>
              <a:t>se </a:t>
            </a:r>
            <a:r>
              <a:rPr lang="nl-BE" sz="3200" b="1" dirty="0" err="1">
                <a:solidFill>
                  <a:srgbClr val="002060"/>
                </a:solidFill>
              </a:rPr>
              <a:t>lanzan</a:t>
            </a:r>
            <a:r>
              <a:rPr lang="nl-BE" sz="3200" b="1" dirty="0">
                <a:solidFill>
                  <a:srgbClr val="002060"/>
                </a:solidFill>
              </a:rPr>
              <a:t> a </a:t>
            </a:r>
            <a:r>
              <a:rPr lang="nl-BE" sz="3200" b="1" dirty="0" err="1">
                <a:solidFill>
                  <a:srgbClr val="002060"/>
                </a:solidFill>
              </a:rPr>
              <a:t>hablar</a:t>
            </a:r>
            <a:r>
              <a:rPr lang="nl-BE" sz="3200" b="1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sin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escuchar</a:t>
            </a:r>
            <a:r>
              <a:rPr lang="nl-BE" sz="3200" dirty="0">
                <a:solidFill>
                  <a:srgbClr val="002060"/>
                </a:solidFill>
              </a:rPr>
              <a:t> al </a:t>
            </a:r>
            <a:r>
              <a:rPr lang="nl-BE" sz="3200" dirty="0" err="1">
                <a:solidFill>
                  <a:srgbClr val="002060"/>
                </a:solidFill>
              </a:rPr>
              <a:t>otro</a:t>
            </a:r>
            <a:r>
              <a:rPr lang="nl-BE" sz="3200" dirty="0">
                <a:solidFill>
                  <a:srgbClr val="002060"/>
                </a:solidFill>
              </a:rPr>
              <a:t>. 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200" dirty="0">
              <a:solidFill>
                <a:srgbClr val="002060"/>
              </a:solidFill>
            </a:endParaRP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rgbClr val="002060"/>
                </a:solidFill>
              </a:rPr>
              <a:t>(4a) Pedro </a:t>
            </a:r>
            <a:r>
              <a:rPr lang="nl-BE" sz="3200" dirty="0" err="1">
                <a:solidFill>
                  <a:srgbClr val="002060"/>
                </a:solidFill>
              </a:rPr>
              <a:t>tuvo</a:t>
            </a:r>
            <a:r>
              <a:rPr lang="nl-BE" sz="3200" dirty="0">
                <a:solidFill>
                  <a:srgbClr val="002060"/>
                </a:solidFill>
              </a:rPr>
              <a:t> que </a:t>
            </a:r>
            <a:r>
              <a:rPr lang="nl-BE" sz="3200" b="1" dirty="0" err="1">
                <a:solidFill>
                  <a:srgbClr val="002060"/>
                </a:solidFill>
              </a:rPr>
              <a:t>tirar</a:t>
            </a:r>
            <a:r>
              <a:rPr lang="nl-BE" sz="3200" dirty="0">
                <a:solidFill>
                  <a:srgbClr val="002060"/>
                </a:solidFill>
              </a:rPr>
              <a:t> la </a:t>
            </a:r>
            <a:r>
              <a:rPr lang="nl-BE" sz="3200" dirty="0" err="1">
                <a:solidFill>
                  <a:srgbClr val="002060"/>
                </a:solidFill>
              </a:rPr>
              <a:t>botella</a:t>
            </a:r>
            <a:r>
              <a:rPr lang="nl-BE" sz="3200" dirty="0">
                <a:solidFill>
                  <a:srgbClr val="002060"/>
                </a:solidFill>
              </a:rPr>
              <a:t> en el </a:t>
            </a:r>
            <a:r>
              <a:rPr lang="nl-BE" sz="3200" dirty="0" err="1">
                <a:solidFill>
                  <a:srgbClr val="002060"/>
                </a:solidFill>
              </a:rPr>
              <a:t>agua</a:t>
            </a:r>
            <a:r>
              <a:rPr lang="nl-BE" sz="3200" dirty="0">
                <a:solidFill>
                  <a:srgbClr val="002060"/>
                </a:solidFill>
              </a:rPr>
              <a:t>.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rgbClr val="002060"/>
                </a:solidFill>
              </a:rPr>
              <a:t>(4b) </a:t>
            </a:r>
            <a:r>
              <a:rPr lang="nl-BE" sz="3200" dirty="0" err="1">
                <a:solidFill>
                  <a:srgbClr val="002060"/>
                </a:solidFill>
              </a:rPr>
              <a:t>Este</a:t>
            </a:r>
            <a:r>
              <a:rPr lang="nl-BE" sz="3200" dirty="0">
                <a:solidFill>
                  <a:srgbClr val="002060"/>
                </a:solidFill>
              </a:rPr>
              <a:t> fin de </a:t>
            </a:r>
            <a:r>
              <a:rPr lang="nl-BE" sz="3200" dirty="0" err="1">
                <a:solidFill>
                  <a:srgbClr val="002060"/>
                </a:solidFill>
              </a:rPr>
              <a:t>semana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b="1" dirty="0">
                <a:solidFill>
                  <a:srgbClr val="002060"/>
                </a:solidFill>
              </a:rPr>
              <a:t>me </a:t>
            </a:r>
            <a:r>
              <a:rPr lang="nl-BE" sz="3200" b="1" dirty="0" err="1">
                <a:solidFill>
                  <a:srgbClr val="002060"/>
                </a:solidFill>
              </a:rPr>
              <a:t>tiré</a:t>
            </a:r>
            <a:r>
              <a:rPr lang="nl-BE" sz="3200" b="1" dirty="0">
                <a:solidFill>
                  <a:srgbClr val="002060"/>
                </a:solidFill>
              </a:rPr>
              <a:t> a </a:t>
            </a:r>
            <a:r>
              <a:rPr lang="nl-BE" sz="3200" b="1" dirty="0" err="1">
                <a:solidFill>
                  <a:srgbClr val="002060"/>
                </a:solidFill>
              </a:rPr>
              <a:t>desarmar</a:t>
            </a:r>
            <a:r>
              <a:rPr lang="nl-BE" sz="3200" b="1" dirty="0">
                <a:solidFill>
                  <a:srgbClr val="002060"/>
                </a:solidFill>
              </a:rPr>
              <a:t> </a:t>
            </a:r>
            <a:r>
              <a:rPr lang="nl-BE" sz="3200" dirty="0">
                <a:solidFill>
                  <a:srgbClr val="002060"/>
                </a:solidFill>
              </a:rPr>
              <a:t>al auto </a:t>
            </a:r>
            <a:r>
              <a:rPr lang="nl-BE" sz="3200" dirty="0" err="1">
                <a:solidFill>
                  <a:srgbClr val="002060"/>
                </a:solidFill>
              </a:rPr>
              <a:t>sin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manuales</a:t>
            </a:r>
            <a:r>
              <a:rPr lang="nl-BE" sz="3200" dirty="0">
                <a:solidFill>
                  <a:srgbClr val="002060"/>
                </a:solidFill>
              </a:rPr>
              <a:t> ni </a:t>
            </a:r>
            <a:r>
              <a:rPr lang="nl-BE" sz="3200" dirty="0" err="1">
                <a:solidFill>
                  <a:srgbClr val="002060"/>
                </a:solidFill>
              </a:rPr>
              <a:t>nada</a:t>
            </a:r>
            <a:r>
              <a:rPr lang="nl-BE" sz="3200" dirty="0">
                <a:solidFill>
                  <a:srgbClr val="002060"/>
                </a:solidFill>
              </a:rPr>
              <a:t>.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2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200" dirty="0"/>
          </a:p>
          <a:p>
            <a:pPr marL="0" indent="0">
              <a:buNone/>
            </a:pPr>
            <a:endParaRPr lang="nl-BE" sz="3200" dirty="0"/>
          </a:p>
          <a:p>
            <a:pPr marL="0" indent="0">
              <a:buNone/>
            </a:pPr>
            <a:endParaRPr lang="nl-BE" sz="3000" dirty="0"/>
          </a:p>
          <a:p>
            <a:pPr marL="0" indent="0">
              <a:buNone/>
            </a:pPr>
            <a:endParaRPr lang="nl-BE" sz="3000" dirty="0"/>
          </a:p>
          <a:p>
            <a:pPr marL="0" indent="0">
              <a:buNone/>
            </a:pPr>
            <a:endParaRPr lang="nl-BE" sz="4800" i="1" dirty="0"/>
          </a:p>
          <a:p>
            <a:pPr marL="0" indent="0">
              <a:buNone/>
            </a:pPr>
            <a:endParaRPr lang="nl-BE" b="1" dirty="0"/>
          </a:p>
          <a:p>
            <a:pPr marL="0" indent="0">
              <a:buNone/>
            </a:pPr>
            <a:endParaRPr lang="nl-BE" sz="32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nl-BE" sz="3200" dirty="0"/>
          </a:p>
          <a:p>
            <a:pPr marL="0" indent="0">
              <a:buNone/>
            </a:pP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13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9469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800" u="none" dirty="0"/>
              <a:t/>
            </a:r>
            <a:br>
              <a:rPr lang="en-GB" sz="4800" u="none" dirty="0"/>
            </a:br>
            <a:endParaRPr lang="en-GB" sz="4800" u="non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7AE184E0-0BD4-4705-A12B-9B71DDE63301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6" name="Title 3"/>
          <p:cNvSpPr txBox="1">
            <a:spLocks/>
          </p:cNvSpPr>
          <p:nvPr/>
        </p:nvSpPr>
        <p:spPr bwMode="white">
          <a:xfrm>
            <a:off x="1443474" y="2658642"/>
            <a:ext cx="15183366" cy="443631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1300368" rtl="0" eaLnBrk="1" latinLnBrk="0" hangingPunct="1">
              <a:lnSpc>
                <a:spcPts val="11000"/>
              </a:lnSpc>
              <a:spcBef>
                <a:spcPct val="0"/>
              </a:spcBef>
              <a:buNone/>
              <a:defRPr sz="10000" u="sng" kern="1200" cap="all" baseline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+mj-lt"/>
                <a:ea typeface="+mj-ea"/>
                <a:cs typeface="+mj-cs"/>
              </a:defRPr>
            </a:lvl1pPr>
          </a:lstStyle>
          <a:p>
            <a:pPr marL="914400" indent="-914400">
              <a:lnSpc>
                <a:spcPct val="150000"/>
              </a:lnSpc>
              <a:buClr>
                <a:schemeClr val="bg1"/>
              </a:buClr>
              <a:buFont typeface="Arial"/>
              <a:buAutoNum type="arabicPeriod"/>
            </a:pPr>
            <a:r>
              <a:rPr lang="en-GB" sz="3200" u="none" dirty="0" err="1"/>
              <a:t>Introducción</a:t>
            </a:r>
            <a:r>
              <a:rPr lang="en-GB" sz="3200" u="none" dirty="0"/>
              <a:t>: La </a:t>
            </a:r>
            <a:r>
              <a:rPr lang="en-GB" sz="3200" u="none" dirty="0" err="1"/>
              <a:t>construcción</a:t>
            </a:r>
            <a:r>
              <a:rPr lang="en-GB" sz="3200" u="none" dirty="0"/>
              <a:t> </a:t>
            </a:r>
            <a:r>
              <a:rPr lang="en-GB" sz="3200" u="none" dirty="0" err="1"/>
              <a:t>incoativa</a:t>
            </a:r>
            <a:r>
              <a:rPr lang="en-GB" sz="3200" u="none" dirty="0"/>
              <a:t> y </a:t>
            </a:r>
            <a:r>
              <a:rPr lang="en-GB" sz="3200" u="none" dirty="0" err="1"/>
              <a:t>metodología</a:t>
            </a:r>
            <a:endParaRPr lang="en-GB" sz="3200" u="none" dirty="0"/>
          </a:p>
          <a:p>
            <a:pPr marL="914400" indent="-914400">
              <a:lnSpc>
                <a:spcPct val="150000"/>
              </a:lnSpc>
              <a:buClr>
                <a:schemeClr val="bg1"/>
              </a:buClr>
              <a:buAutoNum type="arabicPeriod"/>
            </a:pPr>
            <a:r>
              <a:rPr lang="en-GB" sz="2800" u="none" dirty="0" err="1"/>
              <a:t>Clasificación</a:t>
            </a:r>
            <a:r>
              <a:rPr lang="en-GB" sz="2800" u="none" dirty="0"/>
              <a:t> </a:t>
            </a:r>
            <a:r>
              <a:rPr lang="en-GB" sz="2800" u="none" dirty="0" err="1"/>
              <a:t>Léxica</a:t>
            </a:r>
            <a:r>
              <a:rPr lang="en-GB" sz="2800" u="none" dirty="0"/>
              <a:t> de los </a:t>
            </a:r>
            <a:r>
              <a:rPr lang="en-GB" sz="2800" u="none" dirty="0" err="1"/>
              <a:t>verbos</a:t>
            </a:r>
            <a:r>
              <a:rPr lang="en-GB" sz="2800" u="none" dirty="0"/>
              <a:t> de </a:t>
            </a:r>
            <a:r>
              <a:rPr lang="en-GB" sz="2800" u="none" dirty="0" err="1"/>
              <a:t>movimiento</a:t>
            </a:r>
            <a:endParaRPr lang="en-GB" sz="2800" u="none" dirty="0"/>
          </a:p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GB" sz="2800" b="1" u="none" dirty="0"/>
              <a:t>3.      Camino </a:t>
            </a:r>
            <a:r>
              <a:rPr lang="en-GB" sz="2800" b="1" u="none" dirty="0" err="1"/>
              <a:t>hacia</a:t>
            </a:r>
            <a:r>
              <a:rPr lang="en-GB" sz="2800" b="1" u="none" dirty="0"/>
              <a:t> la </a:t>
            </a:r>
            <a:r>
              <a:rPr lang="en-GB" sz="2800" b="1" u="none" dirty="0" err="1"/>
              <a:t>construcción</a:t>
            </a:r>
            <a:r>
              <a:rPr lang="en-GB" sz="2800" b="1" u="none" dirty="0"/>
              <a:t> </a:t>
            </a:r>
            <a:r>
              <a:rPr lang="en-GB" sz="2800" b="1" u="none" dirty="0" err="1"/>
              <a:t>incoativa</a:t>
            </a:r>
            <a:endParaRPr lang="en-GB" sz="2800" b="1" u="none" dirty="0"/>
          </a:p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GB" sz="2800" u="none" dirty="0"/>
              <a:t>         3.1 </a:t>
            </a:r>
            <a:r>
              <a:rPr lang="en-GB" sz="2800" u="none" dirty="0" err="1"/>
              <a:t>Verbos</a:t>
            </a:r>
            <a:r>
              <a:rPr lang="en-GB" sz="2800" u="none" dirty="0"/>
              <a:t> de </a:t>
            </a:r>
            <a:r>
              <a:rPr lang="en-GB" sz="2800" u="none" dirty="0" err="1"/>
              <a:t>movimiento</a:t>
            </a:r>
            <a:r>
              <a:rPr lang="en-GB" sz="2800" u="none" dirty="0"/>
              <a:t> ‘</a:t>
            </a:r>
            <a:r>
              <a:rPr lang="en-GB" sz="2800" u="none" dirty="0" err="1"/>
              <a:t>originales</a:t>
            </a:r>
            <a:r>
              <a:rPr lang="en-GB" sz="2800" u="none" dirty="0"/>
              <a:t>’</a:t>
            </a:r>
          </a:p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GB" sz="2800" u="none" dirty="0"/>
              <a:t>         3.2 </a:t>
            </a:r>
            <a:r>
              <a:rPr lang="en-GB" sz="2800" u="none" dirty="0" err="1"/>
              <a:t>Verbos</a:t>
            </a:r>
            <a:r>
              <a:rPr lang="en-GB" sz="2800" u="none" dirty="0"/>
              <a:t> de </a:t>
            </a:r>
            <a:r>
              <a:rPr lang="en-GB" sz="2800" u="none" dirty="0" err="1"/>
              <a:t>lanzamiento</a:t>
            </a:r>
            <a:endParaRPr lang="en-GB" sz="2800" u="none" dirty="0"/>
          </a:p>
          <a:p>
            <a:pPr marL="514350" indent="-514350">
              <a:lnSpc>
                <a:spcPct val="150000"/>
              </a:lnSpc>
              <a:buClr>
                <a:schemeClr val="bg1"/>
              </a:buClr>
              <a:buAutoNum type="arabicPeriod" startAt="4"/>
            </a:pPr>
            <a:r>
              <a:rPr lang="en-GB" sz="2800" u="none" dirty="0"/>
              <a:t>    La </a:t>
            </a:r>
            <a:r>
              <a:rPr lang="en-GB" sz="2800" u="none" dirty="0" err="1"/>
              <a:t>cronología</a:t>
            </a:r>
            <a:r>
              <a:rPr lang="en-GB" sz="2800" u="none" dirty="0"/>
              <a:t> de los </a:t>
            </a:r>
            <a:r>
              <a:rPr lang="en-GB" sz="2800" u="none" dirty="0" err="1"/>
              <a:t>verbos</a:t>
            </a:r>
            <a:r>
              <a:rPr lang="en-GB" sz="2800" u="none" dirty="0"/>
              <a:t> de </a:t>
            </a:r>
            <a:r>
              <a:rPr lang="en-GB" sz="2800" u="none" dirty="0" err="1"/>
              <a:t>movimiento</a:t>
            </a:r>
            <a:endParaRPr lang="en-GB" sz="2800" u="none" dirty="0"/>
          </a:p>
          <a:p>
            <a:pPr marL="514350" indent="-514350">
              <a:lnSpc>
                <a:spcPct val="150000"/>
              </a:lnSpc>
              <a:buClr>
                <a:schemeClr val="bg1"/>
              </a:buClr>
              <a:buAutoNum type="arabicPeriod" startAt="4"/>
            </a:pPr>
            <a:r>
              <a:rPr lang="en-GB" sz="2800" u="none" dirty="0"/>
              <a:t>    </a:t>
            </a:r>
            <a:r>
              <a:rPr lang="en-GB" sz="2800" u="none" dirty="0" err="1"/>
              <a:t>Conclusión</a:t>
            </a:r>
            <a:endParaRPr lang="en-GB" sz="2800" u="none" dirty="0"/>
          </a:p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GB" sz="100" u="none" dirty="0"/>
              <a:t>5.5</a:t>
            </a:r>
            <a:endParaRPr lang="en-GB" sz="2800" u="none" dirty="0"/>
          </a:p>
        </p:txBody>
      </p:sp>
    </p:spTree>
    <p:extLst>
      <p:ext uri="{BB962C8B-B14F-4D97-AF65-F5344CB8AC3E}">
        <p14:creationId xmlns:p14="http://schemas.microsoft.com/office/powerpoint/2010/main" val="177480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6c99f0cd9d_3_18"/>
          <p:cNvSpPr txBox="1">
            <a:spLocks noGrp="1"/>
          </p:cNvSpPr>
          <p:nvPr>
            <p:ph type="title"/>
          </p:nvPr>
        </p:nvSpPr>
        <p:spPr>
          <a:xfrm>
            <a:off x="830118" y="252000"/>
            <a:ext cx="15705300" cy="8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5400"/>
              <a:buFont typeface="Arial"/>
              <a:buNone/>
            </a:pPr>
            <a:r>
              <a:rPr lang="nl-BE" cap="small" dirty="0" err="1"/>
              <a:t>Camino</a:t>
            </a:r>
            <a:r>
              <a:rPr lang="nl-BE" cap="small" dirty="0"/>
              <a:t> </a:t>
            </a:r>
            <a:r>
              <a:rPr lang="nl-BE" cap="small" dirty="0" err="1"/>
              <a:t>hacia</a:t>
            </a:r>
            <a:r>
              <a:rPr lang="nl-BE" cap="small" dirty="0"/>
              <a:t> la </a:t>
            </a:r>
            <a:r>
              <a:rPr lang="nl-BE" cap="small" dirty="0" err="1"/>
              <a:t>construcción</a:t>
            </a:r>
            <a:r>
              <a:rPr lang="nl-BE" cap="small" dirty="0"/>
              <a:t> </a:t>
            </a:r>
            <a:r>
              <a:rPr lang="nl-BE" cap="small" dirty="0" err="1"/>
              <a:t>incoativa</a:t>
            </a:r>
            <a:endParaRPr cap="small" dirty="0"/>
          </a:p>
        </p:txBody>
      </p:sp>
      <p:sp>
        <p:nvSpPr>
          <p:cNvPr id="256" name="Google Shape;256;g6c99f0cd9d_3_18"/>
          <p:cNvSpPr txBox="1">
            <a:spLocks noGrp="1"/>
          </p:cNvSpPr>
          <p:nvPr>
            <p:ph type="body" idx="1"/>
          </p:nvPr>
        </p:nvSpPr>
        <p:spPr>
          <a:xfrm>
            <a:off x="2024193" y="1306537"/>
            <a:ext cx="15134253" cy="7451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54140" indent="-685800">
              <a:lnSpc>
                <a:spcPct val="100000"/>
              </a:lnSpc>
              <a:buSzPts val="4440"/>
            </a:pPr>
            <a:endParaRPr lang="nl-BE" sz="4000" dirty="0"/>
          </a:p>
          <a:p>
            <a:pPr marL="1111290" indent="-742950">
              <a:lnSpc>
                <a:spcPct val="100000"/>
              </a:lnSpc>
              <a:buSzPts val="4440"/>
              <a:buAutoNum type="arabicParenR"/>
            </a:pPr>
            <a:r>
              <a:rPr lang="nl-BE" sz="4000" dirty="0"/>
              <a:t>Uso </a:t>
            </a:r>
            <a:r>
              <a:rPr lang="nl-BE" sz="4000" dirty="0" err="1"/>
              <a:t>transitivo</a:t>
            </a:r>
            <a:r>
              <a:rPr lang="nl-BE" sz="4000" dirty="0"/>
              <a:t> ~ </a:t>
            </a:r>
            <a:r>
              <a:rPr lang="nl-BE" sz="4000" dirty="0" err="1"/>
              <a:t>movimiento</a:t>
            </a:r>
            <a:r>
              <a:rPr lang="nl-BE" sz="4000" dirty="0"/>
              <a:t> </a:t>
            </a:r>
            <a:r>
              <a:rPr lang="nl-BE" sz="4000" dirty="0" err="1"/>
              <a:t>concreto</a:t>
            </a:r>
            <a:endParaRPr lang="nl-BE" sz="4000" dirty="0"/>
          </a:p>
          <a:p>
            <a:pPr marL="825540" lvl="1" indent="0">
              <a:lnSpc>
                <a:spcPct val="100000"/>
              </a:lnSpc>
              <a:buSzPts val="4440"/>
              <a:buNone/>
            </a:pPr>
            <a:endParaRPr lang="nl-BE" sz="4000" dirty="0"/>
          </a:p>
          <a:p>
            <a:pPr marL="1111290" indent="-742950">
              <a:lnSpc>
                <a:spcPct val="100000"/>
              </a:lnSpc>
              <a:buSzPts val="4440"/>
              <a:buAutoNum type="arabicParenR"/>
            </a:pPr>
            <a:r>
              <a:rPr lang="nl-BE" sz="4000" dirty="0"/>
              <a:t>Uso </a:t>
            </a:r>
            <a:r>
              <a:rPr lang="nl-BE" sz="4000" dirty="0" err="1"/>
              <a:t>pronominal</a:t>
            </a:r>
            <a:r>
              <a:rPr lang="nl-BE" sz="4000" dirty="0"/>
              <a:t> ~ </a:t>
            </a:r>
            <a:r>
              <a:rPr lang="nl-BE" sz="4000" dirty="0" err="1"/>
              <a:t>movimiento</a:t>
            </a:r>
            <a:r>
              <a:rPr lang="nl-BE" sz="4000" dirty="0"/>
              <a:t> </a:t>
            </a:r>
            <a:r>
              <a:rPr lang="nl-BE" sz="4000" dirty="0" err="1"/>
              <a:t>concreto</a:t>
            </a:r>
            <a:endParaRPr lang="nl-BE" sz="4000" dirty="0"/>
          </a:p>
          <a:p>
            <a:pPr marL="825540" lvl="1" indent="0">
              <a:lnSpc>
                <a:spcPct val="100000"/>
              </a:lnSpc>
              <a:buSzPts val="4440"/>
              <a:buNone/>
            </a:pPr>
            <a:endParaRPr lang="nl-BE" sz="4000" dirty="0"/>
          </a:p>
          <a:p>
            <a:pPr marL="1111290" indent="-742950">
              <a:lnSpc>
                <a:spcPct val="100000"/>
              </a:lnSpc>
              <a:buSzPts val="4440"/>
              <a:buAutoNum type="arabicParenR"/>
            </a:pPr>
            <a:r>
              <a:rPr lang="nl-BE" sz="4000" dirty="0"/>
              <a:t>Uso </a:t>
            </a:r>
            <a:r>
              <a:rPr lang="nl-BE" sz="4000" dirty="0" err="1"/>
              <a:t>metafórico</a:t>
            </a:r>
            <a:r>
              <a:rPr lang="nl-BE" sz="4000" dirty="0"/>
              <a:t> ~ </a:t>
            </a:r>
            <a:r>
              <a:rPr lang="nl-BE" sz="4000" dirty="0" err="1"/>
              <a:t>movimiento</a:t>
            </a:r>
            <a:r>
              <a:rPr lang="nl-BE" sz="4000" dirty="0"/>
              <a:t> abstracto</a:t>
            </a:r>
          </a:p>
          <a:p>
            <a:pPr marL="1111290" indent="-742950">
              <a:lnSpc>
                <a:spcPct val="100000"/>
              </a:lnSpc>
              <a:buSzPts val="4440"/>
              <a:buAutoNum type="arabicParenR"/>
            </a:pPr>
            <a:endParaRPr lang="nl-BE" sz="4000" dirty="0"/>
          </a:p>
          <a:p>
            <a:pPr marL="1111290" indent="-742950">
              <a:lnSpc>
                <a:spcPct val="100000"/>
              </a:lnSpc>
              <a:buSzPts val="4440"/>
              <a:buAutoNum type="arabicParenR"/>
            </a:pPr>
            <a:r>
              <a:rPr lang="nl-BE" sz="4000" dirty="0"/>
              <a:t>Uso con </a:t>
            </a:r>
            <a:r>
              <a:rPr lang="nl-BE" sz="4000" dirty="0" err="1"/>
              <a:t>infinitivo</a:t>
            </a:r>
            <a:r>
              <a:rPr lang="nl-BE" sz="4000" dirty="0"/>
              <a:t> ~ </a:t>
            </a:r>
            <a:r>
              <a:rPr lang="nl-BE" sz="4000" dirty="0" err="1"/>
              <a:t>movimiento</a:t>
            </a:r>
            <a:r>
              <a:rPr lang="nl-BE" sz="4000" dirty="0"/>
              <a:t> (abstracto) 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4000" dirty="0"/>
              <a:t>	 (¿</a:t>
            </a:r>
            <a:r>
              <a:rPr lang="nl-BE" sz="4000" dirty="0" err="1"/>
              <a:t>contexto</a:t>
            </a:r>
            <a:r>
              <a:rPr lang="nl-BE" sz="4000" dirty="0"/>
              <a:t> </a:t>
            </a:r>
            <a:r>
              <a:rPr lang="nl-BE" sz="4000" dirty="0" err="1"/>
              <a:t>puente</a:t>
            </a:r>
            <a:r>
              <a:rPr lang="nl-BE" sz="4000" dirty="0"/>
              <a:t>?)</a:t>
            </a:r>
          </a:p>
          <a:p>
            <a:pPr marL="1111290" indent="-742950">
              <a:lnSpc>
                <a:spcPct val="100000"/>
              </a:lnSpc>
              <a:buSzPts val="4440"/>
              <a:buAutoNum type="arabicParenR"/>
            </a:pPr>
            <a:endParaRPr lang="nl-BE" sz="40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4000" dirty="0"/>
              <a:t>5)  Uso con </a:t>
            </a:r>
            <a:r>
              <a:rPr lang="nl-BE" sz="4000" dirty="0" err="1"/>
              <a:t>infinitivo</a:t>
            </a:r>
            <a:r>
              <a:rPr lang="nl-BE" sz="4000" dirty="0"/>
              <a:t> ~ </a:t>
            </a:r>
            <a:r>
              <a:rPr lang="nl-BE" sz="4000" dirty="0" err="1"/>
              <a:t>aspecto</a:t>
            </a:r>
            <a:r>
              <a:rPr lang="nl-BE" sz="4000" dirty="0"/>
              <a:t> </a:t>
            </a:r>
            <a:r>
              <a:rPr lang="nl-BE" sz="4000" dirty="0" err="1"/>
              <a:t>incoativo</a:t>
            </a:r>
            <a:endParaRPr lang="nl-BE" sz="4000" dirty="0"/>
          </a:p>
          <a:p>
            <a:pPr marL="536399" lvl="0" indent="-16805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 typeface="Arial"/>
              <a:buNone/>
            </a:pPr>
            <a:endParaRPr lang="nl-BE" sz="4000" dirty="0"/>
          </a:p>
          <a:p>
            <a:pPr marL="536399" lvl="0" indent="-16805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 typeface="Arial"/>
              <a:buNone/>
            </a:pPr>
            <a:endParaRPr sz="4000" dirty="0"/>
          </a:p>
        </p:txBody>
      </p:sp>
      <p:sp>
        <p:nvSpPr>
          <p:cNvPr id="257" name="Google Shape;257;g6c99f0cd9d_3_18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900" cy="5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BE"/>
              <a:t>15</a:t>
            </a:fld>
            <a:endParaRPr/>
          </a:p>
        </p:txBody>
      </p:sp>
      <p:sp>
        <p:nvSpPr>
          <p:cNvPr id="2" name="Pijl-omlaag 1"/>
          <p:cNvSpPr/>
          <p:nvPr/>
        </p:nvSpPr>
        <p:spPr>
          <a:xfrm>
            <a:off x="1412801" y="2014681"/>
            <a:ext cx="396240" cy="6035040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4602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6c99f0cd9d_3_18"/>
          <p:cNvSpPr txBox="1">
            <a:spLocks noGrp="1"/>
          </p:cNvSpPr>
          <p:nvPr>
            <p:ph type="title"/>
          </p:nvPr>
        </p:nvSpPr>
        <p:spPr>
          <a:xfrm>
            <a:off x="346170" y="0"/>
            <a:ext cx="15705300" cy="8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8340" lvl="0">
              <a:lnSpc>
                <a:spcPct val="100000"/>
              </a:lnSpc>
              <a:buClr>
                <a:schemeClr val="dk1"/>
              </a:buClr>
              <a:buSzPts val="4440"/>
            </a:pPr>
            <a:r>
              <a:rPr lang="nl-BE" dirty="0"/>
              <a:t>1. a) </a:t>
            </a:r>
            <a:r>
              <a:rPr lang="nl-BE" dirty="0" err="1"/>
              <a:t>Modo</a:t>
            </a:r>
            <a:r>
              <a:rPr lang="nl-BE" dirty="0"/>
              <a:t> de </a:t>
            </a:r>
            <a:r>
              <a:rPr lang="nl-BE" dirty="0" err="1"/>
              <a:t>movimiento</a:t>
            </a:r>
            <a:r>
              <a:rPr lang="nl-BE" dirty="0"/>
              <a:t> (</a:t>
            </a:r>
            <a:r>
              <a:rPr lang="nl-BE" b="1" i="1" dirty="0"/>
              <a:t>saltar</a:t>
            </a:r>
            <a:r>
              <a:rPr lang="nl-BE" dirty="0"/>
              <a:t>)</a:t>
            </a:r>
          </a:p>
        </p:txBody>
      </p:sp>
      <p:sp>
        <p:nvSpPr>
          <p:cNvPr id="256" name="Google Shape;256;g6c99f0cd9d_3_18"/>
          <p:cNvSpPr txBox="1">
            <a:spLocks noGrp="1"/>
          </p:cNvSpPr>
          <p:nvPr>
            <p:ph type="body" idx="1"/>
          </p:nvPr>
        </p:nvSpPr>
        <p:spPr>
          <a:xfrm>
            <a:off x="106680" y="1405260"/>
            <a:ext cx="17008732" cy="88831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8340" lvl="0" indent="0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chemeClr val="tx1"/>
                </a:solidFill>
              </a:rPr>
              <a:t>1) “</a:t>
            </a:r>
            <a:r>
              <a:rPr lang="es-ES" sz="3200" dirty="0">
                <a:solidFill>
                  <a:schemeClr val="tx1"/>
                </a:solidFill>
              </a:rPr>
              <a:t>elevarse del suelo u otra superficie con impulso para caer en el mismo lugar o en otro.” </a:t>
            </a:r>
          </a:p>
          <a:p>
            <a:pPr marL="368340" lvl="0" indent="0">
              <a:lnSpc>
                <a:spcPct val="100000"/>
              </a:lnSpc>
              <a:buSzPts val="4440"/>
              <a:buNone/>
            </a:pPr>
            <a:r>
              <a:rPr lang="es-ES" sz="3200" dirty="0">
                <a:solidFill>
                  <a:schemeClr val="tx1"/>
                </a:solidFill>
              </a:rPr>
              <a:t>2) “saltar hacia un lugar concreto” (movimiento concreto)</a:t>
            </a:r>
          </a:p>
          <a:p>
            <a:pPr marL="368340" lvl="0" indent="0">
              <a:lnSpc>
                <a:spcPct val="100000"/>
              </a:lnSpc>
              <a:buSzPts val="4440"/>
              <a:buNone/>
            </a:pPr>
            <a:r>
              <a:rPr lang="es-ES" sz="3200" dirty="0">
                <a:solidFill>
                  <a:schemeClr val="tx1"/>
                </a:solidFill>
              </a:rPr>
              <a:t>3) “saltar hacia un lugar abstracto / evento” (movimiento abstracto)</a:t>
            </a:r>
          </a:p>
          <a:p>
            <a:pPr marL="368340" lvl="0" indent="0">
              <a:lnSpc>
                <a:spcPct val="100000"/>
              </a:lnSpc>
              <a:buSzPts val="4440"/>
              <a:buNone/>
            </a:pPr>
            <a:r>
              <a:rPr lang="es-ES" sz="3200" dirty="0">
                <a:solidFill>
                  <a:schemeClr val="tx1"/>
                </a:solidFill>
              </a:rPr>
              <a:t>4) “saltar hacia un lugar para hacer algo”  (contexto puente)</a:t>
            </a:r>
          </a:p>
          <a:p>
            <a:pPr marL="368340" lvl="0" indent="0">
              <a:lnSpc>
                <a:spcPct val="100000"/>
              </a:lnSpc>
              <a:buSzPts val="4440"/>
              <a:buNone/>
            </a:pPr>
            <a:r>
              <a:rPr lang="es-ES" sz="3200" dirty="0">
                <a:solidFill>
                  <a:schemeClr val="tx1"/>
                </a:solidFill>
              </a:rPr>
              <a:t>5) “empezar a hacer algo” (aspecto incoativo)</a:t>
            </a:r>
          </a:p>
          <a:p>
            <a:pPr marL="368340" lvl="0" indent="0">
              <a:lnSpc>
                <a:spcPct val="100000"/>
              </a:lnSpc>
              <a:buSzPts val="4440"/>
              <a:buNone/>
            </a:pPr>
            <a:endParaRPr lang="nl-BE" sz="3600" i="1" dirty="0">
              <a:solidFill>
                <a:schemeClr val="tx1"/>
              </a:solidFill>
            </a:endParaRP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rgbClr val="002060"/>
                </a:solidFill>
              </a:rPr>
              <a:t>1) Por la tarde </a:t>
            </a:r>
            <a:r>
              <a:rPr lang="nl-BE" sz="3200" dirty="0" err="1">
                <a:solidFill>
                  <a:srgbClr val="002060"/>
                </a:solidFill>
              </a:rPr>
              <a:t>montaba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un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caballo</a:t>
            </a:r>
            <a:r>
              <a:rPr lang="nl-BE" sz="3200" dirty="0">
                <a:solidFill>
                  <a:srgbClr val="002060"/>
                </a:solidFill>
              </a:rPr>
              <a:t> que no </a:t>
            </a:r>
            <a:r>
              <a:rPr lang="nl-BE" sz="3200" dirty="0" err="1">
                <a:solidFill>
                  <a:srgbClr val="002060"/>
                </a:solidFill>
              </a:rPr>
              <a:t>cesaba</a:t>
            </a:r>
            <a:r>
              <a:rPr lang="nl-BE" sz="3200" dirty="0">
                <a:solidFill>
                  <a:srgbClr val="002060"/>
                </a:solidFill>
              </a:rPr>
              <a:t> de </a:t>
            </a:r>
            <a:r>
              <a:rPr lang="nl-BE" sz="3200" b="1" dirty="0" err="1">
                <a:solidFill>
                  <a:srgbClr val="002060"/>
                </a:solidFill>
              </a:rPr>
              <a:t>saltar</a:t>
            </a:r>
            <a:r>
              <a:rPr lang="nl-BE" sz="3200" dirty="0">
                <a:solidFill>
                  <a:srgbClr val="002060"/>
                </a:solidFill>
              </a:rPr>
              <a:t>.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rgbClr val="002060"/>
                </a:solidFill>
              </a:rPr>
              <a:t>2) En el primer </a:t>
            </a:r>
            <a:r>
              <a:rPr lang="nl-BE" sz="3200" dirty="0" err="1">
                <a:solidFill>
                  <a:srgbClr val="002060"/>
                </a:solidFill>
              </a:rPr>
              <a:t>vuelo</a:t>
            </a:r>
            <a:r>
              <a:rPr lang="nl-BE" sz="3200" dirty="0">
                <a:solidFill>
                  <a:srgbClr val="002060"/>
                </a:solidFill>
              </a:rPr>
              <a:t> de </a:t>
            </a:r>
            <a:r>
              <a:rPr lang="nl-BE" sz="3200" dirty="0" err="1">
                <a:solidFill>
                  <a:srgbClr val="002060"/>
                </a:solidFill>
              </a:rPr>
              <a:t>su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vida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llegó</a:t>
            </a:r>
            <a:r>
              <a:rPr lang="nl-BE" sz="3200" dirty="0">
                <a:solidFill>
                  <a:srgbClr val="002060"/>
                </a:solidFill>
              </a:rPr>
              <a:t> a Nueva York, de </a:t>
            </a:r>
            <a:r>
              <a:rPr lang="nl-BE" sz="3200" dirty="0" err="1">
                <a:solidFill>
                  <a:srgbClr val="002060"/>
                </a:solidFill>
              </a:rPr>
              <a:t>allí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b="1" dirty="0">
                <a:solidFill>
                  <a:srgbClr val="002060"/>
                </a:solidFill>
              </a:rPr>
              <a:t>saltó a París</a:t>
            </a:r>
            <a:r>
              <a:rPr lang="nl-BE" sz="3200" dirty="0">
                <a:solidFill>
                  <a:srgbClr val="002060"/>
                </a:solidFill>
              </a:rPr>
              <a:t>, </a:t>
            </a:r>
            <a:r>
              <a:rPr lang="nl-BE" sz="3200" dirty="0" err="1">
                <a:solidFill>
                  <a:srgbClr val="002060"/>
                </a:solidFill>
              </a:rPr>
              <a:t>luego</a:t>
            </a:r>
            <a:r>
              <a:rPr lang="nl-BE" sz="3200" dirty="0">
                <a:solidFill>
                  <a:srgbClr val="002060"/>
                </a:solidFill>
              </a:rPr>
              <a:t> a Bilbao y     	</a:t>
            </a:r>
            <a:r>
              <a:rPr lang="nl-BE" sz="3200" dirty="0" err="1">
                <a:solidFill>
                  <a:srgbClr val="002060"/>
                </a:solidFill>
              </a:rPr>
              <a:t>finalmente</a:t>
            </a:r>
            <a:r>
              <a:rPr lang="nl-BE" sz="3200" dirty="0">
                <a:solidFill>
                  <a:srgbClr val="002060"/>
                </a:solidFill>
              </a:rPr>
              <a:t> en </a:t>
            </a:r>
            <a:r>
              <a:rPr lang="nl-BE" sz="3200" dirty="0" err="1">
                <a:solidFill>
                  <a:srgbClr val="002060"/>
                </a:solidFill>
              </a:rPr>
              <a:t>tren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hasta</a:t>
            </a:r>
            <a:r>
              <a:rPr lang="nl-BE" sz="3200" dirty="0">
                <a:solidFill>
                  <a:srgbClr val="002060"/>
                </a:solidFill>
              </a:rPr>
              <a:t> Madrid. 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rgbClr val="002060"/>
                </a:solidFill>
              </a:rPr>
              <a:t>3) Las </a:t>
            </a:r>
            <a:r>
              <a:rPr lang="nl-BE" sz="3200" dirty="0" err="1">
                <a:solidFill>
                  <a:srgbClr val="002060"/>
                </a:solidFill>
              </a:rPr>
              <a:t>medidas</a:t>
            </a:r>
            <a:r>
              <a:rPr lang="nl-BE" sz="3200" dirty="0">
                <a:solidFill>
                  <a:srgbClr val="002060"/>
                </a:solidFill>
              </a:rPr>
              <a:t> de </a:t>
            </a:r>
            <a:r>
              <a:rPr lang="nl-BE" sz="3200" dirty="0" err="1">
                <a:solidFill>
                  <a:srgbClr val="002060"/>
                </a:solidFill>
              </a:rPr>
              <a:t>seguridad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son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necesarias</a:t>
            </a:r>
            <a:r>
              <a:rPr lang="nl-BE" sz="3200" dirty="0">
                <a:solidFill>
                  <a:srgbClr val="002060"/>
                </a:solidFill>
              </a:rPr>
              <a:t> para </a:t>
            </a:r>
            <a:r>
              <a:rPr lang="nl-BE" sz="3200" b="1" dirty="0" err="1">
                <a:solidFill>
                  <a:srgbClr val="002060"/>
                </a:solidFill>
              </a:rPr>
              <a:t>saltar</a:t>
            </a:r>
            <a:r>
              <a:rPr lang="nl-BE" sz="3200" b="1" dirty="0">
                <a:solidFill>
                  <a:srgbClr val="002060"/>
                </a:solidFill>
              </a:rPr>
              <a:t> a la </a:t>
            </a:r>
            <a:r>
              <a:rPr lang="nl-BE" sz="3200" b="1" dirty="0" err="1">
                <a:solidFill>
                  <a:srgbClr val="002060"/>
                </a:solidFill>
              </a:rPr>
              <a:t>aventura</a:t>
            </a:r>
            <a:r>
              <a:rPr lang="nl-BE" sz="3200" dirty="0">
                <a:solidFill>
                  <a:srgbClr val="002060"/>
                </a:solidFill>
              </a:rPr>
              <a:t>. 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rgbClr val="002060"/>
                </a:solidFill>
              </a:rPr>
              <a:t>4) - </a:t>
            </a:r>
            <a:r>
              <a:rPr lang="nl-BE" sz="3200" dirty="0" err="1">
                <a:solidFill>
                  <a:srgbClr val="002060"/>
                </a:solidFill>
              </a:rPr>
              <a:t>Uno</a:t>
            </a:r>
            <a:r>
              <a:rPr lang="nl-BE" sz="3200" dirty="0">
                <a:solidFill>
                  <a:srgbClr val="002060"/>
                </a:solidFill>
              </a:rPr>
              <a:t> de los </a:t>
            </a:r>
            <a:r>
              <a:rPr lang="nl-BE" sz="3200" dirty="0" err="1">
                <a:solidFill>
                  <a:srgbClr val="002060"/>
                </a:solidFill>
              </a:rPr>
              <a:t>aficionados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b="1" dirty="0">
                <a:solidFill>
                  <a:srgbClr val="002060"/>
                </a:solidFill>
              </a:rPr>
              <a:t>saltó a </a:t>
            </a:r>
            <a:r>
              <a:rPr lang="nl-BE" sz="3200" b="1" dirty="0" err="1">
                <a:solidFill>
                  <a:srgbClr val="002060"/>
                </a:solidFill>
              </a:rPr>
              <a:t>celebrar</a:t>
            </a:r>
            <a:r>
              <a:rPr lang="nl-BE" sz="3200" b="1" dirty="0">
                <a:solidFill>
                  <a:srgbClr val="002060"/>
                </a:solidFill>
              </a:rPr>
              <a:t> </a:t>
            </a:r>
            <a:r>
              <a:rPr lang="nl-BE" sz="3200" dirty="0">
                <a:solidFill>
                  <a:srgbClr val="002060"/>
                </a:solidFill>
              </a:rPr>
              <a:t>el </a:t>
            </a:r>
            <a:r>
              <a:rPr lang="nl-BE" sz="3200" dirty="0" err="1">
                <a:solidFill>
                  <a:srgbClr val="002060"/>
                </a:solidFill>
              </a:rPr>
              <a:t>gol</a:t>
            </a:r>
            <a:r>
              <a:rPr lang="nl-BE" sz="3200" dirty="0">
                <a:solidFill>
                  <a:srgbClr val="002060"/>
                </a:solidFill>
              </a:rPr>
              <a:t>.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rgbClr val="002060"/>
                </a:solidFill>
              </a:rPr>
              <a:t>    - </a:t>
            </a:r>
            <a:r>
              <a:rPr lang="nl-BE" sz="3200" dirty="0" err="1">
                <a:solidFill>
                  <a:srgbClr val="002060"/>
                </a:solidFill>
              </a:rPr>
              <a:t>Un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valiente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español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decidió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b="1" dirty="0" err="1">
                <a:solidFill>
                  <a:srgbClr val="002060"/>
                </a:solidFill>
              </a:rPr>
              <a:t>saltar</a:t>
            </a:r>
            <a:r>
              <a:rPr lang="nl-BE" sz="3200" b="1" dirty="0">
                <a:solidFill>
                  <a:srgbClr val="002060"/>
                </a:solidFill>
              </a:rPr>
              <a:t> a </a:t>
            </a:r>
            <a:r>
              <a:rPr lang="nl-BE" sz="3200" b="1" dirty="0" err="1">
                <a:solidFill>
                  <a:srgbClr val="002060"/>
                </a:solidFill>
              </a:rPr>
              <a:t>socorrer</a:t>
            </a:r>
            <a:r>
              <a:rPr lang="nl-BE" sz="3200" b="1" dirty="0">
                <a:solidFill>
                  <a:srgbClr val="002060"/>
                </a:solidFill>
              </a:rPr>
              <a:t> </a:t>
            </a:r>
            <a:r>
              <a:rPr lang="nl-BE" sz="3200" dirty="0">
                <a:solidFill>
                  <a:srgbClr val="002060"/>
                </a:solidFill>
              </a:rPr>
              <a:t>a </a:t>
            </a:r>
            <a:r>
              <a:rPr lang="nl-BE" sz="3200" dirty="0" err="1">
                <a:solidFill>
                  <a:srgbClr val="002060"/>
                </a:solidFill>
              </a:rPr>
              <a:t>una</a:t>
            </a:r>
            <a:r>
              <a:rPr lang="nl-BE" sz="3200" dirty="0">
                <a:solidFill>
                  <a:srgbClr val="002060"/>
                </a:solidFill>
              </a:rPr>
              <a:t> señora </a:t>
            </a:r>
            <a:r>
              <a:rPr lang="nl-BE" sz="3200" dirty="0" err="1">
                <a:solidFill>
                  <a:srgbClr val="002060"/>
                </a:solidFill>
              </a:rPr>
              <a:t>embarazada</a:t>
            </a:r>
            <a:r>
              <a:rPr lang="nl-BE" sz="3200" dirty="0">
                <a:solidFill>
                  <a:srgbClr val="002060"/>
                </a:solidFill>
              </a:rPr>
              <a:t>.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rgbClr val="002060"/>
                </a:solidFill>
              </a:rPr>
              <a:t>    -  Los fans </a:t>
            </a:r>
            <a:r>
              <a:rPr lang="nl-BE" sz="3200" b="1" dirty="0" err="1">
                <a:solidFill>
                  <a:srgbClr val="002060"/>
                </a:solidFill>
              </a:rPr>
              <a:t>saltan</a:t>
            </a:r>
            <a:r>
              <a:rPr lang="nl-BE" sz="3200" b="1" dirty="0">
                <a:solidFill>
                  <a:srgbClr val="002060"/>
                </a:solidFill>
              </a:rPr>
              <a:t> a </a:t>
            </a:r>
            <a:r>
              <a:rPr lang="nl-BE" sz="3200" b="1" dirty="0" err="1">
                <a:solidFill>
                  <a:srgbClr val="002060"/>
                </a:solidFill>
              </a:rPr>
              <a:t>defender</a:t>
            </a:r>
            <a:r>
              <a:rPr lang="nl-BE" sz="3200" b="1" dirty="0">
                <a:solidFill>
                  <a:srgbClr val="002060"/>
                </a:solidFill>
              </a:rPr>
              <a:t> </a:t>
            </a:r>
            <a:r>
              <a:rPr lang="nl-BE" sz="3200" dirty="0">
                <a:solidFill>
                  <a:srgbClr val="002060"/>
                </a:solidFill>
              </a:rPr>
              <a:t>al </a:t>
            </a:r>
            <a:r>
              <a:rPr lang="nl-BE" sz="3200" dirty="0" err="1">
                <a:solidFill>
                  <a:srgbClr val="002060"/>
                </a:solidFill>
              </a:rPr>
              <a:t>idolo</a:t>
            </a:r>
            <a:r>
              <a:rPr lang="nl-BE" sz="3200" dirty="0">
                <a:solidFill>
                  <a:srgbClr val="002060"/>
                </a:solidFill>
              </a:rPr>
              <a:t> en </a:t>
            </a:r>
            <a:r>
              <a:rPr lang="nl-BE" sz="3200" dirty="0" err="1">
                <a:solidFill>
                  <a:srgbClr val="002060"/>
                </a:solidFill>
              </a:rPr>
              <a:t>cuestión</a:t>
            </a:r>
            <a:r>
              <a:rPr lang="nl-BE" sz="3200" dirty="0">
                <a:solidFill>
                  <a:srgbClr val="002060"/>
                </a:solidFill>
              </a:rPr>
              <a:t>.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rgbClr val="002060"/>
                </a:solidFill>
              </a:rPr>
              <a:t>5) - </a:t>
            </a:r>
            <a:r>
              <a:rPr lang="nl-BE" sz="3200" dirty="0" err="1">
                <a:solidFill>
                  <a:srgbClr val="002060"/>
                </a:solidFill>
              </a:rPr>
              <a:t>Así</a:t>
            </a:r>
            <a:r>
              <a:rPr lang="nl-BE" sz="3200" dirty="0">
                <a:solidFill>
                  <a:srgbClr val="002060"/>
                </a:solidFill>
              </a:rPr>
              <a:t> que </a:t>
            </a:r>
            <a:r>
              <a:rPr lang="nl-BE" sz="3200" b="1" dirty="0" err="1">
                <a:solidFill>
                  <a:srgbClr val="002060"/>
                </a:solidFill>
              </a:rPr>
              <a:t>saltaremos</a:t>
            </a:r>
            <a:r>
              <a:rPr lang="nl-BE" sz="3200" b="1" dirty="0">
                <a:solidFill>
                  <a:srgbClr val="002060"/>
                </a:solidFill>
              </a:rPr>
              <a:t> </a:t>
            </a:r>
            <a:r>
              <a:rPr lang="nl-BE" sz="3200" b="1" dirty="0" err="1">
                <a:solidFill>
                  <a:srgbClr val="002060"/>
                </a:solidFill>
              </a:rPr>
              <a:t>directamente</a:t>
            </a:r>
            <a:r>
              <a:rPr lang="nl-BE" sz="3200" b="1" dirty="0">
                <a:solidFill>
                  <a:srgbClr val="002060"/>
                </a:solidFill>
              </a:rPr>
              <a:t> a </a:t>
            </a:r>
            <a:r>
              <a:rPr lang="nl-BE" sz="3200" b="1" dirty="0" err="1">
                <a:solidFill>
                  <a:srgbClr val="002060"/>
                </a:solidFill>
              </a:rPr>
              <a:t>comentar</a:t>
            </a:r>
            <a:r>
              <a:rPr lang="nl-BE" sz="3200" b="1" dirty="0">
                <a:solidFill>
                  <a:srgbClr val="002060"/>
                </a:solidFill>
              </a:rPr>
              <a:t> </a:t>
            </a:r>
            <a:r>
              <a:rPr lang="nl-BE" sz="3200" dirty="0">
                <a:solidFill>
                  <a:srgbClr val="002060"/>
                </a:solidFill>
              </a:rPr>
              <a:t>sus films.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rgbClr val="002060"/>
                </a:solidFill>
              </a:rPr>
              <a:t>    - Son </a:t>
            </a:r>
            <a:r>
              <a:rPr lang="nl-BE" sz="3200" dirty="0" err="1">
                <a:solidFill>
                  <a:srgbClr val="002060"/>
                </a:solidFill>
              </a:rPr>
              <a:t>aquellos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momentos</a:t>
            </a:r>
            <a:r>
              <a:rPr lang="nl-BE" sz="3200" dirty="0">
                <a:solidFill>
                  <a:srgbClr val="002060"/>
                </a:solidFill>
              </a:rPr>
              <a:t> en los que </a:t>
            </a:r>
            <a:r>
              <a:rPr lang="nl-BE" sz="3200" b="1" dirty="0" err="1">
                <a:solidFill>
                  <a:srgbClr val="002060"/>
                </a:solidFill>
              </a:rPr>
              <a:t>saltamos</a:t>
            </a:r>
            <a:r>
              <a:rPr lang="nl-BE" sz="3200" b="1" dirty="0">
                <a:solidFill>
                  <a:srgbClr val="002060"/>
                </a:solidFill>
              </a:rPr>
              <a:t> a </a:t>
            </a:r>
            <a:r>
              <a:rPr lang="nl-BE" sz="3200" b="1" dirty="0" err="1">
                <a:solidFill>
                  <a:srgbClr val="002060"/>
                </a:solidFill>
              </a:rPr>
              <a:t>solucionar</a:t>
            </a:r>
            <a:r>
              <a:rPr lang="nl-BE" sz="3200" b="1" dirty="0">
                <a:solidFill>
                  <a:srgbClr val="002060"/>
                </a:solidFill>
              </a:rPr>
              <a:t> </a:t>
            </a:r>
            <a:r>
              <a:rPr lang="nl-BE" sz="3200" dirty="0">
                <a:solidFill>
                  <a:srgbClr val="002060"/>
                </a:solidFill>
              </a:rPr>
              <a:t>el </a:t>
            </a:r>
            <a:r>
              <a:rPr lang="nl-BE" sz="3200" dirty="0" err="1">
                <a:solidFill>
                  <a:srgbClr val="002060"/>
                </a:solidFill>
              </a:rPr>
              <a:t>problema</a:t>
            </a:r>
            <a:r>
              <a:rPr lang="nl-BE" sz="3200" dirty="0">
                <a:solidFill>
                  <a:srgbClr val="002060"/>
                </a:solidFill>
              </a:rPr>
              <a:t> con </a:t>
            </a:r>
            <a:r>
              <a:rPr lang="nl-BE" sz="3200" dirty="0" err="1">
                <a:solidFill>
                  <a:srgbClr val="002060"/>
                </a:solidFill>
              </a:rPr>
              <a:t>todas</a:t>
            </a:r>
            <a:r>
              <a:rPr lang="nl-BE" sz="3200" dirty="0">
                <a:solidFill>
                  <a:srgbClr val="002060"/>
                </a:solidFill>
              </a:rPr>
              <a:t> las 	   </a:t>
            </a:r>
            <a:r>
              <a:rPr lang="nl-BE" sz="3200" dirty="0" err="1">
                <a:solidFill>
                  <a:srgbClr val="002060"/>
                </a:solidFill>
              </a:rPr>
              <a:t>consecuencias</a:t>
            </a:r>
            <a:r>
              <a:rPr lang="nl-BE" sz="3200" dirty="0">
                <a:solidFill>
                  <a:srgbClr val="002060"/>
                </a:solidFill>
              </a:rPr>
              <a:t>.</a:t>
            </a:r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>
              <a:solidFill>
                <a:schemeClr val="tx1"/>
              </a:solidFill>
            </a:endParaRPr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>
              <a:solidFill>
                <a:schemeClr val="tx1"/>
              </a:solidFill>
            </a:endParaRPr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>
              <a:solidFill>
                <a:schemeClr val="tx1"/>
              </a:solidFill>
            </a:endParaRPr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>
              <a:solidFill>
                <a:schemeClr val="tx1"/>
              </a:solidFill>
            </a:endParaRPr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>
              <a:solidFill>
                <a:schemeClr val="tx1"/>
              </a:solidFill>
            </a:endParaRPr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>
              <a:solidFill>
                <a:schemeClr val="tx1"/>
              </a:solidFill>
            </a:endParaRPr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>
              <a:solidFill>
                <a:schemeClr val="tx1"/>
              </a:solidFill>
            </a:endParaRPr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>
              <a:solidFill>
                <a:schemeClr val="tx1"/>
              </a:solidFill>
            </a:endParaRPr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lang="nl-BE" sz="3600" i="1" dirty="0">
              <a:solidFill>
                <a:schemeClr val="tx1"/>
              </a:solidFill>
            </a:endParaRPr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sz="3600" i="1" dirty="0">
              <a:solidFill>
                <a:schemeClr val="tx1"/>
              </a:solidFill>
            </a:endParaRPr>
          </a:p>
        </p:txBody>
      </p:sp>
      <p:sp>
        <p:nvSpPr>
          <p:cNvPr id="257" name="Google Shape;257;g6c99f0cd9d_3_18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900" cy="5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BE"/>
              <a:t>16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5823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6c99f0cd9d_3_18"/>
          <p:cNvSpPr txBox="1">
            <a:spLocks noGrp="1"/>
          </p:cNvSpPr>
          <p:nvPr>
            <p:ph type="title"/>
          </p:nvPr>
        </p:nvSpPr>
        <p:spPr>
          <a:xfrm>
            <a:off x="346170" y="0"/>
            <a:ext cx="15705300" cy="8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8340" lvl="0">
              <a:lnSpc>
                <a:spcPct val="100000"/>
              </a:lnSpc>
              <a:buClr>
                <a:schemeClr val="dk1"/>
              </a:buClr>
              <a:buSzPts val="4440"/>
            </a:pPr>
            <a:r>
              <a:rPr lang="nl-BE" dirty="0"/>
              <a:t>1. b) </a:t>
            </a:r>
            <a:r>
              <a:rPr lang="nl-BE" dirty="0" err="1"/>
              <a:t>liberación</a:t>
            </a:r>
            <a:r>
              <a:rPr lang="nl-BE" dirty="0"/>
              <a:t> (</a:t>
            </a:r>
            <a:r>
              <a:rPr lang="nl-BE" b="1" i="1" dirty="0" err="1"/>
              <a:t>largar</a:t>
            </a:r>
            <a:r>
              <a:rPr lang="nl-BE" b="1" i="1" dirty="0"/>
              <a:t> </a:t>
            </a:r>
            <a:r>
              <a:rPr lang="nl-BE" dirty="0"/>
              <a:t>y </a:t>
            </a:r>
            <a:r>
              <a:rPr lang="nl-BE" b="1" i="1" dirty="0" err="1"/>
              <a:t>soltar</a:t>
            </a:r>
            <a:r>
              <a:rPr lang="nl-BE" dirty="0"/>
              <a:t>)</a:t>
            </a:r>
          </a:p>
        </p:txBody>
      </p:sp>
      <p:sp>
        <p:nvSpPr>
          <p:cNvPr id="256" name="Google Shape;256;g6c99f0cd9d_3_18"/>
          <p:cNvSpPr txBox="1">
            <a:spLocks noGrp="1"/>
          </p:cNvSpPr>
          <p:nvPr>
            <p:ph type="body" idx="1"/>
          </p:nvPr>
        </p:nvSpPr>
        <p:spPr>
          <a:xfrm>
            <a:off x="106680" y="1405260"/>
            <a:ext cx="17008732" cy="88831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808038" lvl="0" indent="-439738">
              <a:lnSpc>
                <a:spcPct val="100000"/>
              </a:lnSpc>
              <a:buSzPts val="4440"/>
              <a:buNone/>
            </a:pPr>
            <a:r>
              <a:rPr lang="nl-BE" sz="3600" dirty="0">
                <a:solidFill>
                  <a:schemeClr val="tx1"/>
                </a:solidFill>
              </a:rPr>
              <a:t>1) “</a:t>
            </a:r>
            <a:r>
              <a:rPr lang="nl-BE" sz="3600" dirty="0" err="1">
                <a:solidFill>
                  <a:schemeClr val="tx1"/>
                </a:solidFill>
              </a:rPr>
              <a:t>dejar</a:t>
            </a:r>
            <a:r>
              <a:rPr lang="nl-BE" sz="3600" dirty="0">
                <a:solidFill>
                  <a:schemeClr val="tx1"/>
                </a:solidFill>
              </a:rPr>
              <a:t> libre, </a:t>
            </a:r>
            <a:r>
              <a:rPr lang="nl-BE" sz="3600" dirty="0" err="1">
                <a:solidFill>
                  <a:schemeClr val="tx1"/>
                </a:solidFill>
              </a:rPr>
              <a:t>dejar</a:t>
            </a:r>
            <a:r>
              <a:rPr lang="nl-BE" sz="3600" dirty="0">
                <a:solidFill>
                  <a:schemeClr val="tx1"/>
                </a:solidFill>
              </a:rPr>
              <a:t> ir o dar </a:t>
            </a:r>
            <a:r>
              <a:rPr lang="nl-BE" sz="3600" dirty="0" err="1">
                <a:solidFill>
                  <a:schemeClr val="tx1"/>
                </a:solidFill>
              </a:rPr>
              <a:t>libertad</a:t>
            </a:r>
            <a:r>
              <a:rPr lang="nl-BE" sz="3600" dirty="0">
                <a:solidFill>
                  <a:schemeClr val="tx1"/>
                </a:solidFill>
              </a:rPr>
              <a:t> a </a:t>
            </a:r>
            <a:r>
              <a:rPr lang="nl-BE" sz="3600" dirty="0" err="1">
                <a:solidFill>
                  <a:schemeClr val="tx1"/>
                </a:solidFill>
              </a:rPr>
              <a:t>algo</a:t>
            </a:r>
            <a:r>
              <a:rPr lang="nl-BE" sz="3600" dirty="0">
                <a:solidFill>
                  <a:schemeClr val="tx1"/>
                </a:solidFill>
              </a:rPr>
              <a:t> o a </a:t>
            </a:r>
            <a:r>
              <a:rPr lang="nl-BE" sz="3600" dirty="0" err="1">
                <a:solidFill>
                  <a:schemeClr val="tx1"/>
                </a:solidFill>
              </a:rPr>
              <a:t>alguien</a:t>
            </a:r>
            <a:r>
              <a:rPr lang="nl-BE" sz="3600" dirty="0">
                <a:solidFill>
                  <a:schemeClr val="tx1"/>
                </a:solidFill>
              </a:rPr>
              <a:t> </a:t>
            </a:r>
            <a:r>
              <a:rPr lang="nl-BE" sz="3600" dirty="0" err="1">
                <a:solidFill>
                  <a:schemeClr val="tx1"/>
                </a:solidFill>
              </a:rPr>
              <a:t>quien</a:t>
            </a:r>
            <a:r>
              <a:rPr lang="nl-BE" sz="3600" dirty="0">
                <a:solidFill>
                  <a:schemeClr val="tx1"/>
                </a:solidFill>
              </a:rPr>
              <a:t> </a:t>
            </a:r>
            <a:r>
              <a:rPr lang="nl-BE" sz="3600" dirty="0" err="1">
                <a:solidFill>
                  <a:schemeClr val="tx1"/>
                </a:solidFill>
              </a:rPr>
              <a:t>estaba</a:t>
            </a:r>
            <a:r>
              <a:rPr lang="nl-BE" sz="3600" dirty="0">
                <a:solidFill>
                  <a:schemeClr val="tx1"/>
                </a:solidFill>
              </a:rPr>
              <a:t> </a:t>
            </a:r>
            <a:r>
              <a:rPr lang="nl-BE" sz="3600" dirty="0" err="1">
                <a:solidFill>
                  <a:schemeClr val="tx1"/>
                </a:solidFill>
              </a:rPr>
              <a:t>detenido</a:t>
            </a:r>
            <a:r>
              <a:rPr lang="nl-BE" sz="3600" dirty="0">
                <a:solidFill>
                  <a:schemeClr val="tx1"/>
                </a:solidFill>
              </a:rPr>
              <a:t> o </a:t>
            </a:r>
            <a:r>
              <a:rPr lang="nl-BE" sz="3600" dirty="0" err="1">
                <a:solidFill>
                  <a:schemeClr val="tx1"/>
                </a:solidFill>
              </a:rPr>
              <a:t>preso</a:t>
            </a:r>
            <a:r>
              <a:rPr lang="nl-BE" sz="3600" dirty="0">
                <a:solidFill>
                  <a:schemeClr val="tx1"/>
                </a:solidFill>
              </a:rPr>
              <a:t>”</a:t>
            </a:r>
          </a:p>
          <a:p>
            <a:pPr marL="368340" lvl="0" indent="0">
              <a:lnSpc>
                <a:spcPct val="100000"/>
              </a:lnSpc>
              <a:buSzPts val="4440"/>
              <a:buNone/>
            </a:pPr>
            <a:r>
              <a:rPr lang="es-ES" sz="3600" dirty="0">
                <a:solidFill>
                  <a:schemeClr val="tx1"/>
                </a:solidFill>
              </a:rPr>
              <a:t>2) “liberarse a sí mismo para ir a un lugar concreto” </a:t>
            </a:r>
          </a:p>
          <a:p>
            <a:pPr marL="368340" lvl="0" indent="0">
              <a:lnSpc>
                <a:spcPct val="100000"/>
              </a:lnSpc>
              <a:buSzPts val="4440"/>
              <a:buNone/>
            </a:pPr>
            <a:r>
              <a:rPr lang="es-ES" sz="3600" dirty="0">
                <a:solidFill>
                  <a:schemeClr val="tx1"/>
                </a:solidFill>
              </a:rPr>
              <a:t>3) “liberarse a sí mismo para ir a un lugar abstracto / hacer un evento abstracto”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es-ES" sz="3600" dirty="0">
                <a:solidFill>
                  <a:schemeClr val="tx1"/>
                </a:solidFill>
              </a:rPr>
              <a:t>4) – largarse: “</a:t>
            </a:r>
            <a:r>
              <a:rPr lang="nl-BE" sz="3600" dirty="0" err="1">
                <a:solidFill>
                  <a:schemeClr val="tx1"/>
                </a:solidFill>
              </a:rPr>
              <a:t>dicho</a:t>
            </a:r>
            <a:r>
              <a:rPr lang="nl-BE" sz="3600" dirty="0">
                <a:solidFill>
                  <a:schemeClr val="tx1"/>
                </a:solidFill>
              </a:rPr>
              <a:t> de </a:t>
            </a:r>
            <a:r>
              <a:rPr lang="nl-BE" sz="3600" dirty="0" err="1">
                <a:solidFill>
                  <a:schemeClr val="tx1"/>
                </a:solidFill>
              </a:rPr>
              <a:t>una</a:t>
            </a:r>
            <a:r>
              <a:rPr lang="nl-BE" sz="3600" dirty="0">
                <a:solidFill>
                  <a:schemeClr val="tx1"/>
                </a:solidFill>
              </a:rPr>
              <a:t> persona: </a:t>
            </a:r>
            <a:r>
              <a:rPr lang="nl-BE" sz="3600" dirty="0" err="1">
                <a:solidFill>
                  <a:schemeClr val="tx1"/>
                </a:solidFill>
              </a:rPr>
              <a:t>irse</a:t>
            </a:r>
            <a:r>
              <a:rPr lang="nl-BE" sz="3600" dirty="0">
                <a:solidFill>
                  <a:schemeClr val="tx1"/>
                </a:solidFill>
              </a:rPr>
              <a:t> o </a:t>
            </a:r>
            <a:r>
              <a:rPr lang="nl-BE" sz="3600" dirty="0" err="1">
                <a:solidFill>
                  <a:schemeClr val="tx1"/>
                </a:solidFill>
              </a:rPr>
              <a:t>ausentarse</a:t>
            </a:r>
            <a:r>
              <a:rPr lang="nl-BE" sz="3600" dirty="0">
                <a:solidFill>
                  <a:schemeClr val="tx1"/>
                </a:solidFill>
              </a:rPr>
              <a:t> con </a:t>
            </a:r>
            <a:r>
              <a:rPr lang="nl-BE" sz="3600" dirty="0" err="1">
                <a:solidFill>
                  <a:schemeClr val="tx1"/>
                </a:solidFill>
              </a:rPr>
              <a:t>presteza</a:t>
            </a:r>
            <a:r>
              <a:rPr lang="nl-BE" sz="3600" dirty="0">
                <a:solidFill>
                  <a:schemeClr val="tx1"/>
                </a:solidFill>
              </a:rPr>
              <a:t> o </a:t>
            </a:r>
            <a:r>
              <a:rPr lang="nl-BE" sz="3600" dirty="0" err="1">
                <a:solidFill>
                  <a:schemeClr val="tx1"/>
                </a:solidFill>
              </a:rPr>
              <a:t>disímulo</a:t>
            </a:r>
            <a:r>
              <a:rPr lang="nl-BE" sz="3600" dirty="0">
                <a:solidFill>
                  <a:schemeClr val="tx1"/>
                </a:solidFill>
              </a:rPr>
              <a:t>”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600" dirty="0">
                <a:solidFill>
                  <a:schemeClr val="tx1"/>
                </a:solidFill>
              </a:rPr>
              <a:t>    </a:t>
            </a:r>
            <a:r>
              <a:rPr lang="es-ES" sz="3600" dirty="0">
                <a:solidFill>
                  <a:schemeClr val="tx1"/>
                </a:solidFill>
              </a:rPr>
              <a:t>– soltarse: “adquirir agilidad en la ejecución de cosas”</a:t>
            </a:r>
          </a:p>
          <a:p>
            <a:pPr marL="368340" lvl="0" indent="0">
              <a:lnSpc>
                <a:spcPct val="100000"/>
              </a:lnSpc>
              <a:buSzPts val="4440"/>
              <a:buNone/>
            </a:pPr>
            <a:r>
              <a:rPr lang="es-ES" sz="3600" dirty="0">
                <a:solidFill>
                  <a:schemeClr val="tx1"/>
                </a:solidFill>
              </a:rPr>
              <a:t>5) “empezar a hacer algo” (aspecto incoativo)</a:t>
            </a:r>
          </a:p>
          <a:p>
            <a:pPr marL="368340" lvl="0" indent="0">
              <a:lnSpc>
                <a:spcPct val="100000"/>
              </a:lnSpc>
              <a:buSzPts val="4440"/>
              <a:buNone/>
            </a:pPr>
            <a:endParaRPr lang="es-ES" sz="3600" dirty="0">
              <a:solidFill>
                <a:schemeClr val="tx1"/>
              </a:solidFill>
            </a:endParaRP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600" dirty="0">
                <a:solidFill>
                  <a:srgbClr val="002060"/>
                </a:solidFill>
              </a:rPr>
              <a:t>1) Las </a:t>
            </a:r>
            <a:r>
              <a:rPr lang="nl-BE" sz="3600" dirty="0" err="1">
                <a:solidFill>
                  <a:srgbClr val="002060"/>
                </a:solidFill>
              </a:rPr>
              <a:t>maniobras</a:t>
            </a:r>
            <a:r>
              <a:rPr lang="nl-BE" sz="3600" dirty="0">
                <a:solidFill>
                  <a:srgbClr val="002060"/>
                </a:solidFill>
              </a:rPr>
              <a:t> </a:t>
            </a:r>
            <a:r>
              <a:rPr lang="nl-BE" sz="3600" dirty="0" err="1">
                <a:solidFill>
                  <a:srgbClr val="002060"/>
                </a:solidFill>
              </a:rPr>
              <a:t>habituales</a:t>
            </a:r>
            <a:r>
              <a:rPr lang="nl-BE" sz="3600" dirty="0">
                <a:solidFill>
                  <a:srgbClr val="002060"/>
                </a:solidFill>
              </a:rPr>
              <a:t> para </a:t>
            </a:r>
            <a:r>
              <a:rPr lang="nl-BE" sz="3600" dirty="0" err="1">
                <a:solidFill>
                  <a:srgbClr val="002060"/>
                </a:solidFill>
              </a:rPr>
              <a:t>desembarrar</a:t>
            </a:r>
            <a:r>
              <a:rPr lang="nl-BE" sz="3600" dirty="0">
                <a:solidFill>
                  <a:srgbClr val="002060"/>
                </a:solidFill>
              </a:rPr>
              <a:t> los </a:t>
            </a:r>
            <a:r>
              <a:rPr lang="nl-BE" sz="3600" dirty="0" err="1">
                <a:solidFill>
                  <a:srgbClr val="002060"/>
                </a:solidFill>
              </a:rPr>
              <a:t>aparejos</a:t>
            </a:r>
            <a:r>
              <a:rPr lang="nl-BE" sz="3600" dirty="0">
                <a:solidFill>
                  <a:srgbClr val="002060"/>
                </a:solidFill>
              </a:rPr>
              <a:t> </a:t>
            </a:r>
            <a:r>
              <a:rPr lang="nl-BE" sz="3600" dirty="0" err="1">
                <a:solidFill>
                  <a:srgbClr val="002060"/>
                </a:solidFill>
              </a:rPr>
              <a:t>consisten</a:t>
            </a:r>
            <a:r>
              <a:rPr lang="nl-BE" sz="3600" dirty="0">
                <a:solidFill>
                  <a:srgbClr val="002060"/>
                </a:solidFill>
              </a:rPr>
              <a:t> en </a:t>
            </a:r>
            <a:r>
              <a:rPr lang="nl-BE" sz="3600" b="1" dirty="0" err="1">
                <a:solidFill>
                  <a:srgbClr val="002060"/>
                </a:solidFill>
              </a:rPr>
              <a:t>largar</a:t>
            </a:r>
            <a:r>
              <a:rPr lang="nl-BE" sz="3600" dirty="0">
                <a:solidFill>
                  <a:srgbClr val="002060"/>
                </a:solidFill>
              </a:rPr>
              <a:t> 	los </a:t>
            </a:r>
            <a:r>
              <a:rPr lang="nl-BE" sz="3600" dirty="0" err="1">
                <a:solidFill>
                  <a:srgbClr val="002060"/>
                </a:solidFill>
              </a:rPr>
              <a:t>cables</a:t>
            </a:r>
            <a:r>
              <a:rPr lang="nl-BE" sz="3600" dirty="0">
                <a:solidFill>
                  <a:srgbClr val="002060"/>
                </a:solidFill>
              </a:rPr>
              <a:t>.</a:t>
            </a:r>
          </a:p>
          <a:p>
            <a:pPr marL="368340" lvl="0" indent="0">
              <a:lnSpc>
                <a:spcPct val="100000"/>
              </a:lnSpc>
              <a:buSzPts val="4440"/>
              <a:buNone/>
            </a:pPr>
            <a:r>
              <a:rPr lang="nl-BE" sz="3600" dirty="0">
                <a:solidFill>
                  <a:srgbClr val="002060"/>
                </a:solidFill>
              </a:rPr>
              <a:t>2) </a:t>
            </a:r>
            <a:r>
              <a:rPr lang="nl-BE" sz="3600" dirty="0" err="1">
                <a:solidFill>
                  <a:srgbClr val="002060"/>
                </a:solidFill>
              </a:rPr>
              <a:t>Después</a:t>
            </a:r>
            <a:r>
              <a:rPr lang="nl-BE" sz="3600" dirty="0">
                <a:solidFill>
                  <a:srgbClr val="002060"/>
                </a:solidFill>
              </a:rPr>
              <a:t> del </a:t>
            </a:r>
            <a:r>
              <a:rPr lang="nl-BE" sz="3600" dirty="0" err="1">
                <a:solidFill>
                  <a:srgbClr val="002060"/>
                </a:solidFill>
              </a:rPr>
              <a:t>servicio</a:t>
            </a:r>
            <a:r>
              <a:rPr lang="nl-BE" sz="3600" dirty="0">
                <a:solidFill>
                  <a:srgbClr val="002060"/>
                </a:solidFill>
              </a:rPr>
              <a:t> </a:t>
            </a:r>
            <a:r>
              <a:rPr lang="nl-BE" sz="3600" dirty="0" err="1">
                <a:solidFill>
                  <a:srgbClr val="002060"/>
                </a:solidFill>
              </a:rPr>
              <a:t>militar</a:t>
            </a:r>
            <a:r>
              <a:rPr lang="nl-BE" sz="3600" dirty="0">
                <a:solidFill>
                  <a:srgbClr val="002060"/>
                </a:solidFill>
              </a:rPr>
              <a:t> </a:t>
            </a:r>
            <a:r>
              <a:rPr lang="nl-BE" sz="3600" b="1" dirty="0">
                <a:solidFill>
                  <a:srgbClr val="002060"/>
                </a:solidFill>
              </a:rPr>
              <a:t>me </a:t>
            </a:r>
            <a:r>
              <a:rPr lang="nl-BE" sz="3600" b="1" dirty="0" err="1">
                <a:solidFill>
                  <a:srgbClr val="002060"/>
                </a:solidFill>
              </a:rPr>
              <a:t>largué</a:t>
            </a:r>
            <a:r>
              <a:rPr lang="nl-BE" sz="3600" b="1" dirty="0">
                <a:solidFill>
                  <a:srgbClr val="002060"/>
                </a:solidFill>
              </a:rPr>
              <a:t> a París</a:t>
            </a:r>
            <a:r>
              <a:rPr lang="nl-BE" sz="3600" dirty="0">
                <a:solidFill>
                  <a:srgbClr val="002060"/>
                </a:solidFill>
              </a:rPr>
              <a:t>.</a:t>
            </a:r>
          </a:p>
          <a:p>
            <a:pPr marL="368340" lvl="0" indent="0">
              <a:lnSpc>
                <a:spcPct val="100000"/>
              </a:lnSpc>
              <a:buSzPts val="4440"/>
              <a:buNone/>
            </a:pPr>
            <a:r>
              <a:rPr lang="nl-BE" sz="3600" dirty="0">
                <a:solidFill>
                  <a:srgbClr val="002060"/>
                </a:solidFill>
              </a:rPr>
              <a:t>3) Es </a:t>
            </a:r>
            <a:r>
              <a:rPr lang="nl-BE" sz="3600" dirty="0" err="1">
                <a:solidFill>
                  <a:srgbClr val="002060"/>
                </a:solidFill>
              </a:rPr>
              <a:t>especial</a:t>
            </a:r>
            <a:r>
              <a:rPr lang="nl-BE" sz="3600" dirty="0">
                <a:solidFill>
                  <a:srgbClr val="002060"/>
                </a:solidFill>
              </a:rPr>
              <a:t> para </a:t>
            </a:r>
            <a:r>
              <a:rPr lang="nl-BE" sz="3600" dirty="0" err="1">
                <a:solidFill>
                  <a:srgbClr val="002060"/>
                </a:solidFill>
              </a:rPr>
              <a:t>aquellas</a:t>
            </a:r>
            <a:r>
              <a:rPr lang="nl-BE" sz="3600" dirty="0">
                <a:solidFill>
                  <a:srgbClr val="002060"/>
                </a:solidFill>
              </a:rPr>
              <a:t> </a:t>
            </a:r>
            <a:r>
              <a:rPr lang="nl-BE" sz="3600" dirty="0" err="1">
                <a:solidFill>
                  <a:srgbClr val="002060"/>
                </a:solidFill>
              </a:rPr>
              <a:t>personas</a:t>
            </a:r>
            <a:r>
              <a:rPr lang="nl-BE" sz="3600" dirty="0">
                <a:solidFill>
                  <a:srgbClr val="002060"/>
                </a:solidFill>
              </a:rPr>
              <a:t> que </a:t>
            </a:r>
            <a:r>
              <a:rPr lang="nl-BE" sz="3600" dirty="0" err="1">
                <a:solidFill>
                  <a:srgbClr val="002060"/>
                </a:solidFill>
              </a:rPr>
              <a:t>quieren</a:t>
            </a:r>
            <a:r>
              <a:rPr lang="nl-BE" sz="3600" dirty="0">
                <a:solidFill>
                  <a:srgbClr val="002060"/>
                </a:solidFill>
              </a:rPr>
              <a:t> </a:t>
            </a:r>
            <a:r>
              <a:rPr lang="nl-BE" sz="3600" b="1" dirty="0" err="1">
                <a:solidFill>
                  <a:srgbClr val="002060"/>
                </a:solidFill>
              </a:rPr>
              <a:t>largarse</a:t>
            </a:r>
            <a:r>
              <a:rPr lang="nl-BE" sz="3600" b="1" dirty="0">
                <a:solidFill>
                  <a:srgbClr val="002060"/>
                </a:solidFill>
              </a:rPr>
              <a:t> a la </a:t>
            </a:r>
            <a:r>
              <a:rPr lang="nl-BE" sz="3600" b="1" dirty="0" err="1">
                <a:solidFill>
                  <a:srgbClr val="002060"/>
                </a:solidFill>
              </a:rPr>
              <a:t>aventura</a:t>
            </a:r>
            <a:r>
              <a:rPr lang="nl-BE" sz="3600" dirty="0">
                <a:solidFill>
                  <a:srgbClr val="002060"/>
                </a:solidFill>
              </a:rPr>
              <a:t>.</a:t>
            </a:r>
          </a:p>
          <a:p>
            <a:pPr marL="368340" lvl="0" indent="0">
              <a:lnSpc>
                <a:spcPct val="100000"/>
              </a:lnSpc>
              <a:buSzPts val="4440"/>
              <a:buNone/>
            </a:pPr>
            <a:r>
              <a:rPr lang="nl-BE" sz="3600" dirty="0">
                <a:solidFill>
                  <a:srgbClr val="002060"/>
                </a:solidFill>
              </a:rPr>
              <a:t>4) </a:t>
            </a:r>
            <a:r>
              <a:rPr lang="nl-BE" sz="3600" b="1" dirty="0" err="1">
                <a:solidFill>
                  <a:srgbClr val="002060"/>
                </a:solidFill>
              </a:rPr>
              <a:t>Lárgate</a:t>
            </a:r>
            <a:r>
              <a:rPr lang="nl-BE" sz="3600" b="1" dirty="0">
                <a:solidFill>
                  <a:srgbClr val="002060"/>
                </a:solidFill>
              </a:rPr>
              <a:t> a </a:t>
            </a:r>
            <a:r>
              <a:rPr lang="nl-BE" sz="3600" b="1" dirty="0" err="1">
                <a:solidFill>
                  <a:srgbClr val="002060"/>
                </a:solidFill>
              </a:rPr>
              <a:t>vivir</a:t>
            </a:r>
            <a:r>
              <a:rPr lang="nl-BE" sz="3600" b="1" dirty="0">
                <a:solidFill>
                  <a:srgbClr val="002060"/>
                </a:solidFill>
              </a:rPr>
              <a:t> </a:t>
            </a:r>
            <a:r>
              <a:rPr lang="nl-BE" sz="3600" dirty="0">
                <a:solidFill>
                  <a:srgbClr val="002060"/>
                </a:solidFill>
              </a:rPr>
              <a:t>en la Pampa.</a:t>
            </a:r>
          </a:p>
          <a:p>
            <a:pPr marL="368340" lvl="0" indent="0">
              <a:lnSpc>
                <a:spcPct val="100000"/>
              </a:lnSpc>
              <a:buSzPts val="4440"/>
              <a:buNone/>
            </a:pPr>
            <a:r>
              <a:rPr lang="nl-BE" sz="3600" dirty="0">
                <a:solidFill>
                  <a:srgbClr val="002060"/>
                </a:solidFill>
              </a:rPr>
              <a:t>5) </a:t>
            </a:r>
            <a:r>
              <a:rPr lang="nl-BE" sz="3600" dirty="0" err="1">
                <a:solidFill>
                  <a:srgbClr val="002060"/>
                </a:solidFill>
              </a:rPr>
              <a:t>Una</a:t>
            </a:r>
            <a:r>
              <a:rPr lang="nl-BE" sz="3600" dirty="0">
                <a:solidFill>
                  <a:srgbClr val="002060"/>
                </a:solidFill>
              </a:rPr>
              <a:t> </a:t>
            </a:r>
            <a:r>
              <a:rPr lang="nl-BE" sz="3600" dirty="0" err="1">
                <a:solidFill>
                  <a:srgbClr val="002060"/>
                </a:solidFill>
              </a:rPr>
              <a:t>mirada</a:t>
            </a:r>
            <a:r>
              <a:rPr lang="nl-BE" sz="3600" dirty="0">
                <a:solidFill>
                  <a:srgbClr val="002060"/>
                </a:solidFill>
              </a:rPr>
              <a:t> al </a:t>
            </a:r>
            <a:r>
              <a:rPr lang="nl-BE" sz="3600" dirty="0" err="1">
                <a:solidFill>
                  <a:srgbClr val="002060"/>
                </a:solidFill>
              </a:rPr>
              <a:t>cielo</a:t>
            </a:r>
            <a:r>
              <a:rPr lang="nl-BE" sz="3600" dirty="0">
                <a:solidFill>
                  <a:srgbClr val="002060"/>
                </a:solidFill>
              </a:rPr>
              <a:t> </a:t>
            </a:r>
            <a:r>
              <a:rPr lang="nl-BE" sz="3600" dirty="0" err="1">
                <a:solidFill>
                  <a:srgbClr val="002060"/>
                </a:solidFill>
              </a:rPr>
              <a:t>bastó</a:t>
            </a:r>
            <a:r>
              <a:rPr lang="nl-BE" sz="3600" dirty="0">
                <a:solidFill>
                  <a:srgbClr val="002060"/>
                </a:solidFill>
              </a:rPr>
              <a:t> para </a:t>
            </a:r>
            <a:r>
              <a:rPr lang="nl-BE" sz="3600" dirty="0" err="1">
                <a:solidFill>
                  <a:srgbClr val="002060"/>
                </a:solidFill>
              </a:rPr>
              <a:t>saber</a:t>
            </a:r>
            <a:r>
              <a:rPr lang="nl-BE" sz="3600" dirty="0">
                <a:solidFill>
                  <a:srgbClr val="002060"/>
                </a:solidFill>
              </a:rPr>
              <a:t> que </a:t>
            </a:r>
            <a:r>
              <a:rPr lang="nl-BE" sz="3600" dirty="0" err="1">
                <a:solidFill>
                  <a:srgbClr val="002060"/>
                </a:solidFill>
              </a:rPr>
              <a:t>pronto</a:t>
            </a:r>
            <a:r>
              <a:rPr lang="nl-BE" sz="3600" dirty="0">
                <a:solidFill>
                  <a:srgbClr val="002060"/>
                </a:solidFill>
              </a:rPr>
              <a:t> </a:t>
            </a:r>
            <a:r>
              <a:rPr lang="nl-BE" sz="3600" b="1" dirty="0">
                <a:solidFill>
                  <a:srgbClr val="002060"/>
                </a:solidFill>
              </a:rPr>
              <a:t>se </a:t>
            </a:r>
            <a:r>
              <a:rPr lang="nl-BE" sz="3600" b="1" dirty="0" err="1">
                <a:solidFill>
                  <a:srgbClr val="002060"/>
                </a:solidFill>
              </a:rPr>
              <a:t>largaría</a:t>
            </a:r>
            <a:r>
              <a:rPr lang="nl-BE" sz="3600" b="1" dirty="0">
                <a:solidFill>
                  <a:srgbClr val="002060"/>
                </a:solidFill>
              </a:rPr>
              <a:t> a </a:t>
            </a:r>
            <a:r>
              <a:rPr lang="nl-BE" sz="3600" b="1" dirty="0" err="1">
                <a:solidFill>
                  <a:srgbClr val="002060"/>
                </a:solidFill>
              </a:rPr>
              <a:t>llover</a:t>
            </a:r>
            <a:r>
              <a:rPr lang="nl-BE" sz="3600" dirty="0">
                <a:solidFill>
                  <a:srgbClr val="002060"/>
                </a:solidFill>
              </a:rPr>
              <a:t>.</a:t>
            </a:r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>
              <a:solidFill>
                <a:schemeClr val="tx1"/>
              </a:solidFill>
            </a:endParaRPr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>
              <a:solidFill>
                <a:schemeClr val="tx1"/>
              </a:solidFill>
            </a:endParaRPr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>
              <a:solidFill>
                <a:schemeClr val="tx1"/>
              </a:solidFill>
            </a:endParaRPr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>
              <a:solidFill>
                <a:schemeClr val="tx1"/>
              </a:solidFill>
            </a:endParaRPr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>
              <a:solidFill>
                <a:schemeClr val="tx1"/>
              </a:solidFill>
            </a:endParaRPr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>
              <a:solidFill>
                <a:schemeClr val="tx1"/>
              </a:solidFill>
            </a:endParaRPr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>
              <a:solidFill>
                <a:schemeClr val="tx1"/>
              </a:solidFill>
            </a:endParaRPr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>
              <a:solidFill>
                <a:schemeClr val="tx1"/>
              </a:solidFill>
            </a:endParaRPr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lang="nl-BE" sz="3600" i="1" dirty="0">
              <a:solidFill>
                <a:schemeClr val="tx1"/>
              </a:solidFill>
            </a:endParaRPr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sz="3600" i="1" dirty="0">
              <a:solidFill>
                <a:schemeClr val="tx1"/>
              </a:solidFill>
            </a:endParaRPr>
          </a:p>
        </p:txBody>
      </p:sp>
      <p:sp>
        <p:nvSpPr>
          <p:cNvPr id="257" name="Google Shape;257;g6c99f0cd9d_3_18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900" cy="5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BE"/>
              <a:t>17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9575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6c99f0cd9d_3_18"/>
          <p:cNvSpPr txBox="1">
            <a:spLocks noGrp="1"/>
          </p:cNvSpPr>
          <p:nvPr>
            <p:ph type="title"/>
          </p:nvPr>
        </p:nvSpPr>
        <p:spPr>
          <a:xfrm>
            <a:off x="346170" y="0"/>
            <a:ext cx="15705300" cy="8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8340" lvl="0">
              <a:lnSpc>
                <a:spcPct val="100000"/>
              </a:lnSpc>
              <a:buClr>
                <a:schemeClr val="dk1"/>
              </a:buClr>
              <a:buSzPts val="4440"/>
            </a:pPr>
            <a:r>
              <a:rPr lang="nl-BE" dirty="0"/>
              <a:t>1. b) </a:t>
            </a:r>
            <a:r>
              <a:rPr lang="nl-BE" dirty="0" err="1"/>
              <a:t>liberación</a:t>
            </a:r>
            <a:r>
              <a:rPr lang="nl-BE" dirty="0"/>
              <a:t> (</a:t>
            </a:r>
            <a:r>
              <a:rPr lang="nl-BE" b="1" i="1" dirty="0" err="1"/>
              <a:t>largar</a:t>
            </a:r>
            <a:r>
              <a:rPr lang="nl-BE" b="1" i="1" dirty="0"/>
              <a:t> </a:t>
            </a:r>
            <a:r>
              <a:rPr lang="nl-BE" dirty="0"/>
              <a:t>y </a:t>
            </a:r>
            <a:r>
              <a:rPr lang="nl-BE" b="1" i="1" dirty="0" err="1"/>
              <a:t>soltar</a:t>
            </a:r>
            <a:r>
              <a:rPr lang="nl-BE" dirty="0"/>
              <a:t>)</a:t>
            </a:r>
          </a:p>
        </p:txBody>
      </p:sp>
      <p:sp>
        <p:nvSpPr>
          <p:cNvPr id="256" name="Google Shape;256;g6c99f0cd9d_3_18"/>
          <p:cNvSpPr txBox="1">
            <a:spLocks noGrp="1"/>
          </p:cNvSpPr>
          <p:nvPr>
            <p:ph type="body" idx="1"/>
          </p:nvPr>
        </p:nvSpPr>
        <p:spPr>
          <a:xfrm>
            <a:off x="106680" y="1405260"/>
            <a:ext cx="17008732" cy="88831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808038" lvl="0" indent="-439738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chemeClr val="tx1"/>
                </a:solidFill>
              </a:rPr>
              <a:t>1) “</a:t>
            </a:r>
            <a:r>
              <a:rPr lang="nl-BE" sz="3200" dirty="0" err="1">
                <a:solidFill>
                  <a:schemeClr val="tx1"/>
                </a:solidFill>
              </a:rPr>
              <a:t>dejar</a:t>
            </a:r>
            <a:r>
              <a:rPr lang="nl-BE" sz="3200" dirty="0">
                <a:solidFill>
                  <a:schemeClr val="tx1"/>
                </a:solidFill>
              </a:rPr>
              <a:t> libre, </a:t>
            </a:r>
            <a:r>
              <a:rPr lang="nl-BE" sz="3200" dirty="0" err="1">
                <a:solidFill>
                  <a:schemeClr val="tx1"/>
                </a:solidFill>
              </a:rPr>
              <a:t>dejar</a:t>
            </a:r>
            <a:r>
              <a:rPr lang="nl-BE" sz="3200" dirty="0">
                <a:solidFill>
                  <a:schemeClr val="tx1"/>
                </a:solidFill>
              </a:rPr>
              <a:t> ir o dar </a:t>
            </a:r>
            <a:r>
              <a:rPr lang="nl-BE" sz="3200" dirty="0" err="1">
                <a:solidFill>
                  <a:schemeClr val="tx1"/>
                </a:solidFill>
              </a:rPr>
              <a:t>libertad</a:t>
            </a:r>
            <a:r>
              <a:rPr lang="nl-BE" sz="3200" dirty="0">
                <a:solidFill>
                  <a:schemeClr val="tx1"/>
                </a:solidFill>
              </a:rPr>
              <a:t> a </a:t>
            </a:r>
            <a:r>
              <a:rPr lang="nl-BE" sz="3200" dirty="0" err="1">
                <a:solidFill>
                  <a:schemeClr val="tx1"/>
                </a:solidFill>
              </a:rPr>
              <a:t>algo</a:t>
            </a:r>
            <a:r>
              <a:rPr lang="nl-BE" sz="3200" dirty="0">
                <a:solidFill>
                  <a:schemeClr val="tx1"/>
                </a:solidFill>
              </a:rPr>
              <a:t> o a </a:t>
            </a:r>
            <a:r>
              <a:rPr lang="nl-BE" sz="3200" dirty="0" err="1">
                <a:solidFill>
                  <a:schemeClr val="tx1"/>
                </a:solidFill>
              </a:rPr>
              <a:t>alguien</a:t>
            </a:r>
            <a:r>
              <a:rPr lang="nl-BE" sz="3200" dirty="0">
                <a:solidFill>
                  <a:schemeClr val="tx1"/>
                </a:solidFill>
              </a:rPr>
              <a:t> </a:t>
            </a:r>
            <a:r>
              <a:rPr lang="nl-BE" sz="3200" dirty="0" err="1">
                <a:solidFill>
                  <a:schemeClr val="tx1"/>
                </a:solidFill>
              </a:rPr>
              <a:t>quien</a:t>
            </a:r>
            <a:r>
              <a:rPr lang="nl-BE" sz="3200" dirty="0">
                <a:solidFill>
                  <a:schemeClr val="tx1"/>
                </a:solidFill>
              </a:rPr>
              <a:t> </a:t>
            </a:r>
            <a:r>
              <a:rPr lang="nl-BE" sz="3200" dirty="0" err="1">
                <a:solidFill>
                  <a:schemeClr val="tx1"/>
                </a:solidFill>
              </a:rPr>
              <a:t>estaba</a:t>
            </a:r>
            <a:r>
              <a:rPr lang="nl-BE" sz="3200" dirty="0">
                <a:solidFill>
                  <a:schemeClr val="tx1"/>
                </a:solidFill>
              </a:rPr>
              <a:t> </a:t>
            </a:r>
            <a:r>
              <a:rPr lang="nl-BE" sz="3200" dirty="0" err="1">
                <a:solidFill>
                  <a:schemeClr val="tx1"/>
                </a:solidFill>
              </a:rPr>
              <a:t>detenido</a:t>
            </a:r>
            <a:r>
              <a:rPr lang="nl-BE" sz="3200" dirty="0">
                <a:solidFill>
                  <a:schemeClr val="tx1"/>
                </a:solidFill>
              </a:rPr>
              <a:t> o </a:t>
            </a:r>
            <a:r>
              <a:rPr lang="nl-BE" sz="3200" dirty="0" err="1">
                <a:solidFill>
                  <a:schemeClr val="tx1"/>
                </a:solidFill>
              </a:rPr>
              <a:t>preso</a:t>
            </a:r>
            <a:r>
              <a:rPr lang="nl-BE" sz="3200" dirty="0">
                <a:solidFill>
                  <a:schemeClr val="tx1"/>
                </a:solidFill>
              </a:rPr>
              <a:t>”</a:t>
            </a:r>
          </a:p>
          <a:p>
            <a:pPr marL="368340" lvl="0" indent="0">
              <a:lnSpc>
                <a:spcPct val="100000"/>
              </a:lnSpc>
              <a:buSzPts val="4440"/>
              <a:buNone/>
            </a:pPr>
            <a:r>
              <a:rPr lang="es-ES" sz="3200" dirty="0">
                <a:solidFill>
                  <a:schemeClr val="tx1"/>
                </a:solidFill>
              </a:rPr>
              <a:t>2) “liberarse a sí mismo para ir a un lugar concreto” </a:t>
            </a:r>
          </a:p>
          <a:p>
            <a:pPr marL="368340" lvl="0" indent="0">
              <a:lnSpc>
                <a:spcPct val="100000"/>
              </a:lnSpc>
              <a:buSzPts val="4440"/>
              <a:buNone/>
            </a:pPr>
            <a:r>
              <a:rPr lang="es-ES" sz="3200" dirty="0">
                <a:solidFill>
                  <a:schemeClr val="tx1"/>
                </a:solidFill>
              </a:rPr>
              <a:t>3) “liberarse a sí mismo para ir a un lugar abstracto / hacer un evento abstracto”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es-ES" sz="3200" dirty="0">
                <a:solidFill>
                  <a:schemeClr val="tx1"/>
                </a:solidFill>
              </a:rPr>
              <a:t>4) – largarse: “</a:t>
            </a:r>
            <a:r>
              <a:rPr lang="nl-BE" sz="3200" dirty="0" err="1">
                <a:solidFill>
                  <a:schemeClr val="tx1"/>
                </a:solidFill>
              </a:rPr>
              <a:t>dicho</a:t>
            </a:r>
            <a:r>
              <a:rPr lang="nl-BE" sz="3200" dirty="0">
                <a:solidFill>
                  <a:schemeClr val="tx1"/>
                </a:solidFill>
              </a:rPr>
              <a:t> de </a:t>
            </a:r>
            <a:r>
              <a:rPr lang="nl-BE" sz="3200" dirty="0" err="1">
                <a:solidFill>
                  <a:schemeClr val="tx1"/>
                </a:solidFill>
              </a:rPr>
              <a:t>una</a:t>
            </a:r>
            <a:r>
              <a:rPr lang="nl-BE" sz="3200" dirty="0">
                <a:solidFill>
                  <a:schemeClr val="tx1"/>
                </a:solidFill>
              </a:rPr>
              <a:t> persona: </a:t>
            </a:r>
            <a:r>
              <a:rPr lang="nl-BE" sz="3200" dirty="0" err="1">
                <a:solidFill>
                  <a:schemeClr val="tx1"/>
                </a:solidFill>
              </a:rPr>
              <a:t>irse</a:t>
            </a:r>
            <a:r>
              <a:rPr lang="nl-BE" sz="3200" dirty="0">
                <a:solidFill>
                  <a:schemeClr val="tx1"/>
                </a:solidFill>
              </a:rPr>
              <a:t> o </a:t>
            </a:r>
            <a:r>
              <a:rPr lang="nl-BE" sz="3200" dirty="0" err="1">
                <a:solidFill>
                  <a:schemeClr val="tx1"/>
                </a:solidFill>
              </a:rPr>
              <a:t>ausentarse</a:t>
            </a:r>
            <a:r>
              <a:rPr lang="nl-BE" sz="3200" dirty="0">
                <a:solidFill>
                  <a:schemeClr val="tx1"/>
                </a:solidFill>
              </a:rPr>
              <a:t> con </a:t>
            </a:r>
            <a:r>
              <a:rPr lang="nl-BE" sz="3200" dirty="0" err="1">
                <a:solidFill>
                  <a:schemeClr val="tx1"/>
                </a:solidFill>
              </a:rPr>
              <a:t>presteza</a:t>
            </a:r>
            <a:r>
              <a:rPr lang="nl-BE" sz="3200" dirty="0">
                <a:solidFill>
                  <a:schemeClr val="tx1"/>
                </a:solidFill>
              </a:rPr>
              <a:t> o </a:t>
            </a:r>
            <a:r>
              <a:rPr lang="nl-BE" sz="3200" dirty="0" err="1">
                <a:solidFill>
                  <a:schemeClr val="tx1"/>
                </a:solidFill>
              </a:rPr>
              <a:t>disímulo</a:t>
            </a:r>
            <a:r>
              <a:rPr lang="nl-BE" sz="3200" dirty="0">
                <a:solidFill>
                  <a:schemeClr val="tx1"/>
                </a:solidFill>
              </a:rPr>
              <a:t>”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chemeClr val="tx1"/>
                </a:solidFill>
              </a:rPr>
              <a:t>    </a:t>
            </a:r>
            <a:r>
              <a:rPr lang="es-ES" sz="3200" dirty="0">
                <a:solidFill>
                  <a:schemeClr val="tx1"/>
                </a:solidFill>
              </a:rPr>
              <a:t>– soltarse: “adquirir agilidad en la ejecución de cosas”</a:t>
            </a:r>
          </a:p>
          <a:p>
            <a:pPr marL="368340" lvl="0" indent="0">
              <a:lnSpc>
                <a:spcPct val="100000"/>
              </a:lnSpc>
              <a:buSzPts val="4440"/>
              <a:buNone/>
            </a:pPr>
            <a:r>
              <a:rPr lang="es-ES" sz="3200" dirty="0">
                <a:solidFill>
                  <a:schemeClr val="tx1"/>
                </a:solidFill>
              </a:rPr>
              <a:t>5) “empezar a hacer algo” (aspecto incoativo)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200" u="sng" dirty="0"/>
          </a:p>
          <a:p>
            <a:pPr marL="368340" lvl="0" indent="0">
              <a:lnSpc>
                <a:spcPct val="100000"/>
              </a:lnSpc>
              <a:buSzPts val="4440"/>
              <a:buNone/>
            </a:pPr>
            <a:endParaRPr lang="nl-BE" sz="3200" u="sng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rgbClr val="002060"/>
                </a:solidFill>
              </a:rPr>
              <a:t>1) La foto se </a:t>
            </a:r>
            <a:r>
              <a:rPr lang="nl-BE" sz="3200" dirty="0" err="1">
                <a:solidFill>
                  <a:srgbClr val="002060"/>
                </a:solidFill>
              </a:rPr>
              <a:t>toma</a:t>
            </a:r>
            <a:r>
              <a:rPr lang="nl-BE" sz="3200" dirty="0">
                <a:solidFill>
                  <a:srgbClr val="002060"/>
                </a:solidFill>
              </a:rPr>
              <a:t> 2 </a:t>
            </a:r>
            <a:r>
              <a:rPr lang="nl-BE" sz="3200" dirty="0" err="1">
                <a:solidFill>
                  <a:srgbClr val="002060"/>
                </a:solidFill>
              </a:rPr>
              <a:t>segundos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después</a:t>
            </a:r>
            <a:r>
              <a:rPr lang="nl-BE" sz="3200" dirty="0">
                <a:solidFill>
                  <a:srgbClr val="002060"/>
                </a:solidFill>
              </a:rPr>
              <a:t> de </a:t>
            </a:r>
            <a:r>
              <a:rPr lang="nl-BE" sz="3200" b="1" dirty="0" err="1">
                <a:solidFill>
                  <a:srgbClr val="002060"/>
                </a:solidFill>
              </a:rPr>
              <a:t>soltar</a:t>
            </a:r>
            <a:r>
              <a:rPr lang="nl-BE" sz="3200" dirty="0">
                <a:solidFill>
                  <a:srgbClr val="002060"/>
                </a:solidFill>
              </a:rPr>
              <a:t> el </a:t>
            </a:r>
            <a:r>
              <a:rPr lang="nl-BE" sz="3200" dirty="0" err="1">
                <a:solidFill>
                  <a:srgbClr val="002060"/>
                </a:solidFill>
              </a:rPr>
              <a:t>botón</a:t>
            </a:r>
            <a:r>
              <a:rPr lang="nl-BE" sz="3200" dirty="0">
                <a:solidFill>
                  <a:srgbClr val="002060"/>
                </a:solidFill>
              </a:rPr>
              <a:t> de la </a:t>
            </a:r>
            <a:r>
              <a:rPr lang="nl-BE" sz="3200" dirty="0" err="1">
                <a:solidFill>
                  <a:srgbClr val="002060"/>
                </a:solidFill>
              </a:rPr>
              <a:t>cámara</a:t>
            </a:r>
            <a:r>
              <a:rPr lang="nl-BE" sz="3200" dirty="0">
                <a:solidFill>
                  <a:srgbClr val="002060"/>
                </a:solidFill>
              </a:rPr>
              <a:t>.</a:t>
            </a:r>
          </a:p>
          <a:p>
            <a:pPr marL="368340" lvl="0" indent="0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rgbClr val="002060"/>
                </a:solidFill>
              </a:rPr>
              <a:t>2) </a:t>
            </a:r>
            <a:r>
              <a:rPr lang="nl-BE" sz="3200" b="1" dirty="0" err="1">
                <a:solidFill>
                  <a:srgbClr val="002060"/>
                </a:solidFill>
              </a:rPr>
              <a:t>Soltaron</a:t>
            </a:r>
            <a:r>
              <a:rPr lang="nl-BE" sz="3200" dirty="0">
                <a:solidFill>
                  <a:srgbClr val="002060"/>
                </a:solidFill>
              </a:rPr>
              <a:t> a los </a:t>
            </a:r>
            <a:r>
              <a:rPr lang="nl-BE" sz="3200" dirty="0" err="1">
                <a:solidFill>
                  <a:srgbClr val="002060"/>
                </a:solidFill>
              </a:rPr>
              <a:t>presos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atrapados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durante</a:t>
            </a:r>
            <a:r>
              <a:rPr lang="nl-BE" sz="3200" dirty="0">
                <a:solidFill>
                  <a:srgbClr val="002060"/>
                </a:solidFill>
              </a:rPr>
              <a:t> 10 </a:t>
            </a:r>
            <a:r>
              <a:rPr lang="nl-BE" sz="3200" dirty="0" err="1">
                <a:solidFill>
                  <a:srgbClr val="002060"/>
                </a:solidFill>
              </a:rPr>
              <a:t>años</a:t>
            </a:r>
            <a:r>
              <a:rPr lang="nl-BE" sz="3200" dirty="0">
                <a:solidFill>
                  <a:srgbClr val="002060"/>
                </a:solidFill>
              </a:rPr>
              <a:t>.</a:t>
            </a:r>
          </a:p>
          <a:p>
            <a:pPr marL="368340" lvl="0" indent="0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rgbClr val="002060"/>
                </a:solidFill>
              </a:rPr>
              <a:t>3) Mi </a:t>
            </a:r>
            <a:r>
              <a:rPr lang="nl-BE" sz="3200" dirty="0" err="1">
                <a:solidFill>
                  <a:srgbClr val="002060"/>
                </a:solidFill>
              </a:rPr>
              <a:t>hija</a:t>
            </a:r>
            <a:r>
              <a:rPr lang="nl-BE" sz="3200" dirty="0">
                <a:solidFill>
                  <a:srgbClr val="002060"/>
                </a:solidFill>
              </a:rPr>
              <a:t> no </a:t>
            </a:r>
            <a:r>
              <a:rPr lang="nl-BE" sz="3200" b="1" dirty="0">
                <a:solidFill>
                  <a:srgbClr val="002060"/>
                </a:solidFill>
              </a:rPr>
              <a:t>se </a:t>
            </a:r>
            <a:r>
              <a:rPr lang="nl-BE" sz="3200" b="1" dirty="0" err="1">
                <a:solidFill>
                  <a:srgbClr val="002060"/>
                </a:solidFill>
              </a:rPr>
              <a:t>soltaba</a:t>
            </a:r>
            <a:r>
              <a:rPr lang="nl-BE" sz="3200" b="1" dirty="0">
                <a:solidFill>
                  <a:srgbClr val="002060"/>
                </a:solidFill>
              </a:rPr>
              <a:t> a </a:t>
            </a:r>
            <a:r>
              <a:rPr lang="nl-BE" sz="3200" b="1" dirty="0" err="1">
                <a:solidFill>
                  <a:srgbClr val="002060"/>
                </a:solidFill>
              </a:rPr>
              <a:t>andar</a:t>
            </a:r>
            <a:r>
              <a:rPr lang="nl-BE" sz="3200" dirty="0">
                <a:solidFill>
                  <a:srgbClr val="002060"/>
                </a:solidFill>
              </a:rPr>
              <a:t>, solo </a:t>
            </a:r>
            <a:r>
              <a:rPr lang="nl-BE" sz="3200" dirty="0" err="1">
                <a:solidFill>
                  <a:srgbClr val="002060"/>
                </a:solidFill>
              </a:rPr>
              <a:t>quería</a:t>
            </a:r>
            <a:r>
              <a:rPr lang="nl-BE" sz="3200" dirty="0">
                <a:solidFill>
                  <a:srgbClr val="002060"/>
                </a:solidFill>
              </a:rPr>
              <a:t> ir de la </a:t>
            </a:r>
            <a:r>
              <a:rPr lang="nl-BE" sz="3200" dirty="0" err="1">
                <a:solidFill>
                  <a:srgbClr val="002060"/>
                </a:solidFill>
              </a:rPr>
              <a:t>mano</a:t>
            </a:r>
            <a:r>
              <a:rPr lang="nl-BE" sz="3200" dirty="0">
                <a:solidFill>
                  <a:srgbClr val="002060"/>
                </a:solidFill>
              </a:rPr>
              <a:t>.</a:t>
            </a:r>
          </a:p>
          <a:p>
            <a:pPr marL="368340" lvl="0" indent="0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rgbClr val="002060"/>
                </a:solidFill>
              </a:rPr>
              <a:t>4) Hay </a:t>
            </a:r>
            <a:r>
              <a:rPr lang="nl-BE" sz="3200" dirty="0" err="1">
                <a:solidFill>
                  <a:srgbClr val="002060"/>
                </a:solidFill>
              </a:rPr>
              <a:t>estudios</a:t>
            </a:r>
            <a:r>
              <a:rPr lang="nl-BE" sz="3200" dirty="0">
                <a:solidFill>
                  <a:srgbClr val="002060"/>
                </a:solidFill>
              </a:rPr>
              <a:t> que </a:t>
            </a:r>
            <a:r>
              <a:rPr lang="nl-BE" sz="3200" dirty="0" err="1">
                <a:solidFill>
                  <a:srgbClr val="002060"/>
                </a:solidFill>
              </a:rPr>
              <a:t>demuestran</a:t>
            </a:r>
            <a:r>
              <a:rPr lang="nl-BE" sz="3200" dirty="0">
                <a:solidFill>
                  <a:srgbClr val="002060"/>
                </a:solidFill>
              </a:rPr>
              <a:t> que los </a:t>
            </a:r>
            <a:r>
              <a:rPr lang="nl-BE" sz="3200" dirty="0" err="1">
                <a:solidFill>
                  <a:srgbClr val="002060"/>
                </a:solidFill>
              </a:rPr>
              <a:t>bebés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b="1" dirty="0">
                <a:solidFill>
                  <a:srgbClr val="002060"/>
                </a:solidFill>
              </a:rPr>
              <a:t>se </a:t>
            </a:r>
            <a:r>
              <a:rPr lang="nl-BE" sz="3200" b="1" dirty="0" err="1">
                <a:solidFill>
                  <a:srgbClr val="002060"/>
                </a:solidFill>
              </a:rPr>
              <a:t>sueltan</a:t>
            </a:r>
            <a:r>
              <a:rPr lang="nl-BE" sz="3200" b="1" dirty="0">
                <a:solidFill>
                  <a:srgbClr val="002060"/>
                </a:solidFill>
              </a:rPr>
              <a:t> </a:t>
            </a:r>
            <a:r>
              <a:rPr lang="nl-BE" sz="3200" b="1" dirty="0" err="1">
                <a:solidFill>
                  <a:srgbClr val="002060"/>
                </a:solidFill>
              </a:rPr>
              <a:t>antes</a:t>
            </a:r>
            <a:r>
              <a:rPr lang="nl-BE" sz="3200" b="1" dirty="0">
                <a:solidFill>
                  <a:srgbClr val="002060"/>
                </a:solidFill>
              </a:rPr>
              <a:t> a </a:t>
            </a:r>
            <a:r>
              <a:rPr lang="nl-BE" sz="3200" b="1" dirty="0" err="1">
                <a:solidFill>
                  <a:srgbClr val="002060"/>
                </a:solidFill>
              </a:rPr>
              <a:t>andar</a:t>
            </a:r>
            <a:r>
              <a:rPr lang="nl-BE" sz="3200" b="1" dirty="0">
                <a:solidFill>
                  <a:srgbClr val="002060"/>
                </a:solidFill>
              </a:rPr>
              <a:t> </a:t>
            </a:r>
            <a:r>
              <a:rPr lang="nl-BE" sz="3200" dirty="0">
                <a:solidFill>
                  <a:srgbClr val="002060"/>
                </a:solidFill>
              </a:rPr>
              <a:t>en los </a:t>
            </a:r>
            <a:r>
              <a:rPr lang="nl-BE" sz="3200" dirty="0" err="1">
                <a:solidFill>
                  <a:srgbClr val="002060"/>
                </a:solidFill>
              </a:rPr>
              <a:t>países</a:t>
            </a:r>
            <a:r>
              <a:rPr lang="nl-BE" sz="3200" dirty="0">
                <a:solidFill>
                  <a:srgbClr val="002060"/>
                </a:solidFill>
              </a:rPr>
              <a:t> 	en los que las </a:t>
            </a:r>
            <a:r>
              <a:rPr lang="nl-BE" sz="3200" dirty="0" err="1">
                <a:solidFill>
                  <a:srgbClr val="002060"/>
                </a:solidFill>
              </a:rPr>
              <a:t>madres</a:t>
            </a:r>
            <a:r>
              <a:rPr lang="nl-BE" sz="3200" dirty="0">
                <a:solidFill>
                  <a:srgbClr val="002060"/>
                </a:solidFill>
              </a:rPr>
              <a:t> los </a:t>
            </a:r>
            <a:r>
              <a:rPr lang="nl-BE" sz="3200" dirty="0" err="1">
                <a:solidFill>
                  <a:srgbClr val="002060"/>
                </a:solidFill>
              </a:rPr>
              <a:t>lllevan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siempre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encima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mientras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realizan</a:t>
            </a:r>
            <a:r>
              <a:rPr lang="nl-BE" sz="3200" dirty="0">
                <a:solidFill>
                  <a:srgbClr val="002060"/>
                </a:solidFill>
              </a:rPr>
              <a:t> sus </a:t>
            </a:r>
            <a:r>
              <a:rPr lang="nl-BE" sz="3200" dirty="0" err="1">
                <a:solidFill>
                  <a:srgbClr val="002060"/>
                </a:solidFill>
              </a:rPr>
              <a:t>tareas</a:t>
            </a:r>
            <a:r>
              <a:rPr lang="nl-BE" sz="3200" dirty="0">
                <a:solidFill>
                  <a:srgbClr val="002060"/>
                </a:solidFill>
              </a:rPr>
              <a:t> 	</a:t>
            </a:r>
            <a:r>
              <a:rPr lang="nl-BE" sz="3200" dirty="0" err="1">
                <a:solidFill>
                  <a:srgbClr val="002060"/>
                </a:solidFill>
              </a:rPr>
              <a:t>cotidianas</a:t>
            </a:r>
            <a:r>
              <a:rPr lang="nl-BE" sz="3200" dirty="0">
                <a:solidFill>
                  <a:srgbClr val="002060"/>
                </a:solidFill>
              </a:rPr>
              <a:t>.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rgbClr val="002060"/>
                </a:solidFill>
              </a:rPr>
              <a:t>5) La </a:t>
            </a:r>
            <a:r>
              <a:rPr lang="nl-BE" sz="3200" dirty="0" err="1">
                <a:solidFill>
                  <a:srgbClr val="002060"/>
                </a:solidFill>
              </a:rPr>
              <a:t>pelirrosa</a:t>
            </a:r>
            <a:r>
              <a:rPr lang="nl-BE" sz="3200" dirty="0">
                <a:solidFill>
                  <a:srgbClr val="002060"/>
                </a:solidFill>
              </a:rPr>
              <a:t> no se </a:t>
            </a:r>
            <a:r>
              <a:rPr lang="nl-BE" sz="3200" dirty="0" err="1">
                <a:solidFill>
                  <a:srgbClr val="002060"/>
                </a:solidFill>
              </a:rPr>
              <a:t>contuvo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más</a:t>
            </a:r>
            <a:r>
              <a:rPr lang="nl-BE" sz="3200" dirty="0">
                <a:solidFill>
                  <a:srgbClr val="002060"/>
                </a:solidFill>
              </a:rPr>
              <a:t> y </a:t>
            </a:r>
            <a:r>
              <a:rPr lang="nl-BE" sz="3200" b="1" dirty="0" err="1">
                <a:solidFill>
                  <a:srgbClr val="002060"/>
                </a:solidFill>
              </a:rPr>
              <a:t>soltó</a:t>
            </a:r>
            <a:r>
              <a:rPr lang="nl-BE" sz="3200" b="1" dirty="0">
                <a:solidFill>
                  <a:srgbClr val="002060"/>
                </a:solidFill>
              </a:rPr>
              <a:t> a </a:t>
            </a:r>
            <a:r>
              <a:rPr lang="nl-BE" sz="3200" b="1" dirty="0" err="1">
                <a:solidFill>
                  <a:srgbClr val="002060"/>
                </a:solidFill>
              </a:rPr>
              <a:t>llorar</a:t>
            </a:r>
            <a:r>
              <a:rPr lang="nl-BE" sz="3200" b="1" dirty="0">
                <a:solidFill>
                  <a:srgbClr val="002060"/>
                </a:solidFill>
              </a:rPr>
              <a:t> </a:t>
            </a:r>
            <a:r>
              <a:rPr lang="nl-BE" sz="3200" dirty="0">
                <a:solidFill>
                  <a:srgbClr val="002060"/>
                </a:solidFill>
              </a:rPr>
              <a:t>en los </a:t>
            </a:r>
            <a:r>
              <a:rPr lang="nl-BE" sz="3200" dirty="0" err="1">
                <a:solidFill>
                  <a:srgbClr val="002060"/>
                </a:solidFill>
              </a:rPr>
              <a:t>brazos</a:t>
            </a:r>
            <a:r>
              <a:rPr lang="nl-BE" sz="3200" dirty="0">
                <a:solidFill>
                  <a:srgbClr val="002060"/>
                </a:solidFill>
              </a:rPr>
              <a:t> de </a:t>
            </a:r>
            <a:r>
              <a:rPr lang="nl-BE" sz="3200" dirty="0" err="1">
                <a:solidFill>
                  <a:srgbClr val="002060"/>
                </a:solidFill>
              </a:rPr>
              <a:t>ella</a:t>
            </a:r>
            <a:r>
              <a:rPr lang="nl-BE" sz="3200" dirty="0">
                <a:solidFill>
                  <a:srgbClr val="002060"/>
                </a:solidFill>
              </a:rPr>
              <a:t>.</a:t>
            </a:r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i="1" dirty="0">
              <a:solidFill>
                <a:schemeClr val="tx1"/>
              </a:solidFill>
            </a:endParaRPr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i="1" dirty="0">
              <a:solidFill>
                <a:schemeClr val="tx1"/>
              </a:solidFill>
            </a:endParaRPr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i="1" dirty="0">
              <a:solidFill>
                <a:schemeClr val="tx1"/>
              </a:solidFill>
            </a:endParaRPr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i="1" dirty="0">
              <a:solidFill>
                <a:schemeClr val="tx1"/>
              </a:solidFill>
            </a:endParaRPr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i="1" dirty="0">
              <a:solidFill>
                <a:schemeClr val="tx1"/>
              </a:solidFill>
            </a:endParaRPr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i="1" dirty="0">
              <a:solidFill>
                <a:schemeClr val="tx1"/>
              </a:solidFill>
            </a:endParaRPr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i="1" dirty="0">
              <a:solidFill>
                <a:schemeClr val="tx1"/>
              </a:solidFill>
            </a:endParaRPr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i="1" dirty="0">
              <a:solidFill>
                <a:schemeClr val="tx1"/>
              </a:solidFill>
            </a:endParaRPr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lang="nl-BE" sz="3200" i="1" dirty="0">
              <a:solidFill>
                <a:schemeClr val="tx1"/>
              </a:solidFill>
            </a:endParaRPr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sz="3200" i="1" dirty="0">
              <a:solidFill>
                <a:schemeClr val="tx1"/>
              </a:solidFill>
            </a:endParaRPr>
          </a:p>
        </p:txBody>
      </p:sp>
      <p:sp>
        <p:nvSpPr>
          <p:cNvPr id="257" name="Google Shape;257;g6c99f0cd9d_3_18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900" cy="5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BE"/>
              <a:t>18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05510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6c99f0cd9d_3_18"/>
          <p:cNvSpPr txBox="1">
            <a:spLocks noGrp="1"/>
          </p:cNvSpPr>
          <p:nvPr>
            <p:ph type="title"/>
          </p:nvPr>
        </p:nvSpPr>
        <p:spPr>
          <a:xfrm>
            <a:off x="830118" y="252000"/>
            <a:ext cx="15705300" cy="8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8340" lvl="0">
              <a:lnSpc>
                <a:spcPct val="100000"/>
              </a:lnSpc>
              <a:buClr>
                <a:schemeClr val="dk1"/>
              </a:buClr>
              <a:buSzPts val="4440"/>
            </a:pPr>
            <a:r>
              <a:rPr lang="nl-BE" dirty="0"/>
              <a:t>1. c) </a:t>
            </a:r>
            <a:r>
              <a:rPr lang="nl-BE" dirty="0" err="1"/>
              <a:t>transferencia</a:t>
            </a:r>
            <a:r>
              <a:rPr lang="nl-BE" dirty="0"/>
              <a:t> / cambio de </a:t>
            </a:r>
            <a:r>
              <a:rPr lang="nl-BE" dirty="0" err="1"/>
              <a:t>lugar</a:t>
            </a:r>
            <a:r>
              <a:rPr lang="nl-BE" dirty="0"/>
              <a:t> (</a:t>
            </a:r>
            <a:r>
              <a:rPr lang="nl-BE" b="1" i="1" dirty="0" err="1"/>
              <a:t>embarcar</a:t>
            </a:r>
            <a:r>
              <a:rPr lang="nl-BE" dirty="0"/>
              <a:t>)</a:t>
            </a:r>
          </a:p>
        </p:txBody>
      </p:sp>
      <p:sp>
        <p:nvSpPr>
          <p:cNvPr id="256" name="Google Shape;256;g6c99f0cd9d_3_18"/>
          <p:cNvSpPr txBox="1">
            <a:spLocks noGrp="1"/>
          </p:cNvSpPr>
          <p:nvPr>
            <p:ph type="body" idx="1"/>
          </p:nvPr>
        </p:nvSpPr>
        <p:spPr>
          <a:xfrm>
            <a:off x="274320" y="1542420"/>
            <a:ext cx="16840200" cy="86378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8340" lvl="0" indent="0">
              <a:lnSpc>
                <a:spcPct val="100000"/>
              </a:lnSpc>
              <a:buSzPts val="4440"/>
              <a:buNone/>
            </a:pPr>
            <a:r>
              <a:rPr lang="nl-BE" sz="3200" dirty="0"/>
              <a:t>1) “</a:t>
            </a:r>
            <a:r>
              <a:rPr lang="nl-BE" sz="3200" dirty="0" err="1"/>
              <a:t>introducir</a:t>
            </a:r>
            <a:r>
              <a:rPr lang="nl-BE" sz="3200" dirty="0"/>
              <a:t> </a:t>
            </a:r>
            <a:r>
              <a:rPr lang="nl-BE" sz="3200" dirty="0" err="1"/>
              <a:t>personas</a:t>
            </a:r>
            <a:r>
              <a:rPr lang="nl-BE" sz="3200" dirty="0"/>
              <a:t> o </a:t>
            </a:r>
            <a:r>
              <a:rPr lang="nl-BE" sz="3200" dirty="0" err="1"/>
              <a:t>mercancías</a:t>
            </a:r>
            <a:r>
              <a:rPr lang="nl-BE" sz="3200" dirty="0"/>
              <a:t> en </a:t>
            </a:r>
            <a:r>
              <a:rPr lang="nl-BE" sz="3200" dirty="0" err="1"/>
              <a:t>una</a:t>
            </a:r>
            <a:r>
              <a:rPr lang="nl-BE" sz="3200" dirty="0"/>
              <a:t> </a:t>
            </a:r>
            <a:r>
              <a:rPr lang="nl-BE" sz="3200" dirty="0" err="1"/>
              <a:t>embarcación</a:t>
            </a:r>
            <a:r>
              <a:rPr lang="nl-BE" sz="3200" dirty="0"/>
              <a:t>, </a:t>
            </a:r>
            <a:r>
              <a:rPr lang="nl-BE" sz="3200" dirty="0" err="1"/>
              <a:t>tren</a:t>
            </a:r>
            <a:r>
              <a:rPr lang="nl-BE" sz="3200" dirty="0"/>
              <a:t> o </a:t>
            </a:r>
            <a:r>
              <a:rPr lang="nl-BE" sz="3200" dirty="0" err="1"/>
              <a:t>avión</a:t>
            </a:r>
            <a:r>
              <a:rPr lang="nl-BE" sz="3200" dirty="0"/>
              <a:t>”</a:t>
            </a:r>
            <a:endParaRPr lang="es-ES" sz="32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es-ES" sz="3200" dirty="0"/>
              <a:t>2) </a:t>
            </a:r>
            <a:r>
              <a:rPr lang="nl-BE" sz="3200" dirty="0"/>
              <a:t>“</a:t>
            </a:r>
            <a:r>
              <a:rPr lang="nl-BE" sz="3200" dirty="0" err="1"/>
              <a:t>subir</a:t>
            </a:r>
            <a:r>
              <a:rPr lang="nl-BE" sz="3200" dirty="0"/>
              <a:t> en </a:t>
            </a:r>
            <a:r>
              <a:rPr lang="nl-BE" sz="3200" dirty="0" err="1"/>
              <a:t>una</a:t>
            </a:r>
            <a:r>
              <a:rPr lang="nl-BE" sz="3200" dirty="0"/>
              <a:t> </a:t>
            </a:r>
            <a:r>
              <a:rPr lang="nl-BE" sz="3200" dirty="0" err="1"/>
              <a:t>embarcación</a:t>
            </a:r>
            <a:r>
              <a:rPr lang="nl-BE" sz="3200" dirty="0"/>
              <a:t>, </a:t>
            </a:r>
            <a:r>
              <a:rPr lang="nl-BE" sz="3200" dirty="0" err="1"/>
              <a:t>tren</a:t>
            </a:r>
            <a:r>
              <a:rPr lang="nl-BE" sz="3200" dirty="0"/>
              <a:t>, </a:t>
            </a:r>
            <a:r>
              <a:rPr lang="nl-BE" sz="3200" dirty="0" err="1"/>
              <a:t>avión</a:t>
            </a:r>
            <a:r>
              <a:rPr lang="nl-BE" sz="3200" dirty="0"/>
              <a:t> u </a:t>
            </a:r>
            <a:r>
              <a:rPr lang="nl-BE" sz="3200" dirty="0" err="1"/>
              <a:t>otro</a:t>
            </a:r>
            <a:r>
              <a:rPr lang="nl-BE" sz="3200" dirty="0"/>
              <a:t> medio de </a:t>
            </a:r>
            <a:r>
              <a:rPr lang="nl-BE" sz="3200" dirty="0" err="1"/>
              <a:t>transporte</a:t>
            </a:r>
            <a:r>
              <a:rPr lang="nl-BE" sz="3200" dirty="0"/>
              <a:t>”</a:t>
            </a:r>
            <a:endParaRPr lang="es-ES" sz="3200" dirty="0"/>
          </a:p>
          <a:p>
            <a:pPr marL="368340" lvl="0" indent="0">
              <a:lnSpc>
                <a:spcPct val="100000"/>
              </a:lnSpc>
              <a:buSzPts val="4440"/>
              <a:buNone/>
            </a:pPr>
            <a:r>
              <a:rPr lang="es-ES" sz="3200" dirty="0"/>
              <a:t>3) “subir en un lugar abstracto / evento” (movimiento abstracto)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es-ES" sz="3200" dirty="0"/>
              <a:t>4) “subir (en algún medio de transporte) a hacer algo” (contexto puente)</a:t>
            </a:r>
          </a:p>
          <a:p>
            <a:pPr marL="368340" lvl="0" indent="0">
              <a:lnSpc>
                <a:spcPct val="100000"/>
              </a:lnSpc>
              <a:buSzPts val="4440"/>
              <a:buNone/>
            </a:pPr>
            <a:r>
              <a:rPr lang="es-ES" sz="3200" dirty="0"/>
              <a:t>5) “empezar a hacer algo” (aspecto incoativo)</a:t>
            </a:r>
          </a:p>
          <a:p>
            <a:pPr marL="368340" lvl="0" indent="0">
              <a:lnSpc>
                <a:spcPct val="100000"/>
              </a:lnSpc>
              <a:buSzPts val="4440"/>
              <a:buNone/>
            </a:pPr>
            <a:endParaRPr lang="es-ES" sz="3200" dirty="0"/>
          </a:p>
          <a:p>
            <a:pPr marL="368340" lvl="0" indent="0">
              <a:lnSpc>
                <a:spcPct val="100000"/>
              </a:lnSpc>
              <a:buSzPts val="4440"/>
              <a:buNone/>
            </a:pPr>
            <a:endParaRPr lang="es-ES" sz="3200" dirty="0">
              <a:solidFill>
                <a:srgbClr val="002060"/>
              </a:solidFill>
            </a:endParaRP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rgbClr val="002060"/>
                </a:solidFill>
              </a:rPr>
              <a:t>1) </a:t>
            </a:r>
            <a:r>
              <a:rPr lang="nl-BE" sz="3200" dirty="0" err="1">
                <a:solidFill>
                  <a:srgbClr val="002060"/>
                </a:solidFill>
              </a:rPr>
              <a:t>Piden</a:t>
            </a:r>
            <a:r>
              <a:rPr lang="nl-BE" sz="3200" dirty="0">
                <a:solidFill>
                  <a:srgbClr val="002060"/>
                </a:solidFill>
              </a:rPr>
              <a:t> para </a:t>
            </a:r>
            <a:r>
              <a:rPr lang="nl-BE" sz="3200" b="1" dirty="0" err="1">
                <a:solidFill>
                  <a:srgbClr val="002060"/>
                </a:solidFill>
              </a:rPr>
              <a:t>embarcar</a:t>
            </a:r>
            <a:r>
              <a:rPr lang="nl-BE" sz="3200" dirty="0">
                <a:solidFill>
                  <a:srgbClr val="002060"/>
                </a:solidFill>
              </a:rPr>
              <a:t> las </a:t>
            </a:r>
            <a:r>
              <a:rPr lang="nl-BE" sz="3200" dirty="0" err="1">
                <a:solidFill>
                  <a:srgbClr val="002060"/>
                </a:solidFill>
              </a:rPr>
              <a:t>encomiendas</a:t>
            </a:r>
            <a:r>
              <a:rPr lang="nl-BE" sz="3200" dirty="0">
                <a:solidFill>
                  <a:srgbClr val="002060"/>
                </a:solidFill>
              </a:rPr>
              <a:t> y </a:t>
            </a:r>
            <a:r>
              <a:rPr lang="nl-BE" sz="3200" dirty="0" err="1">
                <a:solidFill>
                  <a:srgbClr val="002060"/>
                </a:solidFill>
              </a:rPr>
              <a:t>paquetes</a:t>
            </a:r>
            <a:r>
              <a:rPr lang="nl-BE" sz="3200" dirty="0">
                <a:solidFill>
                  <a:srgbClr val="002060"/>
                </a:solidFill>
              </a:rPr>
              <a:t> en los </a:t>
            </a:r>
            <a:r>
              <a:rPr lang="nl-BE" sz="3200" dirty="0" err="1">
                <a:solidFill>
                  <a:srgbClr val="002060"/>
                </a:solidFill>
              </a:rPr>
              <a:t>camiones</a:t>
            </a:r>
            <a:r>
              <a:rPr lang="nl-BE" sz="3200" dirty="0">
                <a:solidFill>
                  <a:srgbClr val="002060"/>
                </a:solidFill>
              </a:rPr>
              <a:t>, para </a:t>
            </a:r>
            <a:r>
              <a:rPr lang="nl-BE" sz="3200" dirty="0" err="1">
                <a:solidFill>
                  <a:srgbClr val="002060"/>
                </a:solidFill>
              </a:rPr>
              <a:t>su</a:t>
            </a:r>
            <a:r>
              <a:rPr lang="nl-BE" sz="3200" dirty="0">
                <a:solidFill>
                  <a:srgbClr val="002060"/>
                </a:solidFill>
              </a:rPr>
              <a:t> 		</a:t>
            </a:r>
            <a:r>
              <a:rPr lang="nl-BE" sz="3200" dirty="0" err="1">
                <a:solidFill>
                  <a:srgbClr val="002060"/>
                </a:solidFill>
              </a:rPr>
              <a:t>distribución</a:t>
            </a:r>
            <a:r>
              <a:rPr lang="nl-BE" sz="3200" dirty="0">
                <a:solidFill>
                  <a:srgbClr val="002060"/>
                </a:solidFill>
              </a:rPr>
              <a:t>.    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rgbClr val="002060"/>
                </a:solidFill>
              </a:rPr>
              <a:t>2) </a:t>
            </a:r>
            <a:r>
              <a:rPr lang="nl-BE" sz="3200" dirty="0" err="1">
                <a:solidFill>
                  <a:srgbClr val="002060"/>
                </a:solidFill>
              </a:rPr>
              <a:t>Ese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mismo</a:t>
            </a:r>
            <a:r>
              <a:rPr lang="nl-BE" sz="3200" dirty="0">
                <a:solidFill>
                  <a:srgbClr val="002060"/>
                </a:solidFill>
              </a:rPr>
              <a:t> día </a:t>
            </a:r>
            <a:r>
              <a:rPr lang="nl-BE" sz="3200" b="1" dirty="0" err="1">
                <a:solidFill>
                  <a:srgbClr val="002060"/>
                </a:solidFill>
              </a:rPr>
              <a:t>nos</a:t>
            </a:r>
            <a:r>
              <a:rPr lang="nl-BE" sz="3200" b="1" dirty="0">
                <a:solidFill>
                  <a:srgbClr val="002060"/>
                </a:solidFill>
              </a:rPr>
              <a:t> </a:t>
            </a:r>
            <a:r>
              <a:rPr lang="nl-BE" sz="3200" b="1" dirty="0" err="1">
                <a:solidFill>
                  <a:srgbClr val="002060"/>
                </a:solidFill>
              </a:rPr>
              <a:t>embarcamos</a:t>
            </a:r>
            <a:r>
              <a:rPr lang="nl-BE" sz="3200" b="1" dirty="0">
                <a:solidFill>
                  <a:srgbClr val="002060"/>
                </a:solidFill>
              </a:rPr>
              <a:t> a París</a:t>
            </a:r>
            <a:r>
              <a:rPr lang="nl-BE" sz="3200" dirty="0">
                <a:solidFill>
                  <a:srgbClr val="002060"/>
                </a:solidFill>
              </a:rPr>
              <a:t>.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rgbClr val="002060"/>
                </a:solidFill>
              </a:rPr>
              <a:t>3) </a:t>
            </a:r>
            <a:r>
              <a:rPr lang="nl-BE" sz="3200" b="1" dirty="0" err="1">
                <a:solidFill>
                  <a:srgbClr val="002060"/>
                </a:solidFill>
              </a:rPr>
              <a:t>Nos</a:t>
            </a:r>
            <a:r>
              <a:rPr lang="nl-BE" sz="3200" b="1" dirty="0">
                <a:solidFill>
                  <a:srgbClr val="002060"/>
                </a:solidFill>
              </a:rPr>
              <a:t> </a:t>
            </a:r>
            <a:r>
              <a:rPr lang="nl-BE" sz="3200" b="1" dirty="0" err="1">
                <a:solidFill>
                  <a:srgbClr val="002060"/>
                </a:solidFill>
              </a:rPr>
              <a:t>embarcamos</a:t>
            </a:r>
            <a:r>
              <a:rPr lang="nl-BE" sz="3200" b="1" dirty="0">
                <a:solidFill>
                  <a:srgbClr val="002060"/>
                </a:solidFill>
              </a:rPr>
              <a:t> a </a:t>
            </a:r>
            <a:r>
              <a:rPr lang="nl-BE" sz="3200" b="1" dirty="0" err="1">
                <a:solidFill>
                  <a:srgbClr val="002060"/>
                </a:solidFill>
              </a:rPr>
              <a:t>hacer</a:t>
            </a:r>
            <a:r>
              <a:rPr lang="nl-BE" sz="3200" b="1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una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pequeña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gira</a:t>
            </a:r>
            <a:r>
              <a:rPr lang="nl-BE" sz="3200" dirty="0">
                <a:solidFill>
                  <a:srgbClr val="002060"/>
                </a:solidFill>
              </a:rPr>
              <a:t> de </a:t>
            </a:r>
            <a:r>
              <a:rPr lang="nl-BE" sz="3200" dirty="0" err="1">
                <a:solidFill>
                  <a:srgbClr val="002060"/>
                </a:solidFill>
              </a:rPr>
              <a:t>un</a:t>
            </a:r>
            <a:r>
              <a:rPr lang="nl-BE" sz="3200" dirty="0">
                <a:solidFill>
                  <a:srgbClr val="002060"/>
                </a:solidFill>
              </a:rPr>
              <a:t> mes en Argentina.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rgbClr val="002060"/>
                </a:solidFill>
              </a:rPr>
              <a:t>4) - </a:t>
            </a:r>
            <a:r>
              <a:rPr lang="nl-BE" sz="3200" b="1" dirty="0">
                <a:solidFill>
                  <a:srgbClr val="002060"/>
                </a:solidFill>
              </a:rPr>
              <a:t>Se </a:t>
            </a:r>
            <a:r>
              <a:rPr lang="nl-BE" sz="3200" b="1" dirty="0" err="1">
                <a:solidFill>
                  <a:srgbClr val="002060"/>
                </a:solidFill>
              </a:rPr>
              <a:t>embarca</a:t>
            </a:r>
            <a:r>
              <a:rPr lang="nl-BE" sz="3200" b="1" dirty="0">
                <a:solidFill>
                  <a:srgbClr val="002060"/>
                </a:solidFill>
              </a:rPr>
              <a:t> a </a:t>
            </a:r>
            <a:r>
              <a:rPr lang="nl-BE" sz="3200" b="1" dirty="0" err="1">
                <a:solidFill>
                  <a:srgbClr val="002060"/>
                </a:solidFill>
              </a:rPr>
              <a:t>estudiar</a:t>
            </a:r>
            <a:r>
              <a:rPr lang="nl-BE" sz="3200" b="1" dirty="0">
                <a:solidFill>
                  <a:srgbClr val="002060"/>
                </a:solidFill>
              </a:rPr>
              <a:t> </a:t>
            </a:r>
            <a:r>
              <a:rPr lang="nl-BE" sz="3200" dirty="0">
                <a:solidFill>
                  <a:srgbClr val="002060"/>
                </a:solidFill>
              </a:rPr>
              <a:t>en Europa.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b="1" dirty="0">
                <a:solidFill>
                  <a:srgbClr val="002060"/>
                </a:solidFill>
              </a:rPr>
              <a:t>    </a:t>
            </a:r>
            <a:r>
              <a:rPr lang="nl-BE" sz="3200" dirty="0">
                <a:solidFill>
                  <a:srgbClr val="002060"/>
                </a:solidFill>
              </a:rPr>
              <a:t>- </a:t>
            </a:r>
            <a:r>
              <a:rPr lang="nl-BE" sz="3200" b="1" dirty="0" err="1">
                <a:solidFill>
                  <a:srgbClr val="002060"/>
                </a:solidFill>
              </a:rPr>
              <a:t>Nos</a:t>
            </a:r>
            <a:r>
              <a:rPr lang="nl-BE" sz="3200" b="1" dirty="0">
                <a:solidFill>
                  <a:srgbClr val="002060"/>
                </a:solidFill>
              </a:rPr>
              <a:t> </a:t>
            </a:r>
            <a:r>
              <a:rPr lang="nl-BE" sz="3200" b="1" dirty="0" err="1">
                <a:solidFill>
                  <a:srgbClr val="002060"/>
                </a:solidFill>
              </a:rPr>
              <a:t>embarcamos</a:t>
            </a:r>
            <a:r>
              <a:rPr lang="nl-BE" sz="3200" b="1" dirty="0">
                <a:solidFill>
                  <a:srgbClr val="002060"/>
                </a:solidFill>
              </a:rPr>
              <a:t> a </a:t>
            </a:r>
            <a:r>
              <a:rPr lang="nl-BE" sz="3200" b="1" dirty="0" err="1">
                <a:solidFill>
                  <a:srgbClr val="002060"/>
                </a:solidFill>
              </a:rPr>
              <a:t>descubrir</a:t>
            </a:r>
            <a:r>
              <a:rPr lang="nl-BE" sz="3200" b="1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un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destino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túristico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internacional</a:t>
            </a:r>
            <a:r>
              <a:rPr lang="nl-BE" sz="3200" dirty="0">
                <a:solidFill>
                  <a:srgbClr val="002060"/>
                </a:solidFill>
              </a:rPr>
              <a:t>.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rgbClr val="002060"/>
                </a:solidFill>
              </a:rPr>
              <a:t>5) El </a:t>
            </a:r>
            <a:r>
              <a:rPr lang="nl-BE" sz="3200" dirty="0" err="1">
                <a:solidFill>
                  <a:srgbClr val="002060"/>
                </a:solidFill>
              </a:rPr>
              <a:t>Estado</a:t>
            </a:r>
            <a:r>
              <a:rPr lang="nl-BE" sz="3200" dirty="0">
                <a:solidFill>
                  <a:srgbClr val="002060"/>
                </a:solidFill>
              </a:rPr>
              <a:t> no </a:t>
            </a:r>
            <a:r>
              <a:rPr lang="nl-BE" sz="3200" dirty="0" err="1">
                <a:solidFill>
                  <a:srgbClr val="002060"/>
                </a:solidFill>
              </a:rPr>
              <a:t>puede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b="1" dirty="0" err="1">
                <a:solidFill>
                  <a:srgbClr val="002060"/>
                </a:solidFill>
              </a:rPr>
              <a:t>embarcarse</a:t>
            </a:r>
            <a:r>
              <a:rPr lang="nl-BE" sz="3200" b="1" dirty="0">
                <a:solidFill>
                  <a:srgbClr val="002060"/>
                </a:solidFill>
              </a:rPr>
              <a:t> a </a:t>
            </a:r>
            <a:r>
              <a:rPr lang="nl-BE" sz="3200" b="1" dirty="0" err="1">
                <a:solidFill>
                  <a:srgbClr val="002060"/>
                </a:solidFill>
              </a:rPr>
              <a:t>ayudar</a:t>
            </a:r>
            <a:r>
              <a:rPr lang="nl-BE" sz="3200" b="1" dirty="0">
                <a:solidFill>
                  <a:srgbClr val="002060"/>
                </a:solidFill>
              </a:rPr>
              <a:t> </a:t>
            </a:r>
            <a:r>
              <a:rPr lang="nl-BE" sz="3200" dirty="0">
                <a:solidFill>
                  <a:srgbClr val="002060"/>
                </a:solidFill>
              </a:rPr>
              <a:t>a </a:t>
            </a:r>
            <a:r>
              <a:rPr lang="nl-BE" sz="3200" dirty="0" err="1">
                <a:solidFill>
                  <a:srgbClr val="002060"/>
                </a:solidFill>
              </a:rPr>
              <a:t>todos</a:t>
            </a:r>
            <a:r>
              <a:rPr lang="nl-BE" sz="3200" dirty="0">
                <a:solidFill>
                  <a:srgbClr val="002060"/>
                </a:solidFill>
              </a:rPr>
              <a:t> los </a:t>
            </a:r>
            <a:r>
              <a:rPr lang="nl-BE" sz="3200" dirty="0" err="1">
                <a:solidFill>
                  <a:srgbClr val="002060"/>
                </a:solidFill>
              </a:rPr>
              <a:t>americanos</a:t>
            </a:r>
            <a:r>
              <a:rPr lang="nl-BE" sz="3200" dirty="0">
                <a:solidFill>
                  <a:srgbClr val="002060"/>
                </a:solidFill>
              </a:rPr>
              <a:t>.</a:t>
            </a:r>
          </a:p>
          <a:p>
            <a:pPr marL="368340" lvl="0" indent="0">
              <a:lnSpc>
                <a:spcPct val="100000"/>
              </a:lnSpc>
              <a:buSzPts val="4440"/>
              <a:buNone/>
            </a:pPr>
            <a:endParaRPr lang="es-ES" sz="3200" dirty="0"/>
          </a:p>
          <a:p>
            <a:pPr marL="368340" lvl="0" indent="0">
              <a:lnSpc>
                <a:spcPct val="100000"/>
              </a:lnSpc>
              <a:buSzPts val="4440"/>
              <a:buNone/>
            </a:pPr>
            <a:endParaRPr lang="nl-BE" sz="32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/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lang="nl-BE" sz="3600" i="1" dirty="0"/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sz="3600" i="1" dirty="0"/>
          </a:p>
        </p:txBody>
      </p:sp>
      <p:sp>
        <p:nvSpPr>
          <p:cNvPr id="257" name="Google Shape;257;g6c99f0cd9d_3_18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900" cy="5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BE"/>
              <a:t>19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8468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800" u="none" dirty="0"/>
              <a:t/>
            </a:r>
            <a:br>
              <a:rPr lang="en-GB" sz="4800" u="none" dirty="0"/>
            </a:br>
            <a:endParaRPr lang="en-GB" sz="4800" u="non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7AE184E0-0BD4-4705-A12B-9B71DDE63301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6" name="Title 3"/>
          <p:cNvSpPr txBox="1">
            <a:spLocks/>
          </p:cNvSpPr>
          <p:nvPr/>
        </p:nvSpPr>
        <p:spPr bwMode="white">
          <a:xfrm>
            <a:off x="1443474" y="2658642"/>
            <a:ext cx="15183366" cy="443631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1300368" rtl="0" eaLnBrk="1" latinLnBrk="0" hangingPunct="1">
              <a:lnSpc>
                <a:spcPts val="11000"/>
              </a:lnSpc>
              <a:spcBef>
                <a:spcPct val="0"/>
              </a:spcBef>
              <a:buNone/>
              <a:defRPr sz="10000" u="sng" kern="1200" cap="all" baseline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+mj-lt"/>
                <a:ea typeface="+mj-ea"/>
                <a:cs typeface="+mj-cs"/>
              </a:defRPr>
            </a:lvl1pPr>
          </a:lstStyle>
          <a:p>
            <a:pPr marL="914400" indent="-914400">
              <a:lnSpc>
                <a:spcPct val="150000"/>
              </a:lnSpc>
              <a:buClr>
                <a:schemeClr val="bg1"/>
              </a:buClr>
              <a:buFont typeface="Arial"/>
              <a:buAutoNum type="arabicPeriod"/>
            </a:pPr>
            <a:r>
              <a:rPr lang="en-GB" sz="3200" b="1" u="none" dirty="0" err="1"/>
              <a:t>Introducción</a:t>
            </a:r>
            <a:r>
              <a:rPr lang="en-GB" sz="3200" b="1" u="none" dirty="0"/>
              <a:t>: La </a:t>
            </a:r>
            <a:r>
              <a:rPr lang="en-GB" sz="3200" b="1" u="none" dirty="0" err="1"/>
              <a:t>construcción</a:t>
            </a:r>
            <a:r>
              <a:rPr lang="en-GB" sz="3200" b="1" u="none" dirty="0"/>
              <a:t> </a:t>
            </a:r>
            <a:r>
              <a:rPr lang="en-GB" sz="3200" b="1" u="none" dirty="0" err="1"/>
              <a:t>incoativa</a:t>
            </a:r>
            <a:r>
              <a:rPr lang="en-GB" sz="3200" b="1" u="none" dirty="0"/>
              <a:t> y </a:t>
            </a:r>
            <a:r>
              <a:rPr lang="en-GB" sz="3200" b="1" u="none" dirty="0" err="1"/>
              <a:t>metodología</a:t>
            </a:r>
            <a:endParaRPr lang="en-GB" sz="3200" b="1" u="none" dirty="0"/>
          </a:p>
          <a:p>
            <a:pPr marL="914400" indent="-914400">
              <a:lnSpc>
                <a:spcPct val="150000"/>
              </a:lnSpc>
              <a:buClr>
                <a:schemeClr val="bg1"/>
              </a:buClr>
              <a:buAutoNum type="arabicPeriod"/>
            </a:pPr>
            <a:r>
              <a:rPr lang="en-GB" sz="2800" u="none" dirty="0" err="1"/>
              <a:t>Clasificación</a:t>
            </a:r>
            <a:r>
              <a:rPr lang="en-GB" sz="2800" u="none" dirty="0"/>
              <a:t> </a:t>
            </a:r>
            <a:r>
              <a:rPr lang="en-GB" sz="2800" u="none" dirty="0" err="1"/>
              <a:t>Léxica</a:t>
            </a:r>
            <a:r>
              <a:rPr lang="en-GB" sz="2800" u="none" dirty="0"/>
              <a:t> de los </a:t>
            </a:r>
            <a:r>
              <a:rPr lang="en-GB" sz="2800" u="none" dirty="0" err="1"/>
              <a:t>verbos</a:t>
            </a:r>
            <a:r>
              <a:rPr lang="en-GB" sz="2800" u="none" dirty="0"/>
              <a:t> de </a:t>
            </a:r>
            <a:r>
              <a:rPr lang="en-GB" sz="2800" u="none" dirty="0" err="1"/>
              <a:t>movimiento</a:t>
            </a:r>
            <a:endParaRPr lang="en-GB" sz="2800" u="none" dirty="0"/>
          </a:p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GB" sz="2800" u="none" dirty="0"/>
              <a:t>3.      Camino </a:t>
            </a:r>
            <a:r>
              <a:rPr lang="en-GB" sz="2800" u="none" dirty="0" err="1"/>
              <a:t>hacia</a:t>
            </a:r>
            <a:r>
              <a:rPr lang="en-GB" sz="2800" u="none" dirty="0"/>
              <a:t> la </a:t>
            </a:r>
            <a:r>
              <a:rPr lang="en-GB" sz="2800" u="none" dirty="0" err="1"/>
              <a:t>construcción</a:t>
            </a:r>
            <a:r>
              <a:rPr lang="en-GB" sz="2800" u="none" dirty="0"/>
              <a:t> </a:t>
            </a:r>
            <a:r>
              <a:rPr lang="en-GB" sz="2800" u="none" dirty="0" err="1"/>
              <a:t>incoativa</a:t>
            </a:r>
            <a:endParaRPr lang="en-GB" sz="2800" u="none" dirty="0"/>
          </a:p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GB" sz="2800" u="none" dirty="0"/>
              <a:t>         3.1 </a:t>
            </a:r>
            <a:r>
              <a:rPr lang="en-GB" sz="2800" u="none" dirty="0" err="1"/>
              <a:t>Verbos</a:t>
            </a:r>
            <a:r>
              <a:rPr lang="en-GB" sz="2800" u="none" dirty="0"/>
              <a:t> de </a:t>
            </a:r>
            <a:r>
              <a:rPr lang="en-GB" sz="2800" u="none" dirty="0" err="1"/>
              <a:t>movimiento</a:t>
            </a:r>
            <a:r>
              <a:rPr lang="en-GB" sz="2800" u="none" dirty="0"/>
              <a:t> ‘</a:t>
            </a:r>
            <a:r>
              <a:rPr lang="en-GB" sz="2800" u="none" dirty="0" err="1"/>
              <a:t>originales</a:t>
            </a:r>
            <a:r>
              <a:rPr lang="en-GB" sz="2800" u="none" dirty="0"/>
              <a:t>’</a:t>
            </a:r>
          </a:p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GB" sz="2800" u="none" dirty="0"/>
              <a:t>         3.2 </a:t>
            </a:r>
            <a:r>
              <a:rPr lang="en-GB" sz="2800" u="none" dirty="0" err="1"/>
              <a:t>Verbos</a:t>
            </a:r>
            <a:r>
              <a:rPr lang="en-GB" sz="2800" u="none" dirty="0"/>
              <a:t> de </a:t>
            </a:r>
            <a:r>
              <a:rPr lang="en-GB" sz="2800" u="none" dirty="0" err="1"/>
              <a:t>lanzamiento</a:t>
            </a:r>
            <a:endParaRPr lang="en-GB" sz="2800" u="none" dirty="0"/>
          </a:p>
          <a:p>
            <a:pPr marL="514350" indent="-514350">
              <a:lnSpc>
                <a:spcPct val="150000"/>
              </a:lnSpc>
              <a:buClr>
                <a:schemeClr val="bg1"/>
              </a:buClr>
              <a:buAutoNum type="arabicPeriod" startAt="4"/>
            </a:pPr>
            <a:r>
              <a:rPr lang="en-GB" sz="2800" u="none" dirty="0"/>
              <a:t>    La </a:t>
            </a:r>
            <a:r>
              <a:rPr lang="en-GB" sz="2800" u="none" dirty="0" err="1"/>
              <a:t>cronología</a:t>
            </a:r>
            <a:r>
              <a:rPr lang="en-GB" sz="2800" u="none" dirty="0"/>
              <a:t> de los </a:t>
            </a:r>
            <a:r>
              <a:rPr lang="en-GB" sz="2800" u="none" dirty="0" err="1"/>
              <a:t>verbos</a:t>
            </a:r>
            <a:r>
              <a:rPr lang="en-GB" sz="2800" u="none" dirty="0"/>
              <a:t> de </a:t>
            </a:r>
            <a:r>
              <a:rPr lang="en-GB" sz="2800" u="none" dirty="0" err="1"/>
              <a:t>movimiento</a:t>
            </a:r>
            <a:endParaRPr lang="en-GB" sz="2800" u="none" dirty="0"/>
          </a:p>
          <a:p>
            <a:pPr marL="514350" indent="-514350">
              <a:lnSpc>
                <a:spcPct val="150000"/>
              </a:lnSpc>
              <a:buClr>
                <a:schemeClr val="bg1"/>
              </a:buClr>
              <a:buAutoNum type="arabicPeriod" startAt="4"/>
            </a:pPr>
            <a:r>
              <a:rPr lang="en-GB" sz="2800" u="none" dirty="0"/>
              <a:t>    </a:t>
            </a:r>
            <a:r>
              <a:rPr lang="en-GB" sz="2800" u="none" dirty="0" err="1"/>
              <a:t>Conclusión</a:t>
            </a:r>
            <a:endParaRPr lang="en-GB" sz="2800" u="none" dirty="0"/>
          </a:p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GB" sz="100" u="none" dirty="0"/>
              <a:t>5.5</a:t>
            </a:r>
            <a:endParaRPr lang="en-GB" sz="2800" u="none" dirty="0"/>
          </a:p>
        </p:txBody>
      </p:sp>
    </p:spTree>
    <p:extLst>
      <p:ext uri="{BB962C8B-B14F-4D97-AF65-F5344CB8AC3E}">
        <p14:creationId xmlns:p14="http://schemas.microsoft.com/office/powerpoint/2010/main" val="350990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6c99f0cd9d_3_18"/>
          <p:cNvSpPr txBox="1">
            <a:spLocks noGrp="1"/>
          </p:cNvSpPr>
          <p:nvPr>
            <p:ph type="title"/>
          </p:nvPr>
        </p:nvSpPr>
        <p:spPr>
          <a:xfrm>
            <a:off x="159558" y="0"/>
            <a:ext cx="15705300" cy="8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5400"/>
              <a:buFont typeface="Arial"/>
              <a:buNone/>
            </a:pPr>
            <a:r>
              <a:rPr lang="nl-BE" i="1" cap="small" dirty="0" err="1"/>
              <a:t>Zambullir</a:t>
            </a:r>
            <a:endParaRPr i="1" cap="small" dirty="0"/>
          </a:p>
        </p:txBody>
      </p:sp>
      <p:sp>
        <p:nvSpPr>
          <p:cNvPr id="256" name="Google Shape;256;g6c99f0cd9d_3_18"/>
          <p:cNvSpPr txBox="1">
            <a:spLocks noGrp="1"/>
          </p:cNvSpPr>
          <p:nvPr>
            <p:ph type="body" idx="1"/>
          </p:nvPr>
        </p:nvSpPr>
        <p:spPr>
          <a:xfrm>
            <a:off x="-1" y="1115700"/>
            <a:ext cx="17338675" cy="86378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8340" lvl="0" indent="0">
              <a:lnSpc>
                <a:spcPct val="100000"/>
              </a:lnSpc>
              <a:buSzPts val="4440"/>
              <a:buNone/>
            </a:pPr>
            <a:r>
              <a:rPr lang="nl-BE" sz="3200" dirty="0"/>
              <a:t>1) “meter con </a:t>
            </a:r>
            <a:r>
              <a:rPr lang="nl-BE" sz="3200" dirty="0" err="1"/>
              <a:t>ímpetu</a:t>
            </a:r>
            <a:r>
              <a:rPr lang="nl-BE" sz="3200" dirty="0"/>
              <a:t> </a:t>
            </a:r>
            <a:r>
              <a:rPr lang="nl-BE" sz="3200" dirty="0" err="1"/>
              <a:t>algo</a:t>
            </a:r>
            <a:r>
              <a:rPr lang="nl-BE" sz="3200" dirty="0"/>
              <a:t> o a </a:t>
            </a:r>
            <a:r>
              <a:rPr lang="nl-BE" sz="3200" dirty="0" err="1"/>
              <a:t>alguien</a:t>
            </a:r>
            <a:r>
              <a:rPr lang="nl-BE" sz="3200" dirty="0"/>
              <a:t> </a:t>
            </a:r>
            <a:r>
              <a:rPr lang="nl-BE" sz="3200" dirty="0" err="1"/>
              <a:t>dentro</a:t>
            </a:r>
            <a:r>
              <a:rPr lang="nl-BE" sz="3200" dirty="0"/>
              <a:t> del </a:t>
            </a:r>
            <a:r>
              <a:rPr lang="nl-BE" sz="3200" dirty="0" err="1"/>
              <a:t>agua</a:t>
            </a:r>
            <a:r>
              <a:rPr lang="nl-BE" sz="3200" dirty="0"/>
              <a:t> o </a:t>
            </a:r>
            <a:r>
              <a:rPr lang="nl-BE" sz="3200" dirty="0" err="1"/>
              <a:t>otro</a:t>
            </a:r>
            <a:r>
              <a:rPr lang="nl-BE" sz="3200" dirty="0"/>
              <a:t> </a:t>
            </a:r>
            <a:r>
              <a:rPr lang="nl-BE" sz="3200" dirty="0" err="1"/>
              <a:t>líquido</a:t>
            </a:r>
            <a:r>
              <a:rPr lang="nl-BE" sz="3200" dirty="0"/>
              <a:t>”</a:t>
            </a:r>
            <a:endParaRPr lang="es-ES" sz="32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es-ES" sz="3200" dirty="0"/>
              <a:t>2) </a:t>
            </a:r>
            <a:r>
              <a:rPr lang="nl-BE" sz="3200" dirty="0"/>
              <a:t>“</a:t>
            </a:r>
            <a:r>
              <a:rPr lang="nl-BE" sz="3200" dirty="0" err="1"/>
              <a:t>meterse</a:t>
            </a:r>
            <a:r>
              <a:rPr lang="nl-BE" sz="3200" dirty="0"/>
              <a:t> a sí </a:t>
            </a:r>
            <a:r>
              <a:rPr lang="nl-BE" sz="3200" dirty="0" err="1"/>
              <a:t>mismo</a:t>
            </a:r>
            <a:r>
              <a:rPr lang="nl-BE" sz="3200" dirty="0"/>
              <a:t> con </a:t>
            </a:r>
            <a:r>
              <a:rPr lang="nl-BE" sz="3200" dirty="0" err="1"/>
              <a:t>ímpetu</a:t>
            </a:r>
            <a:r>
              <a:rPr lang="nl-BE" sz="3200" dirty="0"/>
              <a:t> </a:t>
            </a:r>
            <a:r>
              <a:rPr lang="nl-BE" sz="3200" dirty="0" err="1"/>
              <a:t>dentro</a:t>
            </a:r>
            <a:r>
              <a:rPr lang="nl-BE" sz="3200" dirty="0"/>
              <a:t> del </a:t>
            </a:r>
            <a:r>
              <a:rPr lang="nl-BE" sz="3200" dirty="0" err="1"/>
              <a:t>agua</a:t>
            </a:r>
            <a:r>
              <a:rPr lang="nl-BE" sz="3200" dirty="0"/>
              <a:t>, </a:t>
            </a:r>
            <a:r>
              <a:rPr lang="nl-BE" sz="3200" dirty="0" err="1"/>
              <a:t>sumergirse</a:t>
            </a:r>
            <a:r>
              <a:rPr lang="nl-BE" sz="3200" dirty="0"/>
              <a:t>” (</a:t>
            </a:r>
            <a:r>
              <a:rPr lang="nl-BE" sz="3200" dirty="0" err="1"/>
              <a:t>movimiento</a:t>
            </a:r>
            <a:r>
              <a:rPr lang="nl-BE" sz="3200" dirty="0"/>
              <a:t> </a:t>
            </a:r>
            <a:r>
              <a:rPr lang="nl-BE" sz="3200" dirty="0" err="1"/>
              <a:t>concreto</a:t>
            </a:r>
            <a:r>
              <a:rPr lang="nl-BE" sz="3200" dirty="0"/>
              <a:t>)</a:t>
            </a:r>
            <a:endParaRPr lang="es-ES" sz="3200" dirty="0"/>
          </a:p>
          <a:p>
            <a:pPr marL="368340" lvl="0" indent="0">
              <a:lnSpc>
                <a:spcPct val="100000"/>
              </a:lnSpc>
              <a:buSzPts val="4440"/>
              <a:buNone/>
            </a:pPr>
            <a:r>
              <a:rPr lang="es-ES" sz="3200" dirty="0"/>
              <a:t>3) “introducirse de súbito en alguna actividad o asunto” (movimiento abstracto)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es-ES" sz="3200" dirty="0"/>
              <a:t>4) “sumergirse en el agua a hacer algo” (contextos puente)</a:t>
            </a:r>
          </a:p>
          <a:p>
            <a:pPr marL="368340" lvl="0" indent="0">
              <a:lnSpc>
                <a:spcPct val="100000"/>
              </a:lnSpc>
              <a:buSzPts val="4440"/>
              <a:buNone/>
            </a:pPr>
            <a:r>
              <a:rPr lang="es-ES" sz="3200" dirty="0"/>
              <a:t>5) “empezar a hacer algo” (aspecto incoativo)</a:t>
            </a:r>
          </a:p>
          <a:p>
            <a:pPr marL="368340" lvl="0" indent="0">
              <a:lnSpc>
                <a:spcPct val="100000"/>
              </a:lnSpc>
              <a:buSzPts val="4440"/>
              <a:buNone/>
            </a:pPr>
            <a:endParaRPr lang="es-ES" sz="32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rgbClr val="002060"/>
                </a:solidFill>
              </a:rPr>
              <a:t>1)  - </a:t>
            </a:r>
            <a:r>
              <a:rPr lang="nl-BE" sz="3200" dirty="0" err="1">
                <a:solidFill>
                  <a:srgbClr val="002060"/>
                </a:solidFill>
              </a:rPr>
              <a:t>Un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niño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logra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b="1" dirty="0" err="1">
                <a:solidFill>
                  <a:srgbClr val="002060"/>
                </a:solidFill>
              </a:rPr>
              <a:t>zambullir</a:t>
            </a:r>
            <a:r>
              <a:rPr lang="nl-BE" sz="3200" dirty="0">
                <a:solidFill>
                  <a:srgbClr val="002060"/>
                </a:solidFill>
              </a:rPr>
              <a:t> los </a:t>
            </a:r>
            <a:r>
              <a:rPr lang="nl-BE" sz="3200" dirty="0" err="1">
                <a:solidFill>
                  <a:srgbClr val="002060"/>
                </a:solidFill>
              </a:rPr>
              <a:t>juguetes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más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pesados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después</a:t>
            </a:r>
            <a:r>
              <a:rPr lang="nl-BE" sz="3200" dirty="0">
                <a:solidFill>
                  <a:srgbClr val="002060"/>
                </a:solidFill>
              </a:rPr>
              <a:t> del </a:t>
            </a:r>
            <a:r>
              <a:rPr lang="nl-BE" sz="3200" dirty="0" err="1">
                <a:solidFill>
                  <a:srgbClr val="002060"/>
                </a:solidFill>
              </a:rPr>
              <a:t>año</a:t>
            </a:r>
            <a:r>
              <a:rPr lang="nl-BE" sz="3200" dirty="0">
                <a:solidFill>
                  <a:srgbClr val="002060"/>
                </a:solidFill>
              </a:rPr>
              <a:t> y medio de </a:t>
            </a:r>
            <a:r>
              <a:rPr lang="nl-BE" sz="3200" dirty="0" err="1">
                <a:solidFill>
                  <a:srgbClr val="002060"/>
                </a:solidFill>
              </a:rPr>
              <a:t>vida</a:t>
            </a:r>
            <a:r>
              <a:rPr lang="nl-BE" sz="3200" dirty="0">
                <a:solidFill>
                  <a:srgbClr val="002060"/>
                </a:solidFill>
              </a:rPr>
              <a:t>.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rgbClr val="002060"/>
                </a:solidFill>
              </a:rPr>
              <a:t>	- Manuel </a:t>
            </a:r>
            <a:r>
              <a:rPr lang="nl-BE" sz="3200" b="1" dirty="0" err="1">
                <a:solidFill>
                  <a:srgbClr val="002060"/>
                </a:solidFill>
              </a:rPr>
              <a:t>zambulló</a:t>
            </a:r>
            <a:r>
              <a:rPr lang="nl-BE" sz="3200" dirty="0">
                <a:solidFill>
                  <a:srgbClr val="002060"/>
                </a:solidFill>
              </a:rPr>
              <a:t> a sus </a:t>
            </a:r>
            <a:r>
              <a:rPr lang="nl-BE" sz="3200" dirty="0" err="1">
                <a:solidFill>
                  <a:srgbClr val="002060"/>
                </a:solidFill>
              </a:rPr>
              <a:t>primos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porque</a:t>
            </a:r>
            <a:r>
              <a:rPr lang="nl-BE" sz="3200" dirty="0">
                <a:solidFill>
                  <a:srgbClr val="002060"/>
                </a:solidFill>
              </a:rPr>
              <a:t> no </a:t>
            </a:r>
            <a:r>
              <a:rPr lang="nl-BE" sz="3200" dirty="0" err="1">
                <a:solidFill>
                  <a:srgbClr val="002060"/>
                </a:solidFill>
              </a:rPr>
              <a:t>quería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bañarse</a:t>
            </a:r>
            <a:r>
              <a:rPr lang="nl-BE" sz="3200" dirty="0">
                <a:solidFill>
                  <a:srgbClr val="002060"/>
                </a:solidFill>
              </a:rPr>
              <a:t>. 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rgbClr val="002060"/>
                </a:solidFill>
              </a:rPr>
              <a:t>2) Es </a:t>
            </a:r>
            <a:r>
              <a:rPr lang="nl-BE" sz="3200" dirty="0" err="1">
                <a:solidFill>
                  <a:srgbClr val="002060"/>
                </a:solidFill>
              </a:rPr>
              <a:t>maravilloso</a:t>
            </a:r>
            <a:r>
              <a:rPr lang="nl-BE" sz="3200" dirty="0">
                <a:solidFill>
                  <a:srgbClr val="002060"/>
                </a:solidFill>
              </a:rPr>
              <a:t> verlos </a:t>
            </a:r>
            <a:r>
              <a:rPr lang="nl-BE" sz="3200" b="1" dirty="0" err="1">
                <a:solidFill>
                  <a:srgbClr val="002060"/>
                </a:solidFill>
              </a:rPr>
              <a:t>zambullirse</a:t>
            </a:r>
            <a:r>
              <a:rPr lang="nl-BE" sz="3200" dirty="0">
                <a:solidFill>
                  <a:srgbClr val="002060"/>
                </a:solidFill>
              </a:rPr>
              <a:t> y nadar a </a:t>
            </a:r>
            <a:r>
              <a:rPr lang="nl-BE" sz="3200" dirty="0" err="1">
                <a:solidFill>
                  <a:srgbClr val="002060"/>
                </a:solidFill>
              </a:rPr>
              <a:t>una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velocidad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sorprendente</a:t>
            </a:r>
            <a:r>
              <a:rPr lang="nl-BE" sz="3200" dirty="0">
                <a:solidFill>
                  <a:srgbClr val="002060"/>
                </a:solidFill>
              </a:rPr>
              <a:t>.</a:t>
            </a:r>
          </a:p>
          <a:p>
            <a:pPr marL="808038" indent="-439738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rgbClr val="002060"/>
                </a:solidFill>
              </a:rPr>
              <a:t>3) - Se </a:t>
            </a:r>
            <a:r>
              <a:rPr lang="nl-BE" sz="3200" dirty="0" err="1">
                <a:solidFill>
                  <a:srgbClr val="002060"/>
                </a:solidFill>
              </a:rPr>
              <a:t>incluyen</a:t>
            </a:r>
            <a:r>
              <a:rPr lang="nl-BE" sz="3200" dirty="0">
                <a:solidFill>
                  <a:srgbClr val="002060"/>
                </a:solidFill>
              </a:rPr>
              <a:t> dos </a:t>
            </a:r>
            <a:r>
              <a:rPr lang="nl-BE" sz="3200" dirty="0" err="1">
                <a:solidFill>
                  <a:srgbClr val="002060"/>
                </a:solidFill>
              </a:rPr>
              <a:t>modos</a:t>
            </a:r>
            <a:r>
              <a:rPr lang="nl-BE" sz="3200" dirty="0">
                <a:solidFill>
                  <a:srgbClr val="002060"/>
                </a:solidFill>
              </a:rPr>
              <a:t> de </a:t>
            </a:r>
            <a:r>
              <a:rPr lang="nl-BE" sz="3200" dirty="0" err="1">
                <a:solidFill>
                  <a:srgbClr val="002060"/>
                </a:solidFill>
              </a:rPr>
              <a:t>juego</a:t>
            </a:r>
            <a:r>
              <a:rPr lang="nl-BE" sz="3200" dirty="0">
                <a:solidFill>
                  <a:srgbClr val="002060"/>
                </a:solidFill>
              </a:rPr>
              <a:t>, para que </a:t>
            </a:r>
            <a:r>
              <a:rPr lang="nl-BE" sz="3200" b="1" dirty="0">
                <a:solidFill>
                  <a:srgbClr val="002060"/>
                </a:solidFill>
              </a:rPr>
              <a:t>te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puedas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b="1" dirty="0" err="1">
                <a:solidFill>
                  <a:srgbClr val="002060"/>
                </a:solidFill>
              </a:rPr>
              <a:t>zambullir</a:t>
            </a:r>
            <a:r>
              <a:rPr lang="nl-BE" sz="3200" dirty="0">
                <a:solidFill>
                  <a:srgbClr val="002060"/>
                </a:solidFill>
              </a:rPr>
              <a:t> en la </a:t>
            </a:r>
            <a:r>
              <a:rPr lang="nl-BE" sz="3200" dirty="0" err="1">
                <a:solidFill>
                  <a:srgbClr val="002060"/>
                </a:solidFill>
              </a:rPr>
              <a:t>batalla</a:t>
            </a:r>
            <a:r>
              <a:rPr lang="nl-BE" sz="3200" dirty="0">
                <a:solidFill>
                  <a:srgbClr val="002060"/>
                </a:solidFill>
              </a:rPr>
              <a:t> con o   contra tus </a:t>
            </a:r>
            <a:r>
              <a:rPr lang="nl-BE" sz="3200" dirty="0" err="1">
                <a:solidFill>
                  <a:srgbClr val="002060"/>
                </a:solidFill>
              </a:rPr>
              <a:t>amigos</a:t>
            </a:r>
            <a:r>
              <a:rPr lang="nl-BE" sz="3200" dirty="0">
                <a:solidFill>
                  <a:srgbClr val="002060"/>
                </a:solidFill>
              </a:rPr>
              <a:t>.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rgbClr val="002060"/>
                </a:solidFill>
              </a:rPr>
              <a:t>    - Es el </a:t>
            </a:r>
            <a:r>
              <a:rPr lang="nl-BE" sz="3200" dirty="0" err="1">
                <a:solidFill>
                  <a:srgbClr val="002060"/>
                </a:solidFill>
              </a:rPr>
              <a:t>momento</a:t>
            </a:r>
            <a:r>
              <a:rPr lang="nl-BE" sz="3200" dirty="0">
                <a:solidFill>
                  <a:srgbClr val="002060"/>
                </a:solidFill>
              </a:rPr>
              <a:t> en el que </a:t>
            </a:r>
            <a:r>
              <a:rPr lang="nl-BE" sz="3200" b="1" dirty="0">
                <a:solidFill>
                  <a:srgbClr val="002060"/>
                </a:solidFill>
              </a:rPr>
              <a:t>me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vuelvo</a:t>
            </a:r>
            <a:r>
              <a:rPr lang="nl-BE" sz="3200" dirty="0">
                <a:solidFill>
                  <a:srgbClr val="002060"/>
                </a:solidFill>
              </a:rPr>
              <a:t> a </a:t>
            </a:r>
            <a:r>
              <a:rPr lang="nl-BE" sz="3200" b="1" dirty="0" err="1">
                <a:solidFill>
                  <a:srgbClr val="002060"/>
                </a:solidFill>
              </a:rPr>
              <a:t>zambullir</a:t>
            </a:r>
            <a:r>
              <a:rPr lang="nl-BE" sz="3200" b="1" dirty="0">
                <a:solidFill>
                  <a:srgbClr val="002060"/>
                </a:solidFill>
              </a:rPr>
              <a:t> </a:t>
            </a:r>
            <a:r>
              <a:rPr lang="nl-BE" sz="3200" dirty="0">
                <a:solidFill>
                  <a:srgbClr val="002060"/>
                </a:solidFill>
              </a:rPr>
              <a:t>en la </a:t>
            </a:r>
            <a:r>
              <a:rPr lang="nl-BE" sz="3200" dirty="0" err="1">
                <a:solidFill>
                  <a:srgbClr val="002060"/>
                </a:solidFill>
              </a:rPr>
              <a:t>película</a:t>
            </a:r>
            <a:r>
              <a:rPr lang="nl-BE" sz="3200" dirty="0">
                <a:solidFill>
                  <a:srgbClr val="002060"/>
                </a:solidFill>
              </a:rPr>
              <a:t>. 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rgbClr val="002060"/>
                </a:solidFill>
              </a:rPr>
              <a:t>    - El </a:t>
            </a:r>
            <a:r>
              <a:rPr lang="nl-BE" sz="3200" dirty="0" err="1">
                <a:solidFill>
                  <a:srgbClr val="002060"/>
                </a:solidFill>
              </a:rPr>
              <a:t>científico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solía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b="1" dirty="0" err="1">
                <a:solidFill>
                  <a:srgbClr val="002060"/>
                </a:solidFill>
              </a:rPr>
              <a:t>zambullirse</a:t>
            </a:r>
            <a:r>
              <a:rPr lang="nl-BE" sz="3200" dirty="0">
                <a:solidFill>
                  <a:srgbClr val="002060"/>
                </a:solidFill>
              </a:rPr>
              <a:t> en la </a:t>
            </a:r>
            <a:r>
              <a:rPr lang="nl-BE" sz="3200" dirty="0" err="1">
                <a:solidFill>
                  <a:srgbClr val="002060"/>
                </a:solidFill>
              </a:rPr>
              <a:t>lectura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durante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largas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horas</a:t>
            </a:r>
            <a:r>
              <a:rPr lang="nl-BE" sz="3200" dirty="0">
                <a:solidFill>
                  <a:srgbClr val="002060"/>
                </a:solidFill>
              </a:rPr>
              <a:t>.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rgbClr val="002060"/>
                </a:solidFill>
              </a:rPr>
              <a:t>4) - Los </a:t>
            </a:r>
            <a:r>
              <a:rPr lang="nl-BE" sz="3200" dirty="0" err="1">
                <a:solidFill>
                  <a:srgbClr val="002060"/>
                </a:solidFill>
              </a:rPr>
              <a:t>marinos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b="1" dirty="0">
                <a:solidFill>
                  <a:srgbClr val="002060"/>
                </a:solidFill>
              </a:rPr>
              <a:t>se </a:t>
            </a:r>
            <a:r>
              <a:rPr lang="nl-BE" sz="3200" b="1" dirty="0" err="1">
                <a:solidFill>
                  <a:srgbClr val="002060"/>
                </a:solidFill>
              </a:rPr>
              <a:t>zambulleron</a:t>
            </a:r>
            <a:r>
              <a:rPr lang="nl-BE" sz="3200" b="1" dirty="0">
                <a:solidFill>
                  <a:srgbClr val="002060"/>
                </a:solidFill>
              </a:rPr>
              <a:t> a </a:t>
            </a:r>
            <a:r>
              <a:rPr lang="nl-BE" sz="3200" b="1" dirty="0" err="1">
                <a:solidFill>
                  <a:srgbClr val="002060"/>
                </a:solidFill>
              </a:rPr>
              <a:t>cazar</a:t>
            </a:r>
            <a:r>
              <a:rPr lang="nl-BE" sz="3200" b="1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activamente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peces</a:t>
            </a:r>
            <a:r>
              <a:rPr lang="nl-BE" sz="3200" dirty="0">
                <a:solidFill>
                  <a:srgbClr val="002060"/>
                </a:solidFill>
              </a:rPr>
              <a:t>.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rgbClr val="002060"/>
                </a:solidFill>
              </a:rPr>
              <a:t>    - </a:t>
            </a:r>
            <a:r>
              <a:rPr lang="nl-BE" sz="3200" b="1" dirty="0">
                <a:solidFill>
                  <a:srgbClr val="002060"/>
                </a:solidFill>
              </a:rPr>
              <a:t> Me </a:t>
            </a:r>
            <a:r>
              <a:rPr lang="nl-BE" sz="3200" b="1" dirty="0" err="1">
                <a:solidFill>
                  <a:srgbClr val="002060"/>
                </a:solidFill>
              </a:rPr>
              <a:t>zambullí</a:t>
            </a:r>
            <a:r>
              <a:rPr lang="nl-BE" sz="3200" b="1" dirty="0">
                <a:solidFill>
                  <a:srgbClr val="002060"/>
                </a:solidFill>
              </a:rPr>
              <a:t> a </a:t>
            </a:r>
            <a:r>
              <a:rPr lang="nl-BE" sz="3200" b="1" dirty="0" err="1">
                <a:solidFill>
                  <a:srgbClr val="002060"/>
                </a:solidFill>
              </a:rPr>
              <a:t>echar</a:t>
            </a:r>
            <a:r>
              <a:rPr lang="nl-BE" sz="3200" b="1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un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vistazo</a:t>
            </a:r>
            <a:r>
              <a:rPr lang="nl-BE" sz="3200" dirty="0">
                <a:solidFill>
                  <a:srgbClr val="002060"/>
                </a:solidFill>
              </a:rPr>
              <a:t> a la concha.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rgbClr val="002060"/>
                </a:solidFill>
              </a:rPr>
              <a:t>5) </a:t>
            </a:r>
            <a:r>
              <a:rPr lang="nl-BE" sz="3200" dirty="0" err="1">
                <a:solidFill>
                  <a:srgbClr val="002060"/>
                </a:solidFill>
              </a:rPr>
              <a:t>Antes</a:t>
            </a:r>
            <a:r>
              <a:rPr lang="nl-BE" sz="3200" dirty="0">
                <a:solidFill>
                  <a:srgbClr val="002060"/>
                </a:solidFill>
              </a:rPr>
              <a:t> de </a:t>
            </a:r>
            <a:r>
              <a:rPr lang="nl-BE" sz="3200" b="1" dirty="0" err="1">
                <a:solidFill>
                  <a:srgbClr val="002060"/>
                </a:solidFill>
              </a:rPr>
              <a:t>zambullirme</a:t>
            </a:r>
            <a:r>
              <a:rPr lang="nl-BE" sz="3200" b="1" dirty="0">
                <a:solidFill>
                  <a:srgbClr val="002060"/>
                </a:solidFill>
              </a:rPr>
              <a:t> a </a:t>
            </a:r>
            <a:r>
              <a:rPr lang="nl-BE" sz="3200" b="1" dirty="0" err="1">
                <a:solidFill>
                  <a:srgbClr val="002060"/>
                </a:solidFill>
              </a:rPr>
              <a:t>instalar</a:t>
            </a:r>
            <a:r>
              <a:rPr lang="nl-BE" sz="3200" b="1" dirty="0">
                <a:solidFill>
                  <a:srgbClr val="002060"/>
                </a:solidFill>
              </a:rPr>
              <a:t> </a:t>
            </a:r>
            <a:r>
              <a:rPr lang="nl-BE" sz="3200" dirty="0">
                <a:solidFill>
                  <a:srgbClr val="002060"/>
                </a:solidFill>
              </a:rPr>
              <a:t>los </a:t>
            </a:r>
            <a:r>
              <a:rPr lang="nl-BE" sz="3200" dirty="0" err="1">
                <a:solidFill>
                  <a:srgbClr val="002060"/>
                </a:solidFill>
              </a:rPr>
              <a:t>cinturones</a:t>
            </a:r>
            <a:r>
              <a:rPr lang="nl-BE" sz="3200" dirty="0">
                <a:solidFill>
                  <a:srgbClr val="002060"/>
                </a:solidFill>
              </a:rPr>
              <a:t> al </a:t>
            </a:r>
            <a:r>
              <a:rPr lang="nl-BE" sz="3200" dirty="0" err="1">
                <a:solidFill>
                  <a:srgbClr val="002060"/>
                </a:solidFill>
              </a:rPr>
              <a:t>coche</a:t>
            </a:r>
            <a:r>
              <a:rPr lang="nl-BE" sz="3200" dirty="0">
                <a:solidFill>
                  <a:srgbClr val="002060"/>
                </a:solidFill>
              </a:rPr>
              <a:t>, </a:t>
            </a:r>
            <a:r>
              <a:rPr lang="nl-BE" sz="3200" dirty="0" err="1">
                <a:solidFill>
                  <a:srgbClr val="002060"/>
                </a:solidFill>
              </a:rPr>
              <a:t>pasaba</a:t>
            </a:r>
            <a:r>
              <a:rPr lang="nl-BE" sz="3200" dirty="0">
                <a:solidFill>
                  <a:srgbClr val="002060"/>
                </a:solidFill>
              </a:rPr>
              <a:t> por </a:t>
            </a:r>
            <a:r>
              <a:rPr lang="nl-BE" sz="3200" dirty="0" err="1">
                <a:solidFill>
                  <a:srgbClr val="002060"/>
                </a:solidFill>
              </a:rPr>
              <a:t>aquí</a:t>
            </a:r>
            <a:r>
              <a:rPr lang="nl-BE" sz="3200" dirty="0">
                <a:solidFill>
                  <a:srgbClr val="002060"/>
                </a:solidFill>
              </a:rPr>
              <a:t> a </a:t>
            </a:r>
            <a:r>
              <a:rPr lang="nl-BE" sz="3200" dirty="0" err="1">
                <a:solidFill>
                  <a:srgbClr val="002060"/>
                </a:solidFill>
              </a:rPr>
              <a:t>comentar</a:t>
            </a:r>
            <a:r>
              <a:rPr lang="nl-BE" sz="3200" dirty="0">
                <a:solidFill>
                  <a:srgbClr val="002060"/>
                </a:solidFill>
              </a:rPr>
              <a:t>.</a:t>
            </a:r>
          </a:p>
          <a:p>
            <a:pPr marL="368340" lvl="0" indent="0">
              <a:lnSpc>
                <a:spcPct val="100000"/>
              </a:lnSpc>
              <a:buSzPts val="4440"/>
              <a:buNone/>
            </a:pPr>
            <a:endParaRPr lang="es-ES" sz="2800" dirty="0"/>
          </a:p>
          <a:p>
            <a:pPr marL="368340" lvl="0" indent="0">
              <a:lnSpc>
                <a:spcPct val="100000"/>
              </a:lnSpc>
              <a:buSzPts val="4440"/>
              <a:buNone/>
            </a:pPr>
            <a:endParaRPr lang="nl-BE" sz="28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i="1" dirty="0"/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lang="nl-BE" sz="3200" i="1" dirty="0"/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sz="3200" i="1" dirty="0"/>
          </a:p>
        </p:txBody>
      </p:sp>
    </p:spTree>
    <p:extLst>
      <p:ext uri="{BB962C8B-B14F-4D97-AF65-F5344CB8AC3E}">
        <p14:creationId xmlns:p14="http://schemas.microsoft.com/office/powerpoint/2010/main" val="27066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6c99f0cd9d_3_18"/>
          <p:cNvSpPr txBox="1">
            <a:spLocks noGrp="1"/>
          </p:cNvSpPr>
          <p:nvPr>
            <p:ph type="title"/>
          </p:nvPr>
        </p:nvSpPr>
        <p:spPr>
          <a:xfrm>
            <a:off x="830118" y="252000"/>
            <a:ext cx="15705300" cy="8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SzPts val="5400"/>
            </a:pPr>
            <a:r>
              <a:rPr lang="nl-BE" cap="small" dirty="0"/>
              <a:t>2. Verbos de </a:t>
            </a:r>
            <a:r>
              <a:rPr lang="nl-BE" cap="small" dirty="0" err="1"/>
              <a:t>lanzamiento</a:t>
            </a:r>
            <a:r>
              <a:rPr lang="nl-BE" cap="small" dirty="0"/>
              <a:t> </a:t>
            </a:r>
            <a:r>
              <a:rPr lang="nl-BE" dirty="0"/>
              <a:t>(</a:t>
            </a:r>
            <a:r>
              <a:rPr lang="nl-BE" i="1" dirty="0" err="1"/>
              <a:t>arrojarse</a:t>
            </a:r>
            <a:r>
              <a:rPr lang="nl-BE" i="1" dirty="0"/>
              <a:t>, </a:t>
            </a:r>
            <a:r>
              <a:rPr lang="nl-BE" i="1" dirty="0" err="1"/>
              <a:t>echarse</a:t>
            </a:r>
            <a:r>
              <a:rPr lang="nl-BE" i="1" dirty="0"/>
              <a:t>, </a:t>
            </a:r>
            <a:r>
              <a:rPr lang="nl-BE" i="1" u="none" dirty="0"/>
              <a:t>	</a:t>
            </a:r>
            <a:r>
              <a:rPr lang="nl-BE" i="1" dirty="0" err="1"/>
              <a:t>lanzarse</a:t>
            </a:r>
            <a:r>
              <a:rPr lang="nl-BE" i="1" dirty="0"/>
              <a:t> </a:t>
            </a:r>
            <a:r>
              <a:rPr lang="nl-BE" dirty="0"/>
              <a:t>y </a:t>
            </a:r>
            <a:r>
              <a:rPr lang="nl-BE" i="1" dirty="0" err="1"/>
              <a:t>tirarse</a:t>
            </a:r>
            <a:r>
              <a:rPr lang="nl-BE" dirty="0"/>
              <a:t>)</a:t>
            </a:r>
            <a:br>
              <a:rPr lang="nl-BE" dirty="0"/>
            </a:br>
            <a:endParaRPr cap="small" dirty="0"/>
          </a:p>
        </p:txBody>
      </p:sp>
      <p:sp>
        <p:nvSpPr>
          <p:cNvPr id="256" name="Google Shape;256;g6c99f0cd9d_3_18"/>
          <p:cNvSpPr txBox="1">
            <a:spLocks noGrp="1"/>
          </p:cNvSpPr>
          <p:nvPr>
            <p:ph type="body" idx="1"/>
          </p:nvPr>
        </p:nvSpPr>
        <p:spPr>
          <a:xfrm>
            <a:off x="41421" y="2138985"/>
            <a:ext cx="16661619" cy="5816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834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None/>
            </a:pPr>
            <a:r>
              <a:rPr lang="nl-BE" sz="3200" dirty="0"/>
              <a:t>      	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/>
              <a:t>	1) “</a:t>
            </a:r>
            <a:r>
              <a:rPr lang="nl-BE" sz="3200" dirty="0" err="1"/>
              <a:t>lanzar</a:t>
            </a:r>
            <a:r>
              <a:rPr lang="nl-BE" sz="3200" dirty="0"/>
              <a:t> </a:t>
            </a:r>
            <a:r>
              <a:rPr lang="nl-BE" sz="3200" dirty="0" err="1"/>
              <a:t>algo</a:t>
            </a:r>
            <a:r>
              <a:rPr lang="nl-BE" sz="3200" dirty="0"/>
              <a:t> </a:t>
            </a:r>
            <a:r>
              <a:rPr lang="nl-BE" sz="3200" dirty="0" err="1"/>
              <a:t>hacia</a:t>
            </a:r>
            <a:r>
              <a:rPr lang="nl-BE" sz="3200" dirty="0"/>
              <a:t> </a:t>
            </a:r>
            <a:r>
              <a:rPr lang="nl-BE" sz="3200" dirty="0" err="1"/>
              <a:t>un</a:t>
            </a:r>
            <a:r>
              <a:rPr lang="nl-BE" sz="3200" dirty="0"/>
              <a:t> </a:t>
            </a:r>
            <a:r>
              <a:rPr lang="nl-BE" sz="3200" dirty="0" err="1"/>
              <a:t>lugar</a:t>
            </a:r>
            <a:r>
              <a:rPr lang="nl-BE" sz="3200" dirty="0"/>
              <a:t> </a:t>
            </a:r>
            <a:r>
              <a:rPr lang="nl-BE" sz="3200" dirty="0" err="1"/>
              <a:t>concreto</a:t>
            </a:r>
            <a:r>
              <a:rPr lang="nl-BE" sz="3200" dirty="0"/>
              <a:t>” (</a:t>
            </a:r>
            <a:r>
              <a:rPr lang="nl-BE" sz="3200" dirty="0" err="1"/>
              <a:t>movimiento</a:t>
            </a:r>
            <a:r>
              <a:rPr lang="nl-BE" sz="3200" dirty="0"/>
              <a:t> </a:t>
            </a:r>
            <a:r>
              <a:rPr lang="nl-BE" sz="3200" dirty="0" err="1"/>
              <a:t>concreto</a:t>
            </a:r>
            <a:r>
              <a:rPr lang="nl-BE" sz="3200" dirty="0"/>
              <a:t>)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2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/>
              <a:t>	2) “</a:t>
            </a:r>
            <a:r>
              <a:rPr lang="nl-BE" sz="3200" dirty="0" err="1"/>
              <a:t>lanzarse</a:t>
            </a:r>
            <a:r>
              <a:rPr lang="nl-BE" sz="3200" dirty="0"/>
              <a:t> a sí </a:t>
            </a:r>
            <a:r>
              <a:rPr lang="nl-BE" sz="3200" dirty="0" err="1"/>
              <a:t>mismo</a:t>
            </a:r>
            <a:r>
              <a:rPr lang="nl-BE" sz="3200" dirty="0"/>
              <a:t> </a:t>
            </a:r>
            <a:r>
              <a:rPr lang="nl-BE" sz="3200" dirty="0" err="1"/>
              <a:t>hacia</a:t>
            </a:r>
            <a:r>
              <a:rPr lang="nl-BE" sz="3200" dirty="0"/>
              <a:t> </a:t>
            </a:r>
            <a:r>
              <a:rPr lang="nl-BE" sz="3200" dirty="0" err="1"/>
              <a:t>un</a:t>
            </a:r>
            <a:r>
              <a:rPr lang="nl-BE" sz="3200" dirty="0"/>
              <a:t> </a:t>
            </a:r>
            <a:r>
              <a:rPr lang="nl-BE" sz="3200" dirty="0" err="1"/>
              <a:t>lugar</a:t>
            </a:r>
            <a:r>
              <a:rPr lang="nl-BE" sz="3200" dirty="0"/>
              <a:t> </a:t>
            </a:r>
            <a:r>
              <a:rPr lang="nl-BE" sz="3200" dirty="0" err="1"/>
              <a:t>concreto</a:t>
            </a:r>
            <a:r>
              <a:rPr lang="nl-BE" sz="3200" dirty="0"/>
              <a:t>” (</a:t>
            </a:r>
            <a:r>
              <a:rPr lang="nl-BE" sz="3200" dirty="0" err="1"/>
              <a:t>movimiento</a:t>
            </a:r>
            <a:r>
              <a:rPr lang="nl-BE" sz="3200" dirty="0"/>
              <a:t> </a:t>
            </a:r>
            <a:r>
              <a:rPr lang="nl-BE" sz="3200" dirty="0" err="1"/>
              <a:t>concreto</a:t>
            </a:r>
            <a:r>
              <a:rPr lang="nl-BE" sz="3200" dirty="0"/>
              <a:t>)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2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/>
              <a:t>	3) “</a:t>
            </a:r>
            <a:r>
              <a:rPr lang="nl-BE" sz="3200" dirty="0" err="1"/>
              <a:t>lanzarse</a:t>
            </a:r>
            <a:r>
              <a:rPr lang="nl-BE" sz="3200" dirty="0"/>
              <a:t> a sí </a:t>
            </a:r>
            <a:r>
              <a:rPr lang="nl-BE" sz="3200" dirty="0" err="1"/>
              <a:t>mismo</a:t>
            </a:r>
            <a:r>
              <a:rPr lang="nl-BE" sz="3200" dirty="0"/>
              <a:t> </a:t>
            </a:r>
            <a:r>
              <a:rPr lang="nl-BE" sz="3200" dirty="0" err="1"/>
              <a:t>hacia</a:t>
            </a:r>
            <a:r>
              <a:rPr lang="nl-BE" sz="3200" dirty="0"/>
              <a:t> </a:t>
            </a:r>
            <a:r>
              <a:rPr lang="nl-BE" sz="3200" dirty="0" err="1"/>
              <a:t>un</a:t>
            </a:r>
            <a:r>
              <a:rPr lang="nl-BE" sz="3200" dirty="0"/>
              <a:t> </a:t>
            </a:r>
            <a:r>
              <a:rPr lang="nl-BE" sz="3200" dirty="0" err="1"/>
              <a:t>lugar</a:t>
            </a:r>
            <a:r>
              <a:rPr lang="nl-BE" sz="3200" dirty="0"/>
              <a:t> abstracto / </a:t>
            </a:r>
            <a:r>
              <a:rPr lang="nl-BE" sz="3200" dirty="0" err="1"/>
              <a:t>evento</a:t>
            </a:r>
            <a:r>
              <a:rPr lang="nl-BE" sz="3200" dirty="0"/>
              <a:t>” (</a:t>
            </a:r>
            <a:r>
              <a:rPr lang="nl-BE" sz="3200" dirty="0" err="1"/>
              <a:t>movimiento</a:t>
            </a:r>
            <a:r>
              <a:rPr lang="nl-BE" sz="3200" dirty="0"/>
              <a:t> abstracto)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2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/>
              <a:t>	4) “</a:t>
            </a:r>
            <a:r>
              <a:rPr lang="nl-BE" sz="3200" dirty="0" err="1"/>
              <a:t>lanzarse</a:t>
            </a:r>
            <a:r>
              <a:rPr lang="nl-BE" sz="3200" dirty="0"/>
              <a:t> a sí </a:t>
            </a:r>
            <a:r>
              <a:rPr lang="nl-BE" sz="3200" dirty="0" err="1"/>
              <a:t>mismo</a:t>
            </a:r>
            <a:r>
              <a:rPr lang="nl-BE" sz="3200" dirty="0"/>
              <a:t> para </a:t>
            </a:r>
            <a:r>
              <a:rPr lang="nl-BE" sz="3200" dirty="0" err="1"/>
              <a:t>hacer</a:t>
            </a:r>
            <a:r>
              <a:rPr lang="nl-BE" sz="3200" dirty="0"/>
              <a:t> </a:t>
            </a:r>
            <a:r>
              <a:rPr lang="nl-BE" sz="3200" dirty="0" err="1"/>
              <a:t>algo</a:t>
            </a:r>
            <a:r>
              <a:rPr lang="nl-BE" sz="3200" dirty="0"/>
              <a:t>” (</a:t>
            </a:r>
            <a:r>
              <a:rPr lang="nl-BE" sz="3200" dirty="0" err="1"/>
              <a:t>contexto</a:t>
            </a:r>
            <a:r>
              <a:rPr lang="nl-BE" sz="3200" dirty="0"/>
              <a:t> </a:t>
            </a:r>
            <a:r>
              <a:rPr lang="nl-BE" sz="3200" dirty="0" err="1"/>
              <a:t>puente</a:t>
            </a:r>
            <a:r>
              <a:rPr lang="nl-BE" sz="3200" dirty="0"/>
              <a:t>)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2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/>
              <a:t>	5) “</a:t>
            </a:r>
            <a:r>
              <a:rPr lang="nl-BE" sz="3200" dirty="0" err="1"/>
              <a:t>empezar</a:t>
            </a:r>
            <a:r>
              <a:rPr lang="nl-BE" sz="3200" dirty="0"/>
              <a:t> a </a:t>
            </a:r>
            <a:r>
              <a:rPr lang="nl-BE" sz="3200" dirty="0" err="1"/>
              <a:t>hacer</a:t>
            </a:r>
            <a:r>
              <a:rPr lang="nl-BE" sz="3200" dirty="0"/>
              <a:t> </a:t>
            </a:r>
            <a:r>
              <a:rPr lang="nl-BE" sz="3200" dirty="0" err="1"/>
              <a:t>algo</a:t>
            </a:r>
            <a:r>
              <a:rPr lang="nl-BE" sz="3200" dirty="0"/>
              <a:t>” (</a:t>
            </a:r>
            <a:r>
              <a:rPr lang="nl-BE" sz="3200" dirty="0" err="1"/>
              <a:t>aspecto</a:t>
            </a:r>
            <a:r>
              <a:rPr lang="nl-BE" sz="3200" dirty="0"/>
              <a:t> </a:t>
            </a:r>
            <a:r>
              <a:rPr lang="nl-BE" sz="3200" dirty="0" err="1"/>
              <a:t>incoativo</a:t>
            </a:r>
            <a:r>
              <a:rPr lang="nl-BE" sz="3200" dirty="0"/>
              <a:t>)</a:t>
            </a:r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i="1" dirty="0"/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lang="nl-BE" sz="3200" i="1" dirty="0"/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sz="3200" i="1" dirty="0"/>
          </a:p>
        </p:txBody>
      </p:sp>
      <p:sp>
        <p:nvSpPr>
          <p:cNvPr id="257" name="Google Shape;257;g6c99f0cd9d_3_18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900" cy="5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BE"/>
              <a:t>21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2400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6c99f0cd9d_3_18"/>
          <p:cNvSpPr txBox="1">
            <a:spLocks noGrp="1"/>
          </p:cNvSpPr>
          <p:nvPr>
            <p:ph type="title"/>
          </p:nvPr>
        </p:nvSpPr>
        <p:spPr>
          <a:xfrm>
            <a:off x="830118" y="252000"/>
            <a:ext cx="15705300" cy="8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5400"/>
              <a:buFont typeface="Arial"/>
              <a:buNone/>
            </a:pPr>
            <a:r>
              <a:rPr lang="nl-BE" i="1" cap="small" dirty="0" err="1"/>
              <a:t>echar</a:t>
            </a:r>
            <a:endParaRPr i="1" cap="small" dirty="0"/>
          </a:p>
        </p:txBody>
      </p:sp>
      <p:sp>
        <p:nvSpPr>
          <p:cNvPr id="256" name="Google Shape;256;g6c99f0cd9d_3_18"/>
          <p:cNvSpPr txBox="1">
            <a:spLocks noGrp="1"/>
          </p:cNvSpPr>
          <p:nvPr>
            <p:ph type="body" idx="1"/>
          </p:nvPr>
        </p:nvSpPr>
        <p:spPr>
          <a:xfrm>
            <a:off x="441960" y="1195080"/>
            <a:ext cx="16757339" cy="82944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2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/>
              <a:t>1) “</a:t>
            </a:r>
            <a:r>
              <a:rPr lang="nl-BE" sz="3200" dirty="0" err="1"/>
              <a:t>hacer</a:t>
            </a:r>
            <a:r>
              <a:rPr lang="nl-BE" sz="3200" dirty="0"/>
              <a:t> que </a:t>
            </a:r>
            <a:r>
              <a:rPr lang="nl-BE" sz="3200" dirty="0" err="1"/>
              <a:t>algo</a:t>
            </a:r>
            <a:r>
              <a:rPr lang="nl-BE" sz="3200" dirty="0"/>
              <a:t> </a:t>
            </a:r>
            <a:r>
              <a:rPr lang="nl-BE" sz="3200" dirty="0" err="1"/>
              <a:t>vaya</a:t>
            </a:r>
            <a:r>
              <a:rPr lang="nl-BE" sz="3200" dirty="0"/>
              <a:t> a </a:t>
            </a:r>
            <a:r>
              <a:rPr lang="nl-BE" sz="3200" dirty="0" err="1"/>
              <a:t>parar</a:t>
            </a:r>
            <a:r>
              <a:rPr lang="nl-BE" sz="3200" dirty="0"/>
              <a:t> a </a:t>
            </a:r>
            <a:r>
              <a:rPr lang="nl-BE" sz="3200" dirty="0" err="1"/>
              <a:t>alguna</a:t>
            </a:r>
            <a:r>
              <a:rPr lang="nl-BE" sz="3200" dirty="0"/>
              <a:t> </a:t>
            </a:r>
            <a:r>
              <a:rPr lang="nl-BE" sz="3200" dirty="0" err="1"/>
              <a:t>parte</a:t>
            </a:r>
            <a:r>
              <a:rPr lang="nl-BE" sz="3200" dirty="0"/>
              <a:t>, </a:t>
            </a:r>
            <a:r>
              <a:rPr lang="nl-BE" sz="3200" dirty="0" err="1"/>
              <a:t>dándolo</a:t>
            </a:r>
            <a:r>
              <a:rPr lang="nl-BE" sz="3200" dirty="0"/>
              <a:t> </a:t>
            </a:r>
            <a:r>
              <a:rPr lang="nl-BE" sz="3200" dirty="0" err="1"/>
              <a:t>impulso</a:t>
            </a:r>
            <a:r>
              <a:rPr lang="nl-BE" sz="3200" dirty="0"/>
              <a:t>”                           	(</a:t>
            </a:r>
            <a:r>
              <a:rPr lang="nl-BE" sz="3200" dirty="0" err="1"/>
              <a:t>movimiento</a:t>
            </a:r>
            <a:r>
              <a:rPr lang="nl-BE" sz="3200" dirty="0"/>
              <a:t> </a:t>
            </a:r>
            <a:r>
              <a:rPr lang="nl-BE" sz="3200" dirty="0" err="1"/>
              <a:t>concreto</a:t>
            </a:r>
            <a:r>
              <a:rPr lang="nl-BE" sz="3200" dirty="0"/>
              <a:t>)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/>
              <a:t>2) “Ir </a:t>
            </a:r>
            <a:r>
              <a:rPr lang="nl-BE" sz="3200" dirty="0" err="1"/>
              <a:t>violentamente</a:t>
            </a:r>
            <a:r>
              <a:rPr lang="nl-BE" sz="3200" dirty="0"/>
              <a:t> </a:t>
            </a:r>
            <a:r>
              <a:rPr lang="nl-BE" sz="3200" dirty="0" err="1"/>
              <a:t>hacia</a:t>
            </a:r>
            <a:r>
              <a:rPr lang="nl-BE" sz="3200" dirty="0"/>
              <a:t> </a:t>
            </a:r>
            <a:r>
              <a:rPr lang="nl-BE" sz="3200" dirty="0" err="1"/>
              <a:t>alguien</a:t>
            </a:r>
            <a:r>
              <a:rPr lang="nl-BE" sz="3200" dirty="0"/>
              <a:t> o </a:t>
            </a:r>
            <a:r>
              <a:rPr lang="nl-BE" sz="3200" dirty="0" err="1"/>
              <a:t>algo</a:t>
            </a:r>
            <a:r>
              <a:rPr lang="nl-BE" sz="3200" dirty="0"/>
              <a:t>” (</a:t>
            </a:r>
            <a:r>
              <a:rPr lang="nl-BE" sz="3200" dirty="0" err="1"/>
              <a:t>movimiento</a:t>
            </a:r>
            <a:r>
              <a:rPr lang="nl-BE" sz="3200" dirty="0"/>
              <a:t> </a:t>
            </a:r>
            <a:r>
              <a:rPr lang="nl-BE" sz="3200" dirty="0" err="1"/>
              <a:t>concreto</a:t>
            </a:r>
            <a:r>
              <a:rPr lang="nl-BE" sz="3200" dirty="0"/>
              <a:t>)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/>
              <a:t>3) “Ir </a:t>
            </a:r>
            <a:r>
              <a:rPr lang="nl-BE" sz="3200" dirty="0" err="1"/>
              <a:t>violentamente</a:t>
            </a:r>
            <a:r>
              <a:rPr lang="nl-BE" sz="3200" dirty="0"/>
              <a:t> </a:t>
            </a:r>
            <a:r>
              <a:rPr lang="nl-BE" sz="3200" dirty="0" err="1"/>
              <a:t>hacia</a:t>
            </a:r>
            <a:r>
              <a:rPr lang="nl-BE" sz="3200" dirty="0"/>
              <a:t> </a:t>
            </a:r>
            <a:r>
              <a:rPr lang="nl-BE" sz="3200" dirty="0" err="1"/>
              <a:t>un</a:t>
            </a:r>
            <a:r>
              <a:rPr lang="nl-BE" sz="3200" dirty="0"/>
              <a:t> </a:t>
            </a:r>
            <a:r>
              <a:rPr lang="nl-BE" sz="3200" dirty="0" err="1"/>
              <a:t>lugar</a:t>
            </a:r>
            <a:r>
              <a:rPr lang="nl-BE" sz="3200" dirty="0"/>
              <a:t> abstracto / </a:t>
            </a:r>
            <a:r>
              <a:rPr lang="nl-BE" sz="3200" dirty="0" err="1"/>
              <a:t>evento</a:t>
            </a:r>
            <a:r>
              <a:rPr lang="nl-BE" sz="3200" dirty="0"/>
              <a:t>” (</a:t>
            </a:r>
            <a:r>
              <a:rPr lang="nl-BE" sz="3200" dirty="0" err="1"/>
              <a:t>movimiento</a:t>
            </a:r>
            <a:r>
              <a:rPr lang="nl-BE" sz="3200" dirty="0"/>
              <a:t> abstracto)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/>
              <a:t>4) “Ir (</a:t>
            </a:r>
            <a:r>
              <a:rPr lang="nl-BE" sz="3200" dirty="0" err="1"/>
              <a:t>violentamente</a:t>
            </a:r>
            <a:r>
              <a:rPr lang="nl-BE" sz="3200" dirty="0"/>
              <a:t>) para </a:t>
            </a:r>
            <a:r>
              <a:rPr lang="nl-BE" sz="3200" dirty="0" err="1"/>
              <a:t>hacer</a:t>
            </a:r>
            <a:r>
              <a:rPr lang="nl-BE" sz="3200" dirty="0"/>
              <a:t> </a:t>
            </a:r>
            <a:r>
              <a:rPr lang="nl-BE" sz="3200" dirty="0" err="1"/>
              <a:t>algo</a:t>
            </a:r>
            <a:r>
              <a:rPr lang="nl-BE" sz="3200" dirty="0"/>
              <a:t>” (</a:t>
            </a:r>
            <a:r>
              <a:rPr lang="nl-BE" sz="3200" dirty="0" err="1"/>
              <a:t>contexto</a:t>
            </a:r>
            <a:r>
              <a:rPr lang="nl-BE" sz="3200" dirty="0"/>
              <a:t> </a:t>
            </a:r>
            <a:r>
              <a:rPr lang="nl-BE" sz="3200" dirty="0" err="1"/>
              <a:t>puente</a:t>
            </a:r>
            <a:r>
              <a:rPr lang="nl-BE" sz="3200" dirty="0"/>
              <a:t>)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/>
              <a:t>5) “</a:t>
            </a:r>
            <a:r>
              <a:rPr lang="nl-BE" sz="3200" dirty="0" err="1"/>
              <a:t>empezar</a:t>
            </a:r>
            <a:r>
              <a:rPr lang="nl-BE" sz="3200" dirty="0"/>
              <a:t> a </a:t>
            </a:r>
            <a:r>
              <a:rPr lang="nl-BE" sz="3200" dirty="0" err="1"/>
              <a:t>hacer</a:t>
            </a:r>
            <a:r>
              <a:rPr lang="nl-BE" sz="3200" dirty="0"/>
              <a:t> </a:t>
            </a:r>
            <a:r>
              <a:rPr lang="nl-BE" sz="3200" dirty="0" err="1"/>
              <a:t>algo</a:t>
            </a:r>
            <a:r>
              <a:rPr lang="nl-BE" sz="3200" dirty="0"/>
              <a:t>” (</a:t>
            </a:r>
            <a:r>
              <a:rPr lang="nl-BE" sz="3200" dirty="0" err="1"/>
              <a:t>aspecto</a:t>
            </a:r>
            <a:r>
              <a:rPr lang="nl-BE" sz="3200" dirty="0"/>
              <a:t> </a:t>
            </a:r>
            <a:r>
              <a:rPr lang="nl-BE" sz="3200" dirty="0" err="1"/>
              <a:t>incoativo</a:t>
            </a:r>
            <a:r>
              <a:rPr lang="nl-BE" sz="3200" dirty="0"/>
              <a:t>)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2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rgbClr val="002060"/>
                </a:solidFill>
              </a:rPr>
              <a:t>1) </a:t>
            </a:r>
            <a:r>
              <a:rPr lang="nl-BE" sz="3200" dirty="0" err="1">
                <a:solidFill>
                  <a:srgbClr val="002060"/>
                </a:solidFill>
              </a:rPr>
              <a:t>Fundar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una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ciudad</a:t>
            </a:r>
            <a:r>
              <a:rPr lang="nl-BE" sz="3200" dirty="0">
                <a:solidFill>
                  <a:srgbClr val="002060"/>
                </a:solidFill>
              </a:rPr>
              <a:t> es </a:t>
            </a:r>
            <a:r>
              <a:rPr lang="nl-BE" sz="3200" dirty="0" err="1">
                <a:solidFill>
                  <a:srgbClr val="002060"/>
                </a:solidFill>
              </a:rPr>
              <a:t>tarea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símilar</a:t>
            </a:r>
            <a:r>
              <a:rPr lang="nl-BE" sz="3200" dirty="0">
                <a:solidFill>
                  <a:srgbClr val="002060"/>
                </a:solidFill>
              </a:rPr>
              <a:t> a </a:t>
            </a:r>
            <a:r>
              <a:rPr lang="nl-BE" sz="3200" b="1" dirty="0" err="1">
                <a:solidFill>
                  <a:srgbClr val="002060"/>
                </a:solidFill>
              </a:rPr>
              <a:t>echar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una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semilla</a:t>
            </a:r>
            <a:r>
              <a:rPr lang="nl-BE" sz="3200" dirty="0">
                <a:solidFill>
                  <a:srgbClr val="002060"/>
                </a:solidFill>
              </a:rPr>
              <a:t> en el </a:t>
            </a:r>
            <a:r>
              <a:rPr lang="nl-BE" sz="3200" dirty="0" err="1">
                <a:solidFill>
                  <a:srgbClr val="002060"/>
                </a:solidFill>
              </a:rPr>
              <a:t>seno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abierto</a:t>
            </a:r>
            <a:r>
              <a:rPr lang="nl-BE" sz="3200" dirty="0">
                <a:solidFill>
                  <a:srgbClr val="002060"/>
                </a:solidFill>
              </a:rPr>
              <a:t> de la </a:t>
            </a:r>
            <a:r>
              <a:rPr lang="nl-BE" sz="3200" dirty="0" err="1">
                <a:solidFill>
                  <a:srgbClr val="002060"/>
                </a:solidFill>
              </a:rPr>
              <a:t>tierra</a:t>
            </a:r>
            <a:r>
              <a:rPr lang="nl-BE" sz="3200" dirty="0">
                <a:solidFill>
                  <a:srgbClr val="002060"/>
                </a:solidFill>
              </a:rPr>
              <a:t>.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rgbClr val="002060"/>
                </a:solidFill>
              </a:rPr>
              <a:t>2) </a:t>
            </a:r>
            <a:r>
              <a:rPr lang="nl-BE" sz="3200" dirty="0" err="1">
                <a:solidFill>
                  <a:srgbClr val="002060"/>
                </a:solidFill>
              </a:rPr>
              <a:t>Nunca</a:t>
            </a:r>
            <a:r>
              <a:rPr lang="nl-BE" sz="3200" dirty="0">
                <a:solidFill>
                  <a:srgbClr val="002060"/>
                </a:solidFill>
              </a:rPr>
              <a:t> es </a:t>
            </a:r>
            <a:r>
              <a:rPr lang="nl-BE" sz="3200" dirty="0" err="1">
                <a:solidFill>
                  <a:srgbClr val="002060"/>
                </a:solidFill>
              </a:rPr>
              <a:t>demasiado</a:t>
            </a:r>
            <a:r>
              <a:rPr lang="nl-BE" sz="3200" dirty="0">
                <a:solidFill>
                  <a:srgbClr val="002060"/>
                </a:solidFill>
              </a:rPr>
              <a:t> tarde para </a:t>
            </a:r>
            <a:r>
              <a:rPr lang="nl-BE" sz="3200" b="1" dirty="0" err="1">
                <a:solidFill>
                  <a:srgbClr val="002060"/>
                </a:solidFill>
              </a:rPr>
              <a:t>echarse</a:t>
            </a:r>
            <a:r>
              <a:rPr lang="nl-BE" sz="3200" dirty="0">
                <a:solidFill>
                  <a:srgbClr val="002060"/>
                </a:solidFill>
              </a:rPr>
              <a:t> para </a:t>
            </a:r>
            <a:r>
              <a:rPr lang="nl-BE" sz="3200" dirty="0" err="1">
                <a:solidFill>
                  <a:srgbClr val="002060"/>
                </a:solidFill>
              </a:rPr>
              <a:t>atrás</a:t>
            </a:r>
            <a:r>
              <a:rPr lang="nl-BE" sz="3200" dirty="0">
                <a:solidFill>
                  <a:srgbClr val="002060"/>
                </a:solidFill>
              </a:rPr>
              <a:t>.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rgbClr val="002060"/>
                </a:solidFill>
              </a:rPr>
              <a:t>3) No </a:t>
            </a:r>
            <a:r>
              <a:rPr lang="nl-BE" sz="3200" dirty="0" err="1">
                <a:solidFill>
                  <a:srgbClr val="002060"/>
                </a:solidFill>
              </a:rPr>
              <a:t>cualquiera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esta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dispuesta</a:t>
            </a:r>
            <a:r>
              <a:rPr lang="nl-BE" sz="3200" dirty="0">
                <a:solidFill>
                  <a:srgbClr val="002060"/>
                </a:solidFill>
              </a:rPr>
              <a:t> a </a:t>
            </a:r>
            <a:r>
              <a:rPr lang="nl-BE" sz="3200" b="1" dirty="0" err="1">
                <a:solidFill>
                  <a:srgbClr val="002060"/>
                </a:solidFill>
              </a:rPr>
              <a:t>echarse</a:t>
            </a:r>
            <a:r>
              <a:rPr lang="nl-BE" sz="3200" dirty="0">
                <a:solidFill>
                  <a:srgbClr val="002060"/>
                </a:solidFill>
              </a:rPr>
              <a:t> a la </a:t>
            </a:r>
            <a:r>
              <a:rPr lang="nl-BE" sz="3200" dirty="0" err="1">
                <a:solidFill>
                  <a:srgbClr val="002060"/>
                </a:solidFill>
              </a:rPr>
              <a:t>aventura</a:t>
            </a:r>
            <a:r>
              <a:rPr lang="nl-BE" sz="3200" dirty="0">
                <a:solidFill>
                  <a:srgbClr val="002060"/>
                </a:solidFill>
              </a:rPr>
              <a:t>.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rgbClr val="002060"/>
                </a:solidFill>
              </a:rPr>
              <a:t>4) El </a:t>
            </a:r>
            <a:r>
              <a:rPr lang="nl-BE" sz="3200" dirty="0" err="1">
                <a:solidFill>
                  <a:srgbClr val="002060"/>
                </a:solidFill>
              </a:rPr>
              <a:t>niño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abrió</a:t>
            </a:r>
            <a:r>
              <a:rPr lang="nl-BE" sz="3200" dirty="0">
                <a:solidFill>
                  <a:srgbClr val="002060"/>
                </a:solidFill>
              </a:rPr>
              <a:t> los </a:t>
            </a:r>
            <a:r>
              <a:rPr lang="nl-BE" sz="3200" dirty="0" err="1">
                <a:solidFill>
                  <a:srgbClr val="002060"/>
                </a:solidFill>
              </a:rPr>
              <a:t>ojos</a:t>
            </a:r>
            <a:r>
              <a:rPr lang="nl-BE" sz="3200" dirty="0">
                <a:solidFill>
                  <a:srgbClr val="002060"/>
                </a:solidFill>
              </a:rPr>
              <a:t> y </a:t>
            </a:r>
            <a:r>
              <a:rPr lang="nl-BE" sz="3200" b="1" dirty="0">
                <a:solidFill>
                  <a:srgbClr val="002060"/>
                </a:solidFill>
              </a:rPr>
              <a:t>se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b="1" dirty="0">
                <a:solidFill>
                  <a:srgbClr val="002060"/>
                </a:solidFill>
              </a:rPr>
              <a:t>echó a </a:t>
            </a:r>
            <a:r>
              <a:rPr lang="nl-BE" sz="3200" b="1" dirty="0" err="1">
                <a:solidFill>
                  <a:srgbClr val="002060"/>
                </a:solidFill>
              </a:rPr>
              <a:t>correr</a:t>
            </a:r>
            <a:r>
              <a:rPr lang="nl-BE" sz="3200" b="1" dirty="0">
                <a:solidFill>
                  <a:srgbClr val="002060"/>
                </a:solidFill>
              </a:rPr>
              <a:t> </a:t>
            </a:r>
            <a:r>
              <a:rPr lang="nl-BE" sz="3200" dirty="0">
                <a:solidFill>
                  <a:srgbClr val="002060"/>
                </a:solidFill>
              </a:rPr>
              <a:t>de </a:t>
            </a:r>
            <a:r>
              <a:rPr lang="nl-BE" sz="3200" dirty="0" err="1">
                <a:solidFill>
                  <a:srgbClr val="002060"/>
                </a:solidFill>
              </a:rPr>
              <a:t>regreso</a:t>
            </a:r>
            <a:r>
              <a:rPr lang="nl-BE" sz="3200" dirty="0">
                <a:solidFill>
                  <a:srgbClr val="002060"/>
                </a:solidFill>
              </a:rPr>
              <a:t> a </a:t>
            </a:r>
            <a:r>
              <a:rPr lang="nl-BE" sz="3200" dirty="0" err="1">
                <a:solidFill>
                  <a:srgbClr val="002060"/>
                </a:solidFill>
              </a:rPr>
              <a:t>su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casa</a:t>
            </a:r>
            <a:r>
              <a:rPr lang="nl-BE" sz="3200" dirty="0">
                <a:solidFill>
                  <a:srgbClr val="002060"/>
                </a:solidFill>
              </a:rPr>
              <a:t>.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rgbClr val="002060"/>
                </a:solidFill>
              </a:rPr>
              <a:t>5) - De </a:t>
            </a:r>
            <a:r>
              <a:rPr lang="nl-BE" sz="3200" dirty="0" err="1">
                <a:solidFill>
                  <a:srgbClr val="002060"/>
                </a:solidFill>
              </a:rPr>
              <a:t>repente</a:t>
            </a:r>
            <a:r>
              <a:rPr lang="nl-BE" sz="3200" dirty="0">
                <a:solidFill>
                  <a:srgbClr val="002060"/>
                </a:solidFill>
              </a:rPr>
              <a:t>, la </a:t>
            </a:r>
            <a:r>
              <a:rPr lang="nl-BE" sz="3200" dirty="0" err="1">
                <a:solidFill>
                  <a:srgbClr val="002060"/>
                </a:solidFill>
              </a:rPr>
              <a:t>vez</a:t>
            </a:r>
            <a:r>
              <a:rPr lang="nl-BE" sz="3200" dirty="0">
                <a:solidFill>
                  <a:srgbClr val="002060"/>
                </a:solidFill>
              </a:rPr>
              <a:t> se </a:t>
            </a:r>
            <a:r>
              <a:rPr lang="nl-BE" sz="3200" dirty="0" err="1">
                <a:solidFill>
                  <a:srgbClr val="002060"/>
                </a:solidFill>
              </a:rPr>
              <a:t>le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quebró</a:t>
            </a:r>
            <a:r>
              <a:rPr lang="nl-BE" sz="3200" dirty="0">
                <a:solidFill>
                  <a:srgbClr val="002060"/>
                </a:solidFill>
              </a:rPr>
              <a:t> y </a:t>
            </a:r>
            <a:r>
              <a:rPr lang="nl-BE" sz="3200" b="1" dirty="0">
                <a:solidFill>
                  <a:srgbClr val="002060"/>
                </a:solidFill>
              </a:rPr>
              <a:t>se echó a </a:t>
            </a:r>
            <a:r>
              <a:rPr lang="nl-BE" sz="3200" b="1" dirty="0" err="1">
                <a:solidFill>
                  <a:srgbClr val="002060"/>
                </a:solidFill>
              </a:rPr>
              <a:t>llorar</a:t>
            </a:r>
            <a:r>
              <a:rPr lang="nl-BE" sz="3200" b="1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como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lloran</a:t>
            </a:r>
            <a:r>
              <a:rPr lang="nl-BE" sz="3200" dirty="0">
                <a:solidFill>
                  <a:srgbClr val="002060"/>
                </a:solidFill>
              </a:rPr>
              <a:t> los </a:t>
            </a:r>
            <a:r>
              <a:rPr lang="nl-BE" sz="3200" dirty="0" err="1">
                <a:solidFill>
                  <a:srgbClr val="002060"/>
                </a:solidFill>
              </a:rPr>
              <a:t>viejos</a:t>
            </a:r>
            <a:r>
              <a:rPr lang="nl-BE" sz="3200" dirty="0">
                <a:solidFill>
                  <a:srgbClr val="002060"/>
                </a:solidFill>
              </a:rPr>
              <a:t>.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rgbClr val="002060"/>
                </a:solidFill>
              </a:rPr>
              <a:t>    - Si no lo </a:t>
            </a:r>
            <a:r>
              <a:rPr lang="nl-BE" sz="3200" dirty="0" err="1">
                <a:solidFill>
                  <a:srgbClr val="002060"/>
                </a:solidFill>
              </a:rPr>
              <a:t>haces</a:t>
            </a:r>
            <a:r>
              <a:rPr lang="nl-BE" sz="3200" dirty="0">
                <a:solidFill>
                  <a:srgbClr val="002060"/>
                </a:solidFill>
              </a:rPr>
              <a:t>, el </a:t>
            </a:r>
            <a:r>
              <a:rPr lang="nl-BE" sz="3200" dirty="0" err="1">
                <a:solidFill>
                  <a:srgbClr val="002060"/>
                </a:solidFill>
              </a:rPr>
              <a:t>mundo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puede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b="1" dirty="0" err="1">
                <a:solidFill>
                  <a:srgbClr val="002060"/>
                </a:solidFill>
              </a:rPr>
              <a:t>echarse</a:t>
            </a:r>
            <a:r>
              <a:rPr lang="nl-BE" sz="3200" b="1" dirty="0">
                <a:solidFill>
                  <a:srgbClr val="002060"/>
                </a:solidFill>
              </a:rPr>
              <a:t> a </a:t>
            </a:r>
            <a:r>
              <a:rPr lang="nl-BE" sz="3200" b="1" dirty="0" err="1">
                <a:solidFill>
                  <a:srgbClr val="002060"/>
                </a:solidFill>
              </a:rPr>
              <a:t>temblar</a:t>
            </a:r>
            <a:r>
              <a:rPr lang="nl-BE" sz="3200" dirty="0">
                <a:solidFill>
                  <a:srgbClr val="002060"/>
                </a:solidFill>
              </a:rPr>
              <a:t>.	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2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200" i="1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200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i="1" dirty="0"/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lang="nl-BE" sz="3200" i="1" dirty="0"/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sz="3200" i="1" dirty="0"/>
          </a:p>
        </p:txBody>
      </p:sp>
      <p:sp>
        <p:nvSpPr>
          <p:cNvPr id="257" name="Google Shape;257;g6c99f0cd9d_3_18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900" cy="5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BE"/>
              <a:t>22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10561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6c99f0cd9d_3_18"/>
          <p:cNvSpPr txBox="1">
            <a:spLocks noGrp="1"/>
          </p:cNvSpPr>
          <p:nvPr>
            <p:ph type="title"/>
          </p:nvPr>
        </p:nvSpPr>
        <p:spPr>
          <a:xfrm>
            <a:off x="830118" y="252000"/>
            <a:ext cx="15705300" cy="8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5400"/>
              <a:buFont typeface="Arial"/>
              <a:buNone/>
            </a:pPr>
            <a:r>
              <a:rPr lang="nl-BE" i="1" cap="small" dirty="0" err="1"/>
              <a:t>arrojar</a:t>
            </a:r>
            <a:endParaRPr i="1" cap="small" dirty="0"/>
          </a:p>
        </p:txBody>
      </p:sp>
      <p:sp>
        <p:nvSpPr>
          <p:cNvPr id="256" name="Google Shape;256;g6c99f0cd9d_3_18"/>
          <p:cNvSpPr txBox="1">
            <a:spLocks noGrp="1"/>
          </p:cNvSpPr>
          <p:nvPr>
            <p:ph type="body" idx="1"/>
          </p:nvPr>
        </p:nvSpPr>
        <p:spPr>
          <a:xfrm>
            <a:off x="830118" y="1344300"/>
            <a:ext cx="16353941" cy="82944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/>
              <a:t>1) “</a:t>
            </a:r>
            <a:r>
              <a:rPr lang="nl-BE" sz="3200" dirty="0" err="1"/>
              <a:t>impeler</a:t>
            </a:r>
            <a:r>
              <a:rPr lang="nl-BE" sz="3200" dirty="0"/>
              <a:t> </a:t>
            </a:r>
            <a:r>
              <a:rPr lang="nl-BE" sz="3200" dirty="0" err="1"/>
              <a:t>algo</a:t>
            </a:r>
            <a:r>
              <a:rPr lang="nl-BE" sz="3200" dirty="0"/>
              <a:t> con </a:t>
            </a:r>
            <a:r>
              <a:rPr lang="nl-BE" sz="3200" dirty="0" err="1"/>
              <a:t>violencia</a:t>
            </a:r>
            <a:r>
              <a:rPr lang="nl-BE" sz="3200" dirty="0"/>
              <a:t>, de </a:t>
            </a:r>
            <a:r>
              <a:rPr lang="nl-BE" sz="3200" dirty="0" err="1"/>
              <a:t>modo</a:t>
            </a:r>
            <a:r>
              <a:rPr lang="nl-BE" sz="3200" dirty="0"/>
              <a:t> que </a:t>
            </a:r>
            <a:r>
              <a:rPr lang="nl-BE" sz="3200" dirty="0" err="1"/>
              <a:t>recorra</a:t>
            </a:r>
            <a:r>
              <a:rPr lang="nl-BE" sz="3200" dirty="0"/>
              <a:t> </a:t>
            </a:r>
            <a:r>
              <a:rPr lang="nl-BE" sz="3200" dirty="0" err="1"/>
              <a:t>una</a:t>
            </a:r>
            <a:r>
              <a:rPr lang="nl-BE" sz="3200" dirty="0"/>
              <a:t> </a:t>
            </a:r>
            <a:r>
              <a:rPr lang="nl-BE" sz="3200" dirty="0" err="1"/>
              <a:t>distancia</a:t>
            </a:r>
            <a:r>
              <a:rPr lang="nl-BE" sz="3200" dirty="0"/>
              <a:t>” 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/>
              <a:t>	(</a:t>
            </a:r>
            <a:r>
              <a:rPr lang="nl-BE" sz="3200" dirty="0" err="1"/>
              <a:t>movimiento</a:t>
            </a:r>
            <a:r>
              <a:rPr lang="nl-BE" sz="3200" dirty="0"/>
              <a:t> </a:t>
            </a:r>
            <a:r>
              <a:rPr lang="nl-BE" sz="3200" dirty="0" err="1"/>
              <a:t>concreto</a:t>
            </a:r>
            <a:r>
              <a:rPr lang="nl-BE" sz="3200" dirty="0"/>
              <a:t>)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/>
              <a:t>2) “Ir </a:t>
            </a:r>
            <a:r>
              <a:rPr lang="nl-BE" sz="3200" dirty="0" err="1"/>
              <a:t>violentamente</a:t>
            </a:r>
            <a:r>
              <a:rPr lang="nl-BE" sz="3200" dirty="0"/>
              <a:t> </a:t>
            </a:r>
            <a:r>
              <a:rPr lang="nl-BE" sz="3200" dirty="0" err="1"/>
              <a:t>hacia</a:t>
            </a:r>
            <a:r>
              <a:rPr lang="nl-BE" sz="3200" dirty="0"/>
              <a:t> </a:t>
            </a:r>
            <a:r>
              <a:rPr lang="nl-BE" sz="3200" dirty="0" err="1"/>
              <a:t>alguien</a:t>
            </a:r>
            <a:r>
              <a:rPr lang="nl-BE" sz="3200" dirty="0"/>
              <a:t> o </a:t>
            </a:r>
            <a:r>
              <a:rPr lang="nl-BE" sz="3200" dirty="0" err="1"/>
              <a:t>algo</a:t>
            </a:r>
            <a:r>
              <a:rPr lang="nl-BE" sz="3200" dirty="0"/>
              <a:t>” (</a:t>
            </a:r>
            <a:r>
              <a:rPr lang="nl-BE" sz="3200" dirty="0" err="1"/>
              <a:t>movimiento</a:t>
            </a:r>
            <a:r>
              <a:rPr lang="nl-BE" sz="3200" dirty="0"/>
              <a:t> </a:t>
            </a:r>
            <a:r>
              <a:rPr lang="nl-BE" sz="3200" dirty="0" err="1"/>
              <a:t>concreto</a:t>
            </a:r>
            <a:r>
              <a:rPr lang="nl-BE" sz="3200" dirty="0"/>
              <a:t>)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/>
              <a:t>3) “Ir </a:t>
            </a:r>
            <a:r>
              <a:rPr lang="nl-BE" sz="3200" dirty="0" err="1"/>
              <a:t>violentamente</a:t>
            </a:r>
            <a:r>
              <a:rPr lang="nl-BE" sz="3200" dirty="0"/>
              <a:t> </a:t>
            </a:r>
            <a:r>
              <a:rPr lang="nl-BE" sz="3200" dirty="0" err="1"/>
              <a:t>hacia</a:t>
            </a:r>
            <a:r>
              <a:rPr lang="nl-BE" sz="3200" dirty="0"/>
              <a:t> </a:t>
            </a:r>
            <a:r>
              <a:rPr lang="nl-BE" sz="3200" dirty="0" err="1"/>
              <a:t>un</a:t>
            </a:r>
            <a:r>
              <a:rPr lang="nl-BE" sz="3200" dirty="0"/>
              <a:t> </a:t>
            </a:r>
            <a:r>
              <a:rPr lang="nl-BE" sz="3200" dirty="0" err="1"/>
              <a:t>lugar</a:t>
            </a:r>
            <a:r>
              <a:rPr lang="nl-BE" sz="3200" dirty="0"/>
              <a:t> abstracto / </a:t>
            </a:r>
            <a:r>
              <a:rPr lang="nl-BE" sz="3200" dirty="0" err="1"/>
              <a:t>evento</a:t>
            </a:r>
            <a:r>
              <a:rPr lang="nl-BE" sz="3200" dirty="0"/>
              <a:t>” (</a:t>
            </a:r>
            <a:r>
              <a:rPr lang="nl-BE" sz="3200" dirty="0" err="1"/>
              <a:t>movimiento</a:t>
            </a:r>
            <a:r>
              <a:rPr lang="nl-BE" sz="3200" dirty="0"/>
              <a:t> abstracto)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/>
              <a:t>4) “Ir (</a:t>
            </a:r>
            <a:r>
              <a:rPr lang="nl-BE" sz="3200" dirty="0" err="1"/>
              <a:t>violentamente</a:t>
            </a:r>
            <a:r>
              <a:rPr lang="nl-BE" sz="3200" dirty="0"/>
              <a:t>) para </a:t>
            </a:r>
            <a:r>
              <a:rPr lang="nl-BE" sz="3200" dirty="0" err="1"/>
              <a:t>hacer</a:t>
            </a:r>
            <a:r>
              <a:rPr lang="nl-BE" sz="3200" dirty="0"/>
              <a:t> </a:t>
            </a:r>
            <a:r>
              <a:rPr lang="nl-BE" sz="3200" dirty="0" err="1"/>
              <a:t>algo</a:t>
            </a:r>
            <a:r>
              <a:rPr lang="nl-BE" sz="3200" dirty="0"/>
              <a:t>” (</a:t>
            </a:r>
            <a:r>
              <a:rPr lang="nl-BE" sz="3200" dirty="0" err="1"/>
              <a:t>contexto</a:t>
            </a:r>
            <a:r>
              <a:rPr lang="nl-BE" sz="3200" dirty="0"/>
              <a:t> </a:t>
            </a:r>
            <a:r>
              <a:rPr lang="nl-BE" sz="3200" dirty="0" err="1"/>
              <a:t>puente</a:t>
            </a:r>
            <a:r>
              <a:rPr lang="nl-BE" sz="3200" dirty="0"/>
              <a:t>)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/>
              <a:t>5) “</a:t>
            </a:r>
            <a:r>
              <a:rPr lang="nl-BE" sz="3200" dirty="0" err="1"/>
              <a:t>empezar</a:t>
            </a:r>
            <a:r>
              <a:rPr lang="nl-BE" sz="3200" dirty="0"/>
              <a:t> a </a:t>
            </a:r>
            <a:r>
              <a:rPr lang="nl-BE" sz="3200" dirty="0" err="1"/>
              <a:t>hacer</a:t>
            </a:r>
            <a:r>
              <a:rPr lang="nl-BE" sz="3200" dirty="0"/>
              <a:t> </a:t>
            </a:r>
            <a:r>
              <a:rPr lang="nl-BE" sz="3200" dirty="0" err="1"/>
              <a:t>algo</a:t>
            </a:r>
            <a:r>
              <a:rPr lang="nl-BE" sz="3200" dirty="0"/>
              <a:t>” (</a:t>
            </a:r>
            <a:r>
              <a:rPr lang="nl-BE" sz="3200" dirty="0" err="1"/>
              <a:t>aspecto</a:t>
            </a:r>
            <a:r>
              <a:rPr lang="nl-BE" sz="3200" dirty="0"/>
              <a:t> </a:t>
            </a:r>
            <a:r>
              <a:rPr lang="nl-BE" sz="3200" dirty="0" err="1"/>
              <a:t>incoativo</a:t>
            </a:r>
            <a:r>
              <a:rPr lang="nl-BE" sz="3200" dirty="0"/>
              <a:t>)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200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rgbClr val="002060"/>
                </a:solidFill>
              </a:rPr>
              <a:t>1) En la </a:t>
            </a:r>
            <a:r>
              <a:rPr lang="nl-BE" sz="3200" dirty="0" err="1">
                <a:solidFill>
                  <a:srgbClr val="002060"/>
                </a:solidFill>
              </a:rPr>
              <a:t>noche</a:t>
            </a:r>
            <a:r>
              <a:rPr lang="nl-BE" sz="3200" dirty="0">
                <a:solidFill>
                  <a:srgbClr val="002060"/>
                </a:solidFill>
              </a:rPr>
              <a:t>, los </a:t>
            </a:r>
            <a:r>
              <a:rPr lang="nl-BE" sz="3200" dirty="0" err="1">
                <a:solidFill>
                  <a:srgbClr val="002060"/>
                </a:solidFill>
              </a:rPr>
              <a:t>vándalos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volvieron</a:t>
            </a:r>
            <a:r>
              <a:rPr lang="nl-BE" sz="3200" dirty="0">
                <a:solidFill>
                  <a:srgbClr val="002060"/>
                </a:solidFill>
              </a:rPr>
              <a:t> a </a:t>
            </a:r>
            <a:r>
              <a:rPr lang="nl-BE" sz="3200" b="1" dirty="0" err="1">
                <a:solidFill>
                  <a:srgbClr val="002060"/>
                </a:solidFill>
              </a:rPr>
              <a:t>arrojar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piedras</a:t>
            </a:r>
            <a:r>
              <a:rPr lang="nl-BE" sz="3200" dirty="0">
                <a:solidFill>
                  <a:srgbClr val="002060"/>
                </a:solidFill>
              </a:rPr>
              <a:t> a los </a:t>
            </a:r>
            <a:r>
              <a:rPr lang="nl-BE" sz="3200" dirty="0" err="1">
                <a:solidFill>
                  <a:srgbClr val="002060"/>
                </a:solidFill>
              </a:rPr>
              <a:t>vidrios</a:t>
            </a:r>
            <a:r>
              <a:rPr lang="nl-BE" sz="3200" dirty="0">
                <a:solidFill>
                  <a:srgbClr val="002060"/>
                </a:solidFill>
              </a:rPr>
              <a:t>. 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rgbClr val="002060"/>
                </a:solidFill>
              </a:rPr>
              <a:t>2) La </a:t>
            </a:r>
            <a:r>
              <a:rPr lang="nl-BE" sz="3200" dirty="0" err="1">
                <a:solidFill>
                  <a:srgbClr val="002060"/>
                </a:solidFill>
              </a:rPr>
              <a:t>respuesta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más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segura</a:t>
            </a:r>
            <a:r>
              <a:rPr lang="nl-BE" sz="3200" dirty="0">
                <a:solidFill>
                  <a:srgbClr val="002060"/>
                </a:solidFill>
              </a:rPr>
              <a:t> ante </a:t>
            </a:r>
            <a:r>
              <a:rPr lang="nl-BE" sz="3200" dirty="0" err="1">
                <a:solidFill>
                  <a:srgbClr val="002060"/>
                </a:solidFill>
              </a:rPr>
              <a:t>un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terremoto</a:t>
            </a:r>
            <a:r>
              <a:rPr lang="nl-BE" sz="3200" dirty="0">
                <a:solidFill>
                  <a:srgbClr val="002060"/>
                </a:solidFill>
              </a:rPr>
              <a:t> es </a:t>
            </a:r>
            <a:r>
              <a:rPr lang="nl-BE" sz="3200" b="1" dirty="0" err="1">
                <a:solidFill>
                  <a:srgbClr val="002060"/>
                </a:solidFill>
              </a:rPr>
              <a:t>arrojarse</a:t>
            </a:r>
            <a:r>
              <a:rPr lang="nl-BE" sz="3200" dirty="0">
                <a:solidFill>
                  <a:srgbClr val="002060"/>
                </a:solidFill>
              </a:rPr>
              <a:t> al </a:t>
            </a:r>
            <a:r>
              <a:rPr lang="nl-BE" sz="3200" dirty="0" err="1">
                <a:solidFill>
                  <a:srgbClr val="002060"/>
                </a:solidFill>
              </a:rPr>
              <a:t>suelo</a:t>
            </a:r>
            <a:r>
              <a:rPr lang="nl-BE" sz="3200" dirty="0">
                <a:solidFill>
                  <a:srgbClr val="002060"/>
                </a:solidFill>
              </a:rPr>
              <a:t>.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rgbClr val="002060"/>
                </a:solidFill>
              </a:rPr>
              <a:t>3) </a:t>
            </a:r>
            <a:r>
              <a:rPr lang="nl-BE" sz="3200" dirty="0" err="1">
                <a:solidFill>
                  <a:srgbClr val="002060"/>
                </a:solidFill>
              </a:rPr>
              <a:t>Yoda</a:t>
            </a:r>
            <a:r>
              <a:rPr lang="nl-BE" sz="3200" dirty="0">
                <a:solidFill>
                  <a:srgbClr val="002060"/>
                </a:solidFill>
              </a:rPr>
              <a:t> podía </a:t>
            </a:r>
            <a:r>
              <a:rPr lang="nl-BE" sz="3200" dirty="0" err="1">
                <a:solidFill>
                  <a:srgbClr val="002060"/>
                </a:solidFill>
              </a:rPr>
              <a:t>ser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brusco</a:t>
            </a:r>
            <a:r>
              <a:rPr lang="nl-BE" sz="3200" dirty="0">
                <a:solidFill>
                  <a:srgbClr val="002060"/>
                </a:solidFill>
              </a:rPr>
              <a:t>, </a:t>
            </a:r>
            <a:r>
              <a:rPr lang="nl-BE" sz="3200" dirty="0" err="1">
                <a:solidFill>
                  <a:srgbClr val="002060"/>
                </a:solidFill>
              </a:rPr>
              <a:t>firme</a:t>
            </a:r>
            <a:r>
              <a:rPr lang="nl-BE" sz="3200" dirty="0">
                <a:solidFill>
                  <a:srgbClr val="002060"/>
                </a:solidFill>
              </a:rPr>
              <a:t>, </a:t>
            </a:r>
            <a:r>
              <a:rPr lang="nl-BE" sz="3200" dirty="0" err="1">
                <a:solidFill>
                  <a:srgbClr val="002060"/>
                </a:solidFill>
              </a:rPr>
              <a:t>rehusar</a:t>
            </a:r>
            <a:r>
              <a:rPr lang="nl-BE" sz="3200" dirty="0">
                <a:solidFill>
                  <a:srgbClr val="002060"/>
                </a:solidFill>
              </a:rPr>
              <a:t> la  </a:t>
            </a:r>
            <a:r>
              <a:rPr lang="nl-BE" sz="3200" dirty="0" err="1">
                <a:solidFill>
                  <a:srgbClr val="002060"/>
                </a:solidFill>
              </a:rPr>
              <a:t>ayuda</a:t>
            </a:r>
            <a:r>
              <a:rPr lang="nl-BE" sz="3200" dirty="0">
                <a:solidFill>
                  <a:srgbClr val="002060"/>
                </a:solidFill>
              </a:rPr>
              <a:t> y </a:t>
            </a:r>
            <a:r>
              <a:rPr lang="nl-BE" sz="3200" dirty="0" err="1">
                <a:solidFill>
                  <a:srgbClr val="002060"/>
                </a:solidFill>
              </a:rPr>
              <a:t>aun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así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b="1" dirty="0" err="1">
                <a:solidFill>
                  <a:srgbClr val="002060"/>
                </a:solidFill>
              </a:rPr>
              <a:t>arrojarse</a:t>
            </a:r>
            <a:r>
              <a:rPr lang="nl-BE" sz="3200" dirty="0">
                <a:solidFill>
                  <a:srgbClr val="002060"/>
                </a:solidFill>
              </a:rPr>
              <a:t> al </a:t>
            </a:r>
            <a:r>
              <a:rPr lang="nl-BE" sz="3200" dirty="0" err="1">
                <a:solidFill>
                  <a:srgbClr val="002060"/>
                </a:solidFill>
              </a:rPr>
              <a:t>combate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sin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vacilación</a:t>
            </a:r>
            <a:r>
              <a:rPr lang="nl-BE" sz="3200" dirty="0">
                <a:solidFill>
                  <a:srgbClr val="002060"/>
                </a:solidFill>
              </a:rPr>
              <a:t>. 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rgbClr val="002060"/>
                </a:solidFill>
              </a:rPr>
              <a:t>4) - La </a:t>
            </a:r>
            <a:r>
              <a:rPr lang="nl-BE" sz="3200" dirty="0" err="1">
                <a:solidFill>
                  <a:srgbClr val="002060"/>
                </a:solidFill>
              </a:rPr>
              <a:t>chica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b="1" dirty="0">
                <a:solidFill>
                  <a:srgbClr val="002060"/>
                </a:solidFill>
              </a:rPr>
              <a:t>se </a:t>
            </a:r>
            <a:r>
              <a:rPr lang="nl-BE" sz="3200" b="1" dirty="0" err="1">
                <a:solidFill>
                  <a:srgbClr val="002060"/>
                </a:solidFill>
              </a:rPr>
              <a:t>arrojó</a:t>
            </a:r>
            <a:r>
              <a:rPr lang="nl-BE" sz="3200" b="1" dirty="0">
                <a:solidFill>
                  <a:srgbClr val="002060"/>
                </a:solidFill>
              </a:rPr>
              <a:t> a </a:t>
            </a:r>
            <a:r>
              <a:rPr lang="nl-BE" sz="3200" b="1" dirty="0" err="1">
                <a:solidFill>
                  <a:srgbClr val="002060"/>
                </a:solidFill>
              </a:rPr>
              <a:t>correr</a:t>
            </a:r>
            <a:r>
              <a:rPr lang="nl-BE" sz="3200" b="1" dirty="0">
                <a:solidFill>
                  <a:srgbClr val="002060"/>
                </a:solidFill>
              </a:rPr>
              <a:t> </a:t>
            </a:r>
            <a:r>
              <a:rPr lang="nl-BE" sz="3200" dirty="0">
                <a:solidFill>
                  <a:srgbClr val="002060"/>
                </a:solidFill>
              </a:rPr>
              <a:t>a </a:t>
            </a:r>
            <a:r>
              <a:rPr lang="nl-BE" sz="3200" dirty="0" err="1">
                <a:solidFill>
                  <a:srgbClr val="002060"/>
                </a:solidFill>
              </a:rPr>
              <a:t>campo</a:t>
            </a:r>
            <a:r>
              <a:rPr lang="nl-BE" sz="3200" dirty="0">
                <a:solidFill>
                  <a:srgbClr val="002060"/>
                </a:solidFill>
              </a:rPr>
              <a:t> libre.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rgbClr val="002060"/>
                </a:solidFill>
              </a:rPr>
              <a:t>	- Los </a:t>
            </a:r>
            <a:r>
              <a:rPr lang="nl-BE" sz="3200" dirty="0" err="1">
                <a:solidFill>
                  <a:srgbClr val="002060"/>
                </a:solidFill>
              </a:rPr>
              <a:t>nuevos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rebeldes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b="1" dirty="0">
                <a:solidFill>
                  <a:srgbClr val="002060"/>
                </a:solidFill>
              </a:rPr>
              <a:t>se </a:t>
            </a:r>
            <a:r>
              <a:rPr lang="nl-BE" sz="3200" b="1" dirty="0" err="1">
                <a:solidFill>
                  <a:srgbClr val="002060"/>
                </a:solidFill>
              </a:rPr>
              <a:t>arrojaron</a:t>
            </a:r>
            <a:r>
              <a:rPr lang="nl-BE" sz="3200" b="1" dirty="0">
                <a:solidFill>
                  <a:srgbClr val="002060"/>
                </a:solidFill>
              </a:rPr>
              <a:t> a </a:t>
            </a:r>
            <a:r>
              <a:rPr lang="nl-BE" sz="3200" b="1" dirty="0" err="1">
                <a:solidFill>
                  <a:srgbClr val="002060"/>
                </a:solidFill>
              </a:rPr>
              <a:t>atacar</a:t>
            </a:r>
            <a:r>
              <a:rPr lang="nl-BE" sz="3200" b="1" dirty="0">
                <a:solidFill>
                  <a:srgbClr val="002060"/>
                </a:solidFill>
              </a:rPr>
              <a:t> </a:t>
            </a:r>
            <a:r>
              <a:rPr lang="nl-BE" sz="3200" dirty="0">
                <a:solidFill>
                  <a:srgbClr val="002060"/>
                </a:solidFill>
              </a:rPr>
              <a:t>al </a:t>
            </a:r>
            <a:r>
              <a:rPr lang="nl-BE" sz="3200" dirty="0" err="1">
                <a:solidFill>
                  <a:srgbClr val="002060"/>
                </a:solidFill>
              </a:rPr>
              <a:t>sistema</a:t>
            </a:r>
            <a:r>
              <a:rPr lang="nl-BE" sz="3200" dirty="0">
                <a:solidFill>
                  <a:srgbClr val="002060"/>
                </a:solidFill>
              </a:rPr>
              <a:t> de control </a:t>
            </a:r>
            <a:r>
              <a:rPr lang="nl-BE" sz="3200" dirty="0" err="1">
                <a:solidFill>
                  <a:srgbClr val="002060"/>
                </a:solidFill>
              </a:rPr>
              <a:t>social</a:t>
            </a:r>
            <a:r>
              <a:rPr lang="nl-BE" sz="3200" dirty="0">
                <a:solidFill>
                  <a:srgbClr val="002060"/>
                </a:solidFill>
              </a:rPr>
              <a:t>.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200" dirty="0">
                <a:solidFill>
                  <a:srgbClr val="002060"/>
                </a:solidFill>
              </a:rPr>
              <a:t>5) El administrator </a:t>
            </a:r>
            <a:r>
              <a:rPr lang="nl-BE" sz="3200" dirty="0" err="1">
                <a:solidFill>
                  <a:srgbClr val="002060"/>
                </a:solidFill>
              </a:rPr>
              <a:t>puede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fácilmente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b="1" dirty="0" err="1">
                <a:solidFill>
                  <a:srgbClr val="002060"/>
                </a:solidFill>
              </a:rPr>
              <a:t>arrojarse</a:t>
            </a:r>
            <a:r>
              <a:rPr lang="nl-BE" sz="3200" b="1" dirty="0">
                <a:solidFill>
                  <a:srgbClr val="002060"/>
                </a:solidFill>
              </a:rPr>
              <a:t> a </a:t>
            </a:r>
            <a:r>
              <a:rPr lang="nl-BE" sz="3200" b="1" dirty="0" err="1">
                <a:solidFill>
                  <a:srgbClr val="002060"/>
                </a:solidFill>
              </a:rPr>
              <a:t>utilizar</a:t>
            </a:r>
            <a:r>
              <a:rPr lang="nl-BE" sz="3200" b="1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un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documento</a:t>
            </a:r>
            <a:r>
              <a:rPr lang="nl-BE" sz="3200" dirty="0">
                <a:solidFill>
                  <a:srgbClr val="002060"/>
                </a:solidFill>
              </a:rPr>
              <a:t> </a:t>
            </a:r>
            <a:r>
              <a:rPr lang="nl-BE" sz="3200" dirty="0" err="1">
                <a:solidFill>
                  <a:srgbClr val="002060"/>
                </a:solidFill>
              </a:rPr>
              <a:t>alterado</a:t>
            </a:r>
            <a:r>
              <a:rPr lang="nl-BE" sz="3200" dirty="0">
                <a:solidFill>
                  <a:srgbClr val="002060"/>
                </a:solidFill>
              </a:rPr>
              <a:t>.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200" i="1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200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i="1" dirty="0"/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lang="nl-BE" sz="3200" i="1" dirty="0"/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sz="3200" i="1" dirty="0"/>
          </a:p>
        </p:txBody>
      </p:sp>
      <p:sp>
        <p:nvSpPr>
          <p:cNvPr id="257" name="Google Shape;257;g6c99f0cd9d_3_18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900" cy="5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BE"/>
              <a:t>23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048011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6c99f0cd9d_3_18"/>
          <p:cNvSpPr txBox="1">
            <a:spLocks noGrp="1"/>
          </p:cNvSpPr>
          <p:nvPr>
            <p:ph type="title"/>
          </p:nvPr>
        </p:nvSpPr>
        <p:spPr>
          <a:xfrm>
            <a:off x="830118" y="252000"/>
            <a:ext cx="15705300" cy="8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5400"/>
              <a:buFont typeface="Arial"/>
              <a:buNone/>
            </a:pPr>
            <a:r>
              <a:rPr lang="nl-BE" i="1" cap="small" dirty="0" err="1"/>
              <a:t>lanzar</a:t>
            </a:r>
            <a:endParaRPr i="1" cap="small" dirty="0"/>
          </a:p>
        </p:txBody>
      </p:sp>
      <p:sp>
        <p:nvSpPr>
          <p:cNvPr id="256" name="Google Shape;256;g6c99f0cd9d_3_18"/>
          <p:cNvSpPr txBox="1">
            <a:spLocks noGrp="1"/>
          </p:cNvSpPr>
          <p:nvPr>
            <p:ph type="body" idx="1"/>
          </p:nvPr>
        </p:nvSpPr>
        <p:spPr>
          <a:xfrm>
            <a:off x="197418" y="1459123"/>
            <a:ext cx="16970699" cy="82944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600" dirty="0"/>
              <a:t>1) “hacer que </a:t>
            </a:r>
            <a:r>
              <a:rPr lang="nl-BE" sz="3600" dirty="0" err="1"/>
              <a:t>algo</a:t>
            </a:r>
            <a:r>
              <a:rPr lang="nl-BE" sz="3600" dirty="0"/>
              <a:t> </a:t>
            </a:r>
            <a:r>
              <a:rPr lang="nl-BE" sz="3600" dirty="0" err="1"/>
              <a:t>salga</a:t>
            </a:r>
            <a:r>
              <a:rPr lang="nl-BE" sz="3600" dirty="0"/>
              <a:t> </a:t>
            </a:r>
            <a:r>
              <a:rPr lang="nl-BE" sz="3600" dirty="0" err="1"/>
              <a:t>disparado</a:t>
            </a:r>
            <a:r>
              <a:rPr lang="nl-BE" sz="3600" dirty="0"/>
              <a:t> </a:t>
            </a:r>
            <a:r>
              <a:rPr lang="nl-BE" sz="3600" dirty="0" err="1"/>
              <a:t>desde</a:t>
            </a:r>
            <a:r>
              <a:rPr lang="nl-BE" sz="3600" dirty="0"/>
              <a:t> </a:t>
            </a:r>
            <a:r>
              <a:rPr lang="nl-BE" sz="3600" dirty="0" err="1"/>
              <a:t>un</a:t>
            </a:r>
            <a:r>
              <a:rPr lang="nl-BE" sz="3600" dirty="0"/>
              <a:t> </a:t>
            </a:r>
            <a:r>
              <a:rPr lang="nl-BE" sz="3600" dirty="0" err="1"/>
              <a:t>punto</a:t>
            </a:r>
            <a:r>
              <a:rPr lang="nl-BE" sz="3600" dirty="0"/>
              <a:t> </a:t>
            </a:r>
            <a:r>
              <a:rPr lang="nl-BE" sz="3600" dirty="0" err="1"/>
              <a:t>hacio</a:t>
            </a:r>
            <a:r>
              <a:rPr lang="nl-BE" sz="3600" dirty="0"/>
              <a:t> </a:t>
            </a:r>
            <a:r>
              <a:rPr lang="nl-BE" sz="3600" dirty="0" err="1"/>
              <a:t>otro</a:t>
            </a:r>
            <a:r>
              <a:rPr lang="nl-BE" sz="3600" dirty="0"/>
              <a:t>”                       	(</a:t>
            </a:r>
            <a:r>
              <a:rPr lang="nl-BE" sz="3600" dirty="0" err="1"/>
              <a:t>movimiento</a:t>
            </a:r>
            <a:r>
              <a:rPr lang="nl-BE" sz="3600" dirty="0"/>
              <a:t> </a:t>
            </a:r>
            <a:r>
              <a:rPr lang="nl-BE" sz="3600" dirty="0" err="1"/>
              <a:t>concreto</a:t>
            </a:r>
            <a:r>
              <a:rPr lang="nl-BE" sz="3600" dirty="0"/>
              <a:t>)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600" dirty="0"/>
              <a:t>2) “</a:t>
            </a:r>
            <a:r>
              <a:rPr lang="nl-BE" sz="3600" dirty="0" err="1"/>
              <a:t>lanzarse</a:t>
            </a:r>
            <a:r>
              <a:rPr lang="nl-BE" sz="3600" dirty="0"/>
              <a:t> </a:t>
            </a:r>
            <a:r>
              <a:rPr lang="nl-BE" sz="3600" dirty="0" err="1"/>
              <a:t>hacia</a:t>
            </a:r>
            <a:r>
              <a:rPr lang="nl-BE" sz="3600" dirty="0"/>
              <a:t> </a:t>
            </a:r>
            <a:r>
              <a:rPr lang="nl-BE" sz="3600" dirty="0" err="1"/>
              <a:t>un</a:t>
            </a:r>
            <a:r>
              <a:rPr lang="nl-BE" sz="3600" dirty="0"/>
              <a:t> </a:t>
            </a:r>
            <a:r>
              <a:rPr lang="nl-BE" sz="3600" dirty="0" err="1"/>
              <a:t>lugar</a:t>
            </a:r>
            <a:r>
              <a:rPr lang="nl-BE" sz="3600" dirty="0"/>
              <a:t> </a:t>
            </a:r>
            <a:r>
              <a:rPr lang="nl-BE" sz="3600" dirty="0" err="1"/>
              <a:t>concreto</a:t>
            </a:r>
            <a:r>
              <a:rPr lang="nl-BE" sz="3600" dirty="0"/>
              <a:t>” (</a:t>
            </a:r>
            <a:r>
              <a:rPr lang="nl-BE" sz="3600" dirty="0" err="1"/>
              <a:t>movimiento</a:t>
            </a:r>
            <a:r>
              <a:rPr lang="nl-BE" sz="3600" dirty="0"/>
              <a:t> </a:t>
            </a:r>
            <a:r>
              <a:rPr lang="nl-BE" sz="3600" dirty="0" err="1"/>
              <a:t>concreto</a:t>
            </a:r>
            <a:r>
              <a:rPr lang="nl-BE" sz="3600" dirty="0"/>
              <a:t>)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600" dirty="0"/>
              <a:t>3) “</a:t>
            </a:r>
            <a:r>
              <a:rPr lang="nl-BE" sz="3600" dirty="0" err="1"/>
              <a:t>lanzarse</a:t>
            </a:r>
            <a:r>
              <a:rPr lang="nl-BE" sz="3600" dirty="0"/>
              <a:t> </a:t>
            </a:r>
            <a:r>
              <a:rPr lang="nl-BE" sz="3600" dirty="0" err="1"/>
              <a:t>hacia</a:t>
            </a:r>
            <a:r>
              <a:rPr lang="nl-BE" sz="3600" dirty="0"/>
              <a:t> </a:t>
            </a:r>
            <a:r>
              <a:rPr lang="nl-BE" sz="3600" dirty="0" err="1"/>
              <a:t>un</a:t>
            </a:r>
            <a:r>
              <a:rPr lang="nl-BE" sz="3600" dirty="0"/>
              <a:t> </a:t>
            </a:r>
            <a:r>
              <a:rPr lang="nl-BE" sz="3600" dirty="0" err="1"/>
              <a:t>lugar</a:t>
            </a:r>
            <a:r>
              <a:rPr lang="nl-BE" sz="3600" dirty="0"/>
              <a:t> abstracto / </a:t>
            </a:r>
            <a:r>
              <a:rPr lang="nl-BE" sz="3600" dirty="0" err="1"/>
              <a:t>evento</a:t>
            </a:r>
            <a:r>
              <a:rPr lang="nl-BE" sz="3600" dirty="0"/>
              <a:t>” (</a:t>
            </a:r>
            <a:r>
              <a:rPr lang="nl-BE" sz="3600" dirty="0" err="1"/>
              <a:t>movimiento</a:t>
            </a:r>
            <a:r>
              <a:rPr lang="nl-BE" sz="3600" dirty="0"/>
              <a:t> abstracto)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600" dirty="0"/>
              <a:t>4) “</a:t>
            </a:r>
            <a:r>
              <a:rPr lang="nl-BE" sz="3600" dirty="0" err="1"/>
              <a:t>lanzarse</a:t>
            </a:r>
            <a:r>
              <a:rPr lang="nl-BE" sz="3600" dirty="0"/>
              <a:t> para </a:t>
            </a:r>
            <a:r>
              <a:rPr lang="nl-BE" sz="3600" dirty="0" err="1"/>
              <a:t>hacer</a:t>
            </a:r>
            <a:r>
              <a:rPr lang="nl-BE" sz="3600" dirty="0"/>
              <a:t> </a:t>
            </a:r>
            <a:r>
              <a:rPr lang="nl-BE" sz="3600" dirty="0" err="1"/>
              <a:t>algo</a:t>
            </a:r>
            <a:r>
              <a:rPr lang="nl-BE" sz="3600" dirty="0"/>
              <a:t>” (</a:t>
            </a:r>
            <a:r>
              <a:rPr lang="nl-BE" sz="3600" dirty="0" err="1"/>
              <a:t>contexto</a:t>
            </a:r>
            <a:r>
              <a:rPr lang="nl-BE" sz="3600" dirty="0"/>
              <a:t> </a:t>
            </a:r>
            <a:r>
              <a:rPr lang="nl-BE" sz="3600" dirty="0" err="1"/>
              <a:t>puente</a:t>
            </a:r>
            <a:r>
              <a:rPr lang="nl-BE" sz="3600" dirty="0"/>
              <a:t>)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600" dirty="0"/>
              <a:t>5) “</a:t>
            </a:r>
            <a:r>
              <a:rPr lang="nl-BE" sz="3600" dirty="0" err="1"/>
              <a:t>empezar</a:t>
            </a:r>
            <a:r>
              <a:rPr lang="nl-BE" sz="3600" dirty="0"/>
              <a:t> a </a:t>
            </a:r>
            <a:r>
              <a:rPr lang="nl-BE" sz="3600" dirty="0" err="1"/>
              <a:t>hacer</a:t>
            </a:r>
            <a:r>
              <a:rPr lang="nl-BE" sz="3600" dirty="0"/>
              <a:t> </a:t>
            </a:r>
            <a:r>
              <a:rPr lang="nl-BE" sz="3600" dirty="0" err="1"/>
              <a:t>algo</a:t>
            </a:r>
            <a:r>
              <a:rPr lang="nl-BE" sz="3600" dirty="0"/>
              <a:t>” (</a:t>
            </a:r>
            <a:r>
              <a:rPr lang="nl-BE" sz="3600" dirty="0" err="1"/>
              <a:t>aspecto</a:t>
            </a:r>
            <a:r>
              <a:rPr lang="nl-BE" sz="3600" dirty="0"/>
              <a:t> </a:t>
            </a:r>
            <a:r>
              <a:rPr lang="nl-BE" sz="3600" dirty="0" err="1"/>
              <a:t>incoativo</a:t>
            </a:r>
            <a:r>
              <a:rPr lang="nl-BE" sz="3600" dirty="0"/>
              <a:t>)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6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600" dirty="0">
                <a:solidFill>
                  <a:srgbClr val="002060"/>
                </a:solidFill>
              </a:rPr>
              <a:t>1) La </a:t>
            </a:r>
            <a:r>
              <a:rPr lang="nl-BE" sz="3600" dirty="0" err="1">
                <a:solidFill>
                  <a:srgbClr val="002060"/>
                </a:solidFill>
              </a:rPr>
              <a:t>Bruja</a:t>
            </a:r>
            <a:r>
              <a:rPr lang="nl-BE" sz="3600" dirty="0">
                <a:solidFill>
                  <a:srgbClr val="002060"/>
                </a:solidFill>
              </a:rPr>
              <a:t> del Mar </a:t>
            </a:r>
            <a:r>
              <a:rPr lang="nl-BE" sz="3600" dirty="0" err="1">
                <a:solidFill>
                  <a:srgbClr val="002060"/>
                </a:solidFill>
              </a:rPr>
              <a:t>aparece</a:t>
            </a:r>
            <a:r>
              <a:rPr lang="nl-BE" sz="3600" dirty="0">
                <a:solidFill>
                  <a:srgbClr val="002060"/>
                </a:solidFill>
              </a:rPr>
              <a:t> para </a:t>
            </a:r>
            <a:r>
              <a:rPr lang="nl-BE" sz="3600" b="1" dirty="0" err="1">
                <a:solidFill>
                  <a:srgbClr val="002060"/>
                </a:solidFill>
              </a:rPr>
              <a:t>lanzar</a:t>
            </a:r>
            <a:r>
              <a:rPr lang="nl-BE" sz="3600" dirty="0">
                <a:solidFill>
                  <a:srgbClr val="002060"/>
                </a:solidFill>
              </a:rPr>
              <a:t> botellas a </a:t>
            </a:r>
            <a:r>
              <a:rPr lang="nl-BE" sz="3600" dirty="0" err="1">
                <a:solidFill>
                  <a:srgbClr val="002060"/>
                </a:solidFill>
              </a:rPr>
              <a:t>Popeye</a:t>
            </a:r>
            <a:r>
              <a:rPr lang="nl-BE" sz="3600" dirty="0">
                <a:solidFill>
                  <a:srgbClr val="002060"/>
                </a:solidFill>
              </a:rPr>
              <a:t>.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600" dirty="0">
                <a:solidFill>
                  <a:srgbClr val="002060"/>
                </a:solidFill>
              </a:rPr>
              <a:t>2) Los </a:t>
            </a:r>
            <a:r>
              <a:rPr lang="nl-BE" sz="3600" dirty="0" err="1">
                <a:solidFill>
                  <a:srgbClr val="002060"/>
                </a:solidFill>
              </a:rPr>
              <a:t>hombres</a:t>
            </a:r>
            <a:r>
              <a:rPr lang="nl-BE" sz="3600" dirty="0">
                <a:solidFill>
                  <a:srgbClr val="002060"/>
                </a:solidFill>
              </a:rPr>
              <a:t> </a:t>
            </a:r>
            <a:r>
              <a:rPr lang="nl-BE" sz="3600" dirty="0" err="1">
                <a:solidFill>
                  <a:srgbClr val="002060"/>
                </a:solidFill>
              </a:rPr>
              <a:t>necesitan</a:t>
            </a:r>
            <a:r>
              <a:rPr lang="nl-BE" sz="3600" dirty="0">
                <a:solidFill>
                  <a:srgbClr val="002060"/>
                </a:solidFill>
              </a:rPr>
              <a:t> </a:t>
            </a:r>
            <a:r>
              <a:rPr lang="nl-BE" sz="3600" dirty="0" err="1">
                <a:solidFill>
                  <a:srgbClr val="002060"/>
                </a:solidFill>
              </a:rPr>
              <a:t>razones</a:t>
            </a:r>
            <a:r>
              <a:rPr lang="nl-BE" sz="3600" dirty="0">
                <a:solidFill>
                  <a:srgbClr val="002060"/>
                </a:solidFill>
              </a:rPr>
              <a:t> para </a:t>
            </a:r>
            <a:r>
              <a:rPr lang="nl-BE" sz="3600" dirty="0" err="1">
                <a:solidFill>
                  <a:srgbClr val="002060"/>
                </a:solidFill>
              </a:rPr>
              <a:t>todo</a:t>
            </a:r>
            <a:r>
              <a:rPr lang="nl-BE" sz="3600" dirty="0">
                <a:solidFill>
                  <a:srgbClr val="002060"/>
                </a:solidFill>
              </a:rPr>
              <a:t>, </a:t>
            </a:r>
            <a:r>
              <a:rPr lang="nl-BE" sz="3600" dirty="0" err="1">
                <a:solidFill>
                  <a:srgbClr val="002060"/>
                </a:solidFill>
              </a:rPr>
              <a:t>incluso</a:t>
            </a:r>
            <a:r>
              <a:rPr lang="nl-BE" sz="3600" dirty="0">
                <a:solidFill>
                  <a:srgbClr val="002060"/>
                </a:solidFill>
              </a:rPr>
              <a:t> para </a:t>
            </a:r>
            <a:r>
              <a:rPr lang="nl-BE" sz="3600" b="1" dirty="0" err="1">
                <a:solidFill>
                  <a:srgbClr val="002060"/>
                </a:solidFill>
              </a:rPr>
              <a:t>lanzarse</a:t>
            </a:r>
            <a:r>
              <a:rPr lang="nl-BE" sz="3600" b="1" dirty="0">
                <a:solidFill>
                  <a:srgbClr val="002060"/>
                </a:solidFill>
              </a:rPr>
              <a:t> </a:t>
            </a:r>
            <a:r>
              <a:rPr lang="nl-BE" sz="3600" dirty="0">
                <a:solidFill>
                  <a:srgbClr val="002060"/>
                </a:solidFill>
              </a:rPr>
              <a:t>a la </a:t>
            </a:r>
            <a:r>
              <a:rPr lang="nl-BE" sz="3600" dirty="0" err="1">
                <a:solidFill>
                  <a:srgbClr val="002060"/>
                </a:solidFill>
              </a:rPr>
              <a:t>cama</a:t>
            </a:r>
            <a:r>
              <a:rPr lang="nl-BE" sz="3600" dirty="0">
                <a:solidFill>
                  <a:srgbClr val="002060"/>
                </a:solidFill>
              </a:rPr>
              <a:t>.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600" dirty="0">
                <a:solidFill>
                  <a:srgbClr val="002060"/>
                </a:solidFill>
              </a:rPr>
              <a:t>3) - </a:t>
            </a:r>
            <a:r>
              <a:rPr lang="nl-BE" sz="3600" dirty="0" err="1">
                <a:solidFill>
                  <a:srgbClr val="002060"/>
                </a:solidFill>
              </a:rPr>
              <a:t>Cuándo</a:t>
            </a:r>
            <a:r>
              <a:rPr lang="nl-BE" sz="3600" dirty="0">
                <a:solidFill>
                  <a:srgbClr val="002060"/>
                </a:solidFill>
              </a:rPr>
              <a:t> es </a:t>
            </a:r>
            <a:r>
              <a:rPr lang="nl-BE" sz="3600" dirty="0" err="1">
                <a:solidFill>
                  <a:srgbClr val="002060"/>
                </a:solidFill>
              </a:rPr>
              <a:t>un</a:t>
            </a:r>
            <a:r>
              <a:rPr lang="nl-BE" sz="3600" dirty="0">
                <a:solidFill>
                  <a:srgbClr val="002060"/>
                </a:solidFill>
              </a:rPr>
              <a:t> </a:t>
            </a:r>
            <a:r>
              <a:rPr lang="nl-BE" sz="3600" dirty="0" err="1">
                <a:solidFill>
                  <a:srgbClr val="002060"/>
                </a:solidFill>
              </a:rPr>
              <a:t>buen</a:t>
            </a:r>
            <a:r>
              <a:rPr lang="nl-BE" sz="3600" dirty="0">
                <a:solidFill>
                  <a:srgbClr val="002060"/>
                </a:solidFill>
              </a:rPr>
              <a:t> </a:t>
            </a:r>
            <a:r>
              <a:rPr lang="nl-BE" sz="3600" dirty="0" err="1">
                <a:solidFill>
                  <a:srgbClr val="002060"/>
                </a:solidFill>
              </a:rPr>
              <a:t>momento</a:t>
            </a:r>
            <a:r>
              <a:rPr lang="nl-BE" sz="3600" dirty="0">
                <a:solidFill>
                  <a:srgbClr val="002060"/>
                </a:solidFill>
              </a:rPr>
              <a:t> para </a:t>
            </a:r>
            <a:r>
              <a:rPr lang="nl-BE" sz="3600" b="1" dirty="0" err="1">
                <a:solidFill>
                  <a:srgbClr val="002060"/>
                </a:solidFill>
              </a:rPr>
              <a:t>lanzarse</a:t>
            </a:r>
            <a:r>
              <a:rPr lang="nl-BE" sz="3600" dirty="0">
                <a:solidFill>
                  <a:srgbClr val="002060"/>
                </a:solidFill>
              </a:rPr>
              <a:t> a la </a:t>
            </a:r>
            <a:r>
              <a:rPr lang="nl-BE" sz="3600" dirty="0" err="1">
                <a:solidFill>
                  <a:srgbClr val="002060"/>
                </a:solidFill>
              </a:rPr>
              <a:t>aventura</a:t>
            </a:r>
            <a:r>
              <a:rPr lang="nl-BE" sz="3600" dirty="0">
                <a:solidFill>
                  <a:srgbClr val="002060"/>
                </a:solidFill>
              </a:rPr>
              <a:t>?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600" dirty="0">
                <a:solidFill>
                  <a:srgbClr val="002060"/>
                </a:solidFill>
              </a:rPr>
              <a:t>    - El </a:t>
            </a:r>
            <a:r>
              <a:rPr lang="nl-BE" sz="3600" dirty="0" err="1">
                <a:solidFill>
                  <a:srgbClr val="002060"/>
                </a:solidFill>
              </a:rPr>
              <a:t>rapero</a:t>
            </a:r>
            <a:r>
              <a:rPr lang="nl-BE" sz="3600" dirty="0">
                <a:solidFill>
                  <a:srgbClr val="002060"/>
                </a:solidFill>
              </a:rPr>
              <a:t> </a:t>
            </a:r>
            <a:r>
              <a:rPr lang="nl-BE" sz="3600" dirty="0" err="1">
                <a:solidFill>
                  <a:srgbClr val="002060"/>
                </a:solidFill>
              </a:rPr>
              <a:t>Kanye</a:t>
            </a:r>
            <a:r>
              <a:rPr lang="nl-BE" sz="3600" dirty="0">
                <a:solidFill>
                  <a:srgbClr val="002060"/>
                </a:solidFill>
              </a:rPr>
              <a:t> West </a:t>
            </a:r>
            <a:r>
              <a:rPr lang="nl-BE" sz="3600" dirty="0" err="1">
                <a:solidFill>
                  <a:srgbClr val="002060"/>
                </a:solidFill>
              </a:rPr>
              <a:t>reafirmó</a:t>
            </a:r>
            <a:r>
              <a:rPr lang="nl-BE" sz="3600" dirty="0">
                <a:solidFill>
                  <a:srgbClr val="002060"/>
                </a:solidFill>
              </a:rPr>
              <a:t> sus </a:t>
            </a:r>
            <a:r>
              <a:rPr lang="nl-BE" sz="3600" dirty="0" err="1">
                <a:solidFill>
                  <a:srgbClr val="002060"/>
                </a:solidFill>
              </a:rPr>
              <a:t>intenciones</a:t>
            </a:r>
            <a:r>
              <a:rPr lang="nl-BE" sz="3600" dirty="0">
                <a:solidFill>
                  <a:srgbClr val="002060"/>
                </a:solidFill>
              </a:rPr>
              <a:t> de </a:t>
            </a:r>
            <a:r>
              <a:rPr lang="nl-BE" sz="3600" b="1" dirty="0" err="1">
                <a:solidFill>
                  <a:srgbClr val="002060"/>
                </a:solidFill>
              </a:rPr>
              <a:t>lanzarse</a:t>
            </a:r>
            <a:r>
              <a:rPr lang="nl-BE" sz="3600" dirty="0">
                <a:solidFill>
                  <a:srgbClr val="002060"/>
                </a:solidFill>
              </a:rPr>
              <a:t> a la </a:t>
            </a:r>
            <a:r>
              <a:rPr lang="nl-BE" sz="3600" dirty="0" err="1">
                <a:solidFill>
                  <a:srgbClr val="002060"/>
                </a:solidFill>
              </a:rPr>
              <a:t>presidencia</a:t>
            </a:r>
            <a:r>
              <a:rPr lang="nl-BE" sz="3600" dirty="0">
                <a:solidFill>
                  <a:srgbClr val="002060"/>
                </a:solidFill>
              </a:rPr>
              <a:t>. 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600" dirty="0">
                <a:solidFill>
                  <a:srgbClr val="002060"/>
                </a:solidFill>
              </a:rPr>
              <a:t>4) Facebook </a:t>
            </a:r>
            <a:r>
              <a:rPr lang="nl-BE" sz="3600" b="1" dirty="0">
                <a:solidFill>
                  <a:srgbClr val="002060"/>
                </a:solidFill>
              </a:rPr>
              <a:t>se ha </a:t>
            </a:r>
            <a:r>
              <a:rPr lang="nl-BE" sz="3600" b="1" dirty="0" err="1">
                <a:solidFill>
                  <a:srgbClr val="002060"/>
                </a:solidFill>
              </a:rPr>
              <a:t>lanzado</a:t>
            </a:r>
            <a:r>
              <a:rPr lang="nl-BE" sz="3600" b="1" dirty="0">
                <a:solidFill>
                  <a:srgbClr val="002060"/>
                </a:solidFill>
              </a:rPr>
              <a:t> a </a:t>
            </a:r>
            <a:r>
              <a:rPr lang="nl-BE" sz="3600" b="1" dirty="0" err="1">
                <a:solidFill>
                  <a:srgbClr val="002060"/>
                </a:solidFill>
              </a:rPr>
              <a:t>conquistar</a:t>
            </a:r>
            <a:r>
              <a:rPr lang="nl-BE" sz="3600" b="1" dirty="0">
                <a:solidFill>
                  <a:srgbClr val="002060"/>
                </a:solidFill>
              </a:rPr>
              <a:t> </a:t>
            </a:r>
            <a:r>
              <a:rPr lang="nl-BE" sz="3600" dirty="0">
                <a:solidFill>
                  <a:srgbClr val="002060"/>
                </a:solidFill>
              </a:rPr>
              <a:t>el </a:t>
            </a:r>
            <a:r>
              <a:rPr lang="nl-BE" sz="3600" dirty="0" err="1">
                <a:solidFill>
                  <a:srgbClr val="002060"/>
                </a:solidFill>
              </a:rPr>
              <a:t>espacio</a:t>
            </a:r>
            <a:r>
              <a:rPr lang="nl-BE" sz="3600" dirty="0">
                <a:solidFill>
                  <a:srgbClr val="002060"/>
                </a:solidFill>
              </a:rPr>
              <a:t> virtual.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600" dirty="0">
                <a:solidFill>
                  <a:srgbClr val="002060"/>
                </a:solidFill>
              </a:rPr>
              <a:t>5) </a:t>
            </a:r>
            <a:r>
              <a:rPr lang="nl-BE" sz="3600" dirty="0" err="1">
                <a:solidFill>
                  <a:srgbClr val="002060"/>
                </a:solidFill>
              </a:rPr>
              <a:t>Ambos</a:t>
            </a:r>
            <a:r>
              <a:rPr lang="nl-BE" sz="3600" dirty="0">
                <a:solidFill>
                  <a:srgbClr val="002060"/>
                </a:solidFill>
              </a:rPr>
              <a:t> </a:t>
            </a:r>
            <a:r>
              <a:rPr lang="nl-BE" sz="3600" b="1" dirty="0">
                <a:solidFill>
                  <a:srgbClr val="002060"/>
                </a:solidFill>
              </a:rPr>
              <a:t>se </a:t>
            </a:r>
            <a:r>
              <a:rPr lang="nl-BE" sz="3600" b="1" dirty="0" err="1">
                <a:solidFill>
                  <a:srgbClr val="002060"/>
                </a:solidFill>
              </a:rPr>
              <a:t>lanzan</a:t>
            </a:r>
            <a:r>
              <a:rPr lang="nl-BE" sz="3600" b="1" dirty="0">
                <a:solidFill>
                  <a:srgbClr val="002060"/>
                </a:solidFill>
              </a:rPr>
              <a:t> a </a:t>
            </a:r>
            <a:r>
              <a:rPr lang="nl-BE" sz="3600" b="1" dirty="0" err="1">
                <a:solidFill>
                  <a:srgbClr val="002060"/>
                </a:solidFill>
              </a:rPr>
              <a:t>hablar</a:t>
            </a:r>
            <a:r>
              <a:rPr lang="nl-BE" sz="3600" b="1" dirty="0">
                <a:solidFill>
                  <a:srgbClr val="002060"/>
                </a:solidFill>
              </a:rPr>
              <a:t> </a:t>
            </a:r>
            <a:r>
              <a:rPr lang="nl-BE" sz="3600" dirty="0" err="1">
                <a:solidFill>
                  <a:srgbClr val="002060"/>
                </a:solidFill>
              </a:rPr>
              <a:t>sin</a:t>
            </a:r>
            <a:r>
              <a:rPr lang="nl-BE" sz="3600" dirty="0">
                <a:solidFill>
                  <a:srgbClr val="002060"/>
                </a:solidFill>
              </a:rPr>
              <a:t> </a:t>
            </a:r>
            <a:r>
              <a:rPr lang="nl-BE" sz="3600" dirty="0" err="1">
                <a:solidFill>
                  <a:srgbClr val="002060"/>
                </a:solidFill>
              </a:rPr>
              <a:t>escuchar</a:t>
            </a:r>
            <a:r>
              <a:rPr lang="nl-BE" sz="3600" dirty="0">
                <a:solidFill>
                  <a:srgbClr val="002060"/>
                </a:solidFill>
              </a:rPr>
              <a:t> al </a:t>
            </a:r>
            <a:r>
              <a:rPr lang="nl-BE" sz="3600" dirty="0" err="1">
                <a:solidFill>
                  <a:srgbClr val="002060"/>
                </a:solidFill>
              </a:rPr>
              <a:t>otro</a:t>
            </a:r>
            <a:r>
              <a:rPr lang="nl-BE" sz="3600" dirty="0">
                <a:solidFill>
                  <a:srgbClr val="002060"/>
                </a:solidFill>
              </a:rPr>
              <a:t>. </a:t>
            </a:r>
            <a:endParaRPr lang="nl-BE" sz="3600" i="1" dirty="0">
              <a:solidFill>
                <a:srgbClr val="002060"/>
              </a:solidFill>
            </a:endParaRP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6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600" i="1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600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/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lang="nl-BE" sz="3600" i="1" dirty="0"/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sz="3600" i="1" dirty="0"/>
          </a:p>
        </p:txBody>
      </p:sp>
      <p:sp>
        <p:nvSpPr>
          <p:cNvPr id="257" name="Google Shape;257;g6c99f0cd9d_3_18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900" cy="5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BE"/>
              <a:t>24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041702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6c99f0cd9d_3_18"/>
          <p:cNvSpPr txBox="1">
            <a:spLocks noGrp="1"/>
          </p:cNvSpPr>
          <p:nvPr>
            <p:ph type="title"/>
          </p:nvPr>
        </p:nvSpPr>
        <p:spPr>
          <a:xfrm>
            <a:off x="830118" y="252000"/>
            <a:ext cx="15705300" cy="8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5400"/>
              <a:buFont typeface="Arial"/>
              <a:buNone/>
            </a:pPr>
            <a:r>
              <a:rPr lang="nl-BE" i="1" cap="small" dirty="0" err="1"/>
              <a:t>Tirar</a:t>
            </a:r>
            <a:endParaRPr i="1" cap="small" dirty="0"/>
          </a:p>
        </p:txBody>
      </p:sp>
      <p:sp>
        <p:nvSpPr>
          <p:cNvPr id="256" name="Google Shape;256;g6c99f0cd9d_3_18"/>
          <p:cNvSpPr txBox="1">
            <a:spLocks noGrp="1"/>
          </p:cNvSpPr>
          <p:nvPr>
            <p:ph type="body" idx="1"/>
          </p:nvPr>
        </p:nvSpPr>
        <p:spPr>
          <a:xfrm>
            <a:off x="548640" y="1115700"/>
            <a:ext cx="16635419" cy="82944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6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600" dirty="0"/>
              <a:t>1) “</a:t>
            </a:r>
            <a:r>
              <a:rPr lang="nl-BE" sz="3600" dirty="0" err="1"/>
              <a:t>arrojar</a:t>
            </a:r>
            <a:r>
              <a:rPr lang="nl-BE" sz="3600" dirty="0"/>
              <a:t>, </a:t>
            </a:r>
            <a:r>
              <a:rPr lang="nl-BE" sz="3600" dirty="0" err="1"/>
              <a:t>lanzar</a:t>
            </a:r>
            <a:r>
              <a:rPr lang="nl-BE" sz="3600" dirty="0"/>
              <a:t> en </a:t>
            </a:r>
            <a:r>
              <a:rPr lang="nl-BE" sz="3600" dirty="0" err="1"/>
              <a:t>dirección</a:t>
            </a:r>
            <a:r>
              <a:rPr lang="nl-BE" sz="3600" dirty="0"/>
              <a:t> </a:t>
            </a:r>
            <a:r>
              <a:rPr lang="nl-BE" sz="3600" dirty="0" err="1"/>
              <a:t>determinada</a:t>
            </a:r>
            <a:r>
              <a:rPr lang="nl-BE" sz="3600" dirty="0"/>
              <a:t>” (</a:t>
            </a:r>
            <a:r>
              <a:rPr lang="nl-BE" sz="3600" dirty="0" err="1"/>
              <a:t>movimiento</a:t>
            </a:r>
            <a:r>
              <a:rPr lang="nl-BE" sz="3600" dirty="0"/>
              <a:t> </a:t>
            </a:r>
            <a:r>
              <a:rPr lang="nl-BE" sz="3600" dirty="0" err="1"/>
              <a:t>concreto</a:t>
            </a:r>
            <a:r>
              <a:rPr lang="nl-BE" sz="3600" dirty="0"/>
              <a:t>)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600" dirty="0"/>
              <a:t>2) “</a:t>
            </a:r>
            <a:r>
              <a:rPr lang="nl-BE" sz="3600" dirty="0" err="1"/>
              <a:t>tirarse</a:t>
            </a:r>
            <a:r>
              <a:rPr lang="nl-BE" sz="3600" dirty="0"/>
              <a:t> </a:t>
            </a:r>
            <a:r>
              <a:rPr lang="nl-BE" sz="3600" dirty="0" err="1"/>
              <a:t>hacia</a:t>
            </a:r>
            <a:r>
              <a:rPr lang="nl-BE" sz="3600" dirty="0"/>
              <a:t> </a:t>
            </a:r>
            <a:r>
              <a:rPr lang="nl-BE" sz="3600" dirty="0" err="1"/>
              <a:t>alguien</a:t>
            </a:r>
            <a:r>
              <a:rPr lang="nl-BE" sz="3600" dirty="0"/>
              <a:t> o </a:t>
            </a:r>
            <a:r>
              <a:rPr lang="nl-BE" sz="3600" dirty="0" err="1"/>
              <a:t>algo</a:t>
            </a:r>
            <a:r>
              <a:rPr lang="nl-BE" sz="3600" dirty="0"/>
              <a:t>” (</a:t>
            </a:r>
            <a:r>
              <a:rPr lang="nl-BE" sz="3600" dirty="0" err="1"/>
              <a:t>movimiento</a:t>
            </a:r>
            <a:r>
              <a:rPr lang="nl-BE" sz="3600" dirty="0"/>
              <a:t> </a:t>
            </a:r>
            <a:r>
              <a:rPr lang="nl-BE" sz="3600" dirty="0" err="1"/>
              <a:t>concreto</a:t>
            </a:r>
            <a:r>
              <a:rPr lang="nl-BE" sz="3600" dirty="0"/>
              <a:t>)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600" dirty="0"/>
              <a:t>3) “</a:t>
            </a:r>
            <a:r>
              <a:rPr lang="nl-BE" sz="3600" dirty="0" err="1"/>
              <a:t>tirarse</a:t>
            </a:r>
            <a:r>
              <a:rPr lang="nl-BE" sz="3600" dirty="0"/>
              <a:t> </a:t>
            </a:r>
            <a:r>
              <a:rPr lang="nl-BE" sz="3600" dirty="0" err="1"/>
              <a:t>hacia</a:t>
            </a:r>
            <a:r>
              <a:rPr lang="nl-BE" sz="3600" dirty="0"/>
              <a:t> </a:t>
            </a:r>
            <a:r>
              <a:rPr lang="nl-BE" sz="3600" dirty="0" err="1"/>
              <a:t>un</a:t>
            </a:r>
            <a:r>
              <a:rPr lang="nl-BE" sz="3600" dirty="0"/>
              <a:t> </a:t>
            </a:r>
            <a:r>
              <a:rPr lang="nl-BE" sz="3600" dirty="0" err="1"/>
              <a:t>lugar</a:t>
            </a:r>
            <a:r>
              <a:rPr lang="nl-BE" sz="3600" dirty="0"/>
              <a:t> abstracto / </a:t>
            </a:r>
            <a:r>
              <a:rPr lang="nl-BE" sz="3600" dirty="0" err="1"/>
              <a:t>evento</a:t>
            </a:r>
            <a:r>
              <a:rPr lang="nl-BE" sz="3600" dirty="0"/>
              <a:t>” (</a:t>
            </a:r>
            <a:r>
              <a:rPr lang="nl-BE" sz="3600" dirty="0" err="1"/>
              <a:t>movimiento</a:t>
            </a:r>
            <a:r>
              <a:rPr lang="nl-BE" sz="3600" dirty="0"/>
              <a:t> abstracto)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600" dirty="0"/>
              <a:t>4) “</a:t>
            </a:r>
            <a:r>
              <a:rPr lang="nl-BE" sz="3600" dirty="0" err="1"/>
              <a:t>tirarse</a:t>
            </a:r>
            <a:r>
              <a:rPr lang="nl-BE" sz="3600" dirty="0"/>
              <a:t> para </a:t>
            </a:r>
            <a:r>
              <a:rPr lang="nl-BE" sz="3600" dirty="0" err="1"/>
              <a:t>hacer</a:t>
            </a:r>
            <a:r>
              <a:rPr lang="nl-BE" sz="3600" dirty="0"/>
              <a:t> </a:t>
            </a:r>
            <a:r>
              <a:rPr lang="nl-BE" sz="3600" dirty="0" err="1"/>
              <a:t>algo</a:t>
            </a:r>
            <a:r>
              <a:rPr lang="nl-BE" sz="3600" dirty="0"/>
              <a:t>” (</a:t>
            </a:r>
            <a:r>
              <a:rPr lang="nl-BE" sz="3600" dirty="0" err="1"/>
              <a:t>contexto</a:t>
            </a:r>
            <a:r>
              <a:rPr lang="nl-BE" sz="3600" dirty="0"/>
              <a:t> </a:t>
            </a:r>
            <a:r>
              <a:rPr lang="nl-BE" sz="3600" dirty="0" err="1"/>
              <a:t>puente</a:t>
            </a:r>
            <a:r>
              <a:rPr lang="nl-BE" sz="3600" dirty="0"/>
              <a:t>)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600" dirty="0"/>
              <a:t>5) “</a:t>
            </a:r>
            <a:r>
              <a:rPr lang="nl-BE" sz="3600" dirty="0" err="1"/>
              <a:t>empezar</a:t>
            </a:r>
            <a:r>
              <a:rPr lang="nl-BE" sz="3600" dirty="0"/>
              <a:t> a </a:t>
            </a:r>
            <a:r>
              <a:rPr lang="nl-BE" sz="3600" dirty="0" err="1"/>
              <a:t>hacer</a:t>
            </a:r>
            <a:r>
              <a:rPr lang="nl-BE" sz="3600" dirty="0"/>
              <a:t> </a:t>
            </a:r>
            <a:r>
              <a:rPr lang="nl-BE" sz="3600" dirty="0" err="1"/>
              <a:t>algo</a:t>
            </a:r>
            <a:r>
              <a:rPr lang="nl-BE" sz="3600" dirty="0"/>
              <a:t>” (</a:t>
            </a:r>
            <a:r>
              <a:rPr lang="nl-BE" sz="3600" dirty="0" err="1"/>
              <a:t>aspecto</a:t>
            </a:r>
            <a:r>
              <a:rPr lang="nl-BE" sz="3600" dirty="0"/>
              <a:t> </a:t>
            </a:r>
            <a:r>
              <a:rPr lang="nl-BE" sz="3600" dirty="0" err="1"/>
              <a:t>incoativo</a:t>
            </a:r>
            <a:r>
              <a:rPr lang="nl-BE" sz="3600" dirty="0"/>
              <a:t>)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6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600" dirty="0">
                <a:solidFill>
                  <a:srgbClr val="002060"/>
                </a:solidFill>
              </a:rPr>
              <a:t>1) Pedro </a:t>
            </a:r>
            <a:r>
              <a:rPr lang="nl-BE" sz="3600" dirty="0" err="1">
                <a:solidFill>
                  <a:srgbClr val="002060"/>
                </a:solidFill>
              </a:rPr>
              <a:t>tuvo</a:t>
            </a:r>
            <a:r>
              <a:rPr lang="nl-BE" sz="3600" dirty="0">
                <a:solidFill>
                  <a:srgbClr val="002060"/>
                </a:solidFill>
              </a:rPr>
              <a:t> que </a:t>
            </a:r>
            <a:r>
              <a:rPr lang="nl-BE" sz="3600" b="1" dirty="0" err="1">
                <a:solidFill>
                  <a:srgbClr val="002060"/>
                </a:solidFill>
              </a:rPr>
              <a:t>tirar</a:t>
            </a:r>
            <a:r>
              <a:rPr lang="nl-BE" sz="3600" dirty="0">
                <a:solidFill>
                  <a:srgbClr val="002060"/>
                </a:solidFill>
              </a:rPr>
              <a:t> la </a:t>
            </a:r>
            <a:r>
              <a:rPr lang="nl-BE" sz="3600" dirty="0" err="1">
                <a:solidFill>
                  <a:srgbClr val="002060"/>
                </a:solidFill>
              </a:rPr>
              <a:t>botella</a:t>
            </a:r>
            <a:r>
              <a:rPr lang="nl-BE" sz="3600" dirty="0">
                <a:solidFill>
                  <a:srgbClr val="002060"/>
                </a:solidFill>
              </a:rPr>
              <a:t> en el </a:t>
            </a:r>
            <a:r>
              <a:rPr lang="nl-BE" sz="3600" dirty="0" err="1">
                <a:solidFill>
                  <a:srgbClr val="002060"/>
                </a:solidFill>
              </a:rPr>
              <a:t>agua</a:t>
            </a:r>
            <a:r>
              <a:rPr lang="nl-BE" sz="3600" dirty="0">
                <a:solidFill>
                  <a:srgbClr val="002060"/>
                </a:solidFill>
              </a:rPr>
              <a:t>.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600" dirty="0">
                <a:solidFill>
                  <a:srgbClr val="002060"/>
                </a:solidFill>
              </a:rPr>
              <a:t>2) La </a:t>
            </a:r>
            <a:r>
              <a:rPr lang="nl-BE" sz="3600" dirty="0" err="1">
                <a:solidFill>
                  <a:srgbClr val="002060"/>
                </a:solidFill>
              </a:rPr>
              <a:t>polició</a:t>
            </a:r>
            <a:r>
              <a:rPr lang="nl-BE" sz="3600" dirty="0">
                <a:solidFill>
                  <a:srgbClr val="002060"/>
                </a:solidFill>
              </a:rPr>
              <a:t> </a:t>
            </a:r>
            <a:r>
              <a:rPr lang="nl-BE" sz="3600" dirty="0" err="1">
                <a:solidFill>
                  <a:srgbClr val="002060"/>
                </a:solidFill>
              </a:rPr>
              <a:t>redujo</a:t>
            </a:r>
            <a:r>
              <a:rPr lang="nl-BE" sz="3600" dirty="0">
                <a:solidFill>
                  <a:srgbClr val="002060"/>
                </a:solidFill>
              </a:rPr>
              <a:t> al </a:t>
            </a:r>
            <a:r>
              <a:rPr lang="nl-BE" sz="3600" dirty="0" err="1">
                <a:solidFill>
                  <a:srgbClr val="002060"/>
                </a:solidFill>
              </a:rPr>
              <a:t>hombre</a:t>
            </a:r>
            <a:r>
              <a:rPr lang="nl-BE" sz="3600" dirty="0">
                <a:solidFill>
                  <a:srgbClr val="002060"/>
                </a:solidFill>
              </a:rPr>
              <a:t> que </a:t>
            </a:r>
            <a:r>
              <a:rPr lang="nl-BE" sz="3600" dirty="0" err="1">
                <a:solidFill>
                  <a:srgbClr val="002060"/>
                </a:solidFill>
              </a:rPr>
              <a:t>amenazaba</a:t>
            </a:r>
            <a:r>
              <a:rPr lang="nl-BE" sz="3600" dirty="0">
                <a:solidFill>
                  <a:srgbClr val="002060"/>
                </a:solidFill>
              </a:rPr>
              <a:t> con </a:t>
            </a:r>
            <a:r>
              <a:rPr lang="nl-BE" sz="3600" b="1" dirty="0" err="1">
                <a:solidFill>
                  <a:srgbClr val="002060"/>
                </a:solidFill>
              </a:rPr>
              <a:t>tirarse</a:t>
            </a:r>
            <a:r>
              <a:rPr lang="nl-BE" sz="3600" dirty="0">
                <a:solidFill>
                  <a:srgbClr val="002060"/>
                </a:solidFill>
              </a:rPr>
              <a:t> de </a:t>
            </a:r>
            <a:r>
              <a:rPr lang="nl-BE" sz="3600" dirty="0" err="1">
                <a:solidFill>
                  <a:srgbClr val="002060"/>
                </a:solidFill>
              </a:rPr>
              <a:t>un</a:t>
            </a:r>
            <a:r>
              <a:rPr lang="nl-BE" sz="3600" dirty="0">
                <a:solidFill>
                  <a:srgbClr val="002060"/>
                </a:solidFill>
              </a:rPr>
              <a:t> </a:t>
            </a:r>
            <a:r>
              <a:rPr lang="nl-BE" sz="3600" dirty="0" err="1">
                <a:solidFill>
                  <a:srgbClr val="002060"/>
                </a:solidFill>
              </a:rPr>
              <a:t>puente</a:t>
            </a:r>
            <a:r>
              <a:rPr lang="nl-BE" sz="3600" dirty="0">
                <a:solidFill>
                  <a:srgbClr val="002060"/>
                </a:solidFill>
              </a:rPr>
              <a:t>.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600" dirty="0">
                <a:solidFill>
                  <a:srgbClr val="002060"/>
                </a:solidFill>
              </a:rPr>
              <a:t>3) </a:t>
            </a:r>
            <a:r>
              <a:rPr lang="es-ES" sz="3600" dirty="0">
                <a:solidFill>
                  <a:srgbClr val="002060"/>
                </a:solidFill>
              </a:rPr>
              <a:t>Hay que entrenar antes de </a:t>
            </a:r>
            <a:r>
              <a:rPr lang="es-ES" sz="3600" b="1" dirty="0">
                <a:solidFill>
                  <a:srgbClr val="002060"/>
                </a:solidFill>
              </a:rPr>
              <a:t>tirarse</a:t>
            </a:r>
            <a:r>
              <a:rPr lang="es-ES" sz="3600" dirty="0">
                <a:solidFill>
                  <a:srgbClr val="002060"/>
                </a:solidFill>
              </a:rPr>
              <a:t> a la aventura del senderismo.</a:t>
            </a:r>
            <a:endParaRPr lang="nl-BE" sz="3600" dirty="0">
              <a:solidFill>
                <a:srgbClr val="002060"/>
              </a:solidFill>
            </a:endParaRP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600" dirty="0">
                <a:solidFill>
                  <a:srgbClr val="002060"/>
                </a:solidFill>
              </a:rPr>
              <a:t>4) Es importante </a:t>
            </a:r>
            <a:r>
              <a:rPr lang="nl-BE" sz="3600" dirty="0" err="1">
                <a:solidFill>
                  <a:srgbClr val="002060"/>
                </a:solidFill>
              </a:rPr>
              <a:t>meterte</a:t>
            </a:r>
            <a:r>
              <a:rPr lang="nl-BE" sz="3600" dirty="0">
                <a:solidFill>
                  <a:srgbClr val="002060"/>
                </a:solidFill>
              </a:rPr>
              <a:t> en </a:t>
            </a:r>
            <a:r>
              <a:rPr lang="nl-BE" sz="3600" dirty="0" err="1">
                <a:solidFill>
                  <a:srgbClr val="002060"/>
                </a:solidFill>
              </a:rPr>
              <a:t>un</a:t>
            </a:r>
            <a:r>
              <a:rPr lang="nl-BE" sz="3600" dirty="0">
                <a:solidFill>
                  <a:srgbClr val="002060"/>
                </a:solidFill>
              </a:rPr>
              <a:t> </a:t>
            </a:r>
            <a:r>
              <a:rPr lang="nl-BE" sz="3600" dirty="0" err="1">
                <a:solidFill>
                  <a:srgbClr val="002060"/>
                </a:solidFill>
              </a:rPr>
              <a:t>sitio</a:t>
            </a:r>
            <a:r>
              <a:rPr lang="nl-BE" sz="3600" dirty="0">
                <a:solidFill>
                  <a:srgbClr val="002060"/>
                </a:solidFill>
              </a:rPr>
              <a:t> </a:t>
            </a:r>
            <a:r>
              <a:rPr lang="nl-BE" sz="3600" dirty="0" err="1">
                <a:solidFill>
                  <a:srgbClr val="002060"/>
                </a:solidFill>
              </a:rPr>
              <a:t>seguro</a:t>
            </a:r>
            <a:r>
              <a:rPr lang="nl-BE" sz="3600" dirty="0">
                <a:solidFill>
                  <a:srgbClr val="002060"/>
                </a:solidFill>
              </a:rPr>
              <a:t>, </a:t>
            </a:r>
            <a:r>
              <a:rPr lang="nl-BE" sz="3600" dirty="0" err="1">
                <a:solidFill>
                  <a:srgbClr val="002060"/>
                </a:solidFill>
              </a:rPr>
              <a:t>incrementar</a:t>
            </a:r>
            <a:r>
              <a:rPr lang="nl-BE" sz="3600" dirty="0">
                <a:solidFill>
                  <a:srgbClr val="002060"/>
                </a:solidFill>
              </a:rPr>
              <a:t> la </a:t>
            </a:r>
            <a:r>
              <a:rPr lang="nl-BE" sz="3600" dirty="0" err="1">
                <a:solidFill>
                  <a:srgbClr val="002060"/>
                </a:solidFill>
              </a:rPr>
              <a:t>seguridad</a:t>
            </a:r>
            <a:r>
              <a:rPr lang="nl-BE" sz="3600" dirty="0">
                <a:solidFill>
                  <a:srgbClr val="002060"/>
                </a:solidFill>
              </a:rPr>
              <a:t>, </a:t>
            </a:r>
            <a:r>
              <a:rPr lang="nl-BE" sz="3600" dirty="0" err="1">
                <a:solidFill>
                  <a:srgbClr val="002060"/>
                </a:solidFill>
              </a:rPr>
              <a:t>cuando</a:t>
            </a:r>
            <a:r>
              <a:rPr lang="nl-BE" sz="3600" dirty="0">
                <a:solidFill>
                  <a:srgbClr val="002060"/>
                </a:solidFill>
              </a:rPr>
              <a:t> 	</a:t>
            </a:r>
            <a:r>
              <a:rPr lang="nl-BE" sz="3600" b="1" dirty="0">
                <a:solidFill>
                  <a:srgbClr val="002060"/>
                </a:solidFill>
              </a:rPr>
              <a:t>te </a:t>
            </a:r>
            <a:r>
              <a:rPr lang="nl-BE" sz="3600" b="1" dirty="0" err="1">
                <a:solidFill>
                  <a:srgbClr val="002060"/>
                </a:solidFill>
              </a:rPr>
              <a:t>tires</a:t>
            </a:r>
            <a:r>
              <a:rPr lang="nl-BE" sz="3600" b="1" dirty="0">
                <a:solidFill>
                  <a:srgbClr val="002060"/>
                </a:solidFill>
              </a:rPr>
              <a:t> a </a:t>
            </a:r>
            <a:r>
              <a:rPr lang="nl-BE" sz="3600" b="1" dirty="0" err="1">
                <a:solidFill>
                  <a:srgbClr val="002060"/>
                </a:solidFill>
              </a:rPr>
              <a:t>atacar</a:t>
            </a:r>
            <a:r>
              <a:rPr lang="nl-BE" sz="3600" dirty="0">
                <a:solidFill>
                  <a:srgbClr val="002060"/>
                </a:solidFill>
              </a:rPr>
              <a:t>.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600" dirty="0">
                <a:solidFill>
                  <a:srgbClr val="002060"/>
                </a:solidFill>
              </a:rPr>
              <a:t>5) </a:t>
            </a:r>
            <a:r>
              <a:rPr lang="nl-BE" sz="3600" b="1" dirty="0" err="1">
                <a:solidFill>
                  <a:srgbClr val="002060"/>
                </a:solidFill>
              </a:rPr>
              <a:t>Nos</a:t>
            </a:r>
            <a:r>
              <a:rPr lang="nl-BE" sz="3600" b="1" dirty="0">
                <a:solidFill>
                  <a:srgbClr val="002060"/>
                </a:solidFill>
              </a:rPr>
              <a:t> </a:t>
            </a:r>
            <a:r>
              <a:rPr lang="nl-BE" sz="3600" b="1" dirty="0" err="1">
                <a:solidFill>
                  <a:srgbClr val="002060"/>
                </a:solidFill>
              </a:rPr>
              <a:t>tiramos</a:t>
            </a:r>
            <a:r>
              <a:rPr lang="nl-BE" sz="3600" b="1" dirty="0">
                <a:solidFill>
                  <a:srgbClr val="002060"/>
                </a:solidFill>
              </a:rPr>
              <a:t> a </a:t>
            </a:r>
            <a:r>
              <a:rPr lang="nl-BE" sz="3600" b="1" dirty="0" err="1">
                <a:solidFill>
                  <a:srgbClr val="002060"/>
                </a:solidFill>
              </a:rPr>
              <a:t>admirar</a:t>
            </a:r>
            <a:r>
              <a:rPr lang="nl-BE" sz="3600" b="1" dirty="0">
                <a:solidFill>
                  <a:srgbClr val="002060"/>
                </a:solidFill>
              </a:rPr>
              <a:t> </a:t>
            </a:r>
            <a:r>
              <a:rPr lang="nl-BE" sz="3600" dirty="0">
                <a:solidFill>
                  <a:srgbClr val="002060"/>
                </a:solidFill>
              </a:rPr>
              <a:t>la </a:t>
            </a:r>
            <a:r>
              <a:rPr lang="nl-BE" sz="3600" dirty="0" err="1">
                <a:solidFill>
                  <a:srgbClr val="002060"/>
                </a:solidFill>
              </a:rPr>
              <a:t>majestuosidad</a:t>
            </a:r>
            <a:r>
              <a:rPr lang="nl-BE" sz="3600" dirty="0">
                <a:solidFill>
                  <a:srgbClr val="002060"/>
                </a:solidFill>
              </a:rPr>
              <a:t> de las </a:t>
            </a:r>
            <a:r>
              <a:rPr lang="nl-BE" sz="3600" dirty="0" err="1">
                <a:solidFill>
                  <a:srgbClr val="002060"/>
                </a:solidFill>
              </a:rPr>
              <a:t>líneas</a:t>
            </a:r>
            <a:r>
              <a:rPr lang="nl-BE" sz="3600" dirty="0">
                <a:solidFill>
                  <a:srgbClr val="002060"/>
                </a:solidFill>
              </a:rPr>
              <a:t> de la </a:t>
            </a:r>
            <a:r>
              <a:rPr lang="nl-BE" sz="3600" dirty="0" err="1">
                <a:solidFill>
                  <a:srgbClr val="002060"/>
                </a:solidFill>
              </a:rPr>
              <a:t>torre</a:t>
            </a:r>
            <a:r>
              <a:rPr lang="nl-BE" sz="3600" dirty="0">
                <a:solidFill>
                  <a:srgbClr val="002060"/>
                </a:solidFill>
              </a:rPr>
              <a:t> Eiffel.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600" dirty="0"/>
              <a:t>	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6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600" i="1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600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600" i="1" dirty="0"/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lang="nl-BE" sz="3600" i="1" dirty="0"/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sz="3600" i="1" dirty="0"/>
          </a:p>
        </p:txBody>
      </p:sp>
      <p:sp>
        <p:nvSpPr>
          <p:cNvPr id="257" name="Google Shape;257;g6c99f0cd9d_3_18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900" cy="5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BE"/>
              <a:t>25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301182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800" u="none" dirty="0"/>
              <a:t/>
            </a:r>
            <a:br>
              <a:rPr lang="en-GB" sz="4800" u="none" dirty="0"/>
            </a:br>
            <a:endParaRPr lang="en-GB" sz="4800" u="non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7AE184E0-0BD4-4705-A12B-9B71DDE63301}" type="slidenum">
              <a:rPr lang="en-GB" smtClean="0"/>
              <a:pPr/>
              <a:t>26</a:t>
            </a:fld>
            <a:endParaRPr lang="en-GB"/>
          </a:p>
        </p:txBody>
      </p:sp>
      <p:sp>
        <p:nvSpPr>
          <p:cNvPr id="6" name="Title 3"/>
          <p:cNvSpPr txBox="1">
            <a:spLocks/>
          </p:cNvSpPr>
          <p:nvPr/>
        </p:nvSpPr>
        <p:spPr bwMode="white">
          <a:xfrm>
            <a:off x="1443474" y="2658642"/>
            <a:ext cx="15183366" cy="443631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1300368" rtl="0" eaLnBrk="1" latinLnBrk="0" hangingPunct="1">
              <a:lnSpc>
                <a:spcPts val="11000"/>
              </a:lnSpc>
              <a:spcBef>
                <a:spcPct val="0"/>
              </a:spcBef>
              <a:buNone/>
              <a:defRPr sz="10000" u="sng" kern="1200" cap="all" baseline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+mj-lt"/>
                <a:ea typeface="+mj-ea"/>
                <a:cs typeface="+mj-cs"/>
              </a:defRPr>
            </a:lvl1pPr>
          </a:lstStyle>
          <a:p>
            <a:pPr marL="914400" indent="-914400">
              <a:lnSpc>
                <a:spcPct val="150000"/>
              </a:lnSpc>
              <a:buClr>
                <a:schemeClr val="bg1"/>
              </a:buClr>
              <a:buFont typeface="Arial"/>
              <a:buAutoNum type="arabicPeriod"/>
            </a:pPr>
            <a:r>
              <a:rPr lang="en-GB" sz="2800" u="none" dirty="0" err="1"/>
              <a:t>Introducción</a:t>
            </a:r>
            <a:r>
              <a:rPr lang="en-GB" sz="2800" u="none" dirty="0"/>
              <a:t>: La </a:t>
            </a:r>
            <a:r>
              <a:rPr lang="en-GB" sz="2800" u="none" dirty="0" err="1"/>
              <a:t>construcción</a:t>
            </a:r>
            <a:r>
              <a:rPr lang="en-GB" sz="2800" u="none" dirty="0"/>
              <a:t> </a:t>
            </a:r>
            <a:r>
              <a:rPr lang="en-GB" sz="2800" u="none" dirty="0" err="1"/>
              <a:t>incoativa</a:t>
            </a:r>
            <a:r>
              <a:rPr lang="en-GB" sz="2800" u="none" dirty="0"/>
              <a:t> y </a:t>
            </a:r>
            <a:r>
              <a:rPr lang="en-GB" sz="2800" u="none" dirty="0" err="1"/>
              <a:t>metodología</a:t>
            </a:r>
            <a:endParaRPr lang="en-GB" sz="2800" u="none" dirty="0"/>
          </a:p>
          <a:p>
            <a:pPr marL="914400" indent="-914400">
              <a:lnSpc>
                <a:spcPct val="150000"/>
              </a:lnSpc>
              <a:buClr>
                <a:schemeClr val="bg1"/>
              </a:buClr>
              <a:buAutoNum type="arabicPeriod"/>
            </a:pPr>
            <a:r>
              <a:rPr lang="en-GB" sz="2800" u="none" dirty="0" err="1"/>
              <a:t>Clasificación</a:t>
            </a:r>
            <a:r>
              <a:rPr lang="en-GB" sz="2800" u="none" dirty="0"/>
              <a:t> </a:t>
            </a:r>
            <a:r>
              <a:rPr lang="en-GB" sz="2800" u="none" dirty="0" err="1"/>
              <a:t>Léxica</a:t>
            </a:r>
            <a:r>
              <a:rPr lang="en-GB" sz="2800" u="none" dirty="0"/>
              <a:t> de los </a:t>
            </a:r>
            <a:r>
              <a:rPr lang="en-GB" sz="2800" u="none" dirty="0" err="1"/>
              <a:t>verbos</a:t>
            </a:r>
            <a:r>
              <a:rPr lang="en-GB" sz="2800" u="none" dirty="0"/>
              <a:t> de </a:t>
            </a:r>
            <a:r>
              <a:rPr lang="en-GB" sz="2800" u="none" dirty="0" err="1"/>
              <a:t>movimiento</a:t>
            </a:r>
            <a:endParaRPr lang="en-GB" sz="2800" u="none" dirty="0"/>
          </a:p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GB" sz="2800" u="none" dirty="0"/>
              <a:t>3.      </a:t>
            </a:r>
            <a:r>
              <a:rPr lang="en-GB" sz="3200" u="none" dirty="0"/>
              <a:t>Camino </a:t>
            </a:r>
            <a:r>
              <a:rPr lang="en-GB" sz="3200" u="none" dirty="0" err="1"/>
              <a:t>hacia</a:t>
            </a:r>
            <a:r>
              <a:rPr lang="en-GB" sz="3200" u="none" dirty="0"/>
              <a:t> la </a:t>
            </a:r>
            <a:r>
              <a:rPr lang="en-GB" sz="3200" u="none" dirty="0" err="1"/>
              <a:t>construcción</a:t>
            </a:r>
            <a:r>
              <a:rPr lang="en-GB" sz="3200" u="none" dirty="0"/>
              <a:t> </a:t>
            </a:r>
            <a:r>
              <a:rPr lang="en-GB" sz="3200" u="none" dirty="0" err="1"/>
              <a:t>incoativa</a:t>
            </a:r>
            <a:endParaRPr lang="en-GB" sz="3200" u="none" dirty="0"/>
          </a:p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GB" sz="2800" u="none" dirty="0"/>
              <a:t>         3.1 </a:t>
            </a:r>
            <a:r>
              <a:rPr lang="en-GB" sz="2800" u="none" dirty="0" err="1"/>
              <a:t>Verbos</a:t>
            </a:r>
            <a:r>
              <a:rPr lang="en-GB" sz="2800" u="none" dirty="0"/>
              <a:t> de </a:t>
            </a:r>
            <a:r>
              <a:rPr lang="en-GB" sz="2800" u="none" dirty="0" err="1"/>
              <a:t>movimiento</a:t>
            </a:r>
            <a:r>
              <a:rPr lang="en-GB" sz="2800" u="none" dirty="0"/>
              <a:t> ‘</a:t>
            </a:r>
            <a:r>
              <a:rPr lang="en-GB" sz="2800" u="none" dirty="0" err="1"/>
              <a:t>originales</a:t>
            </a:r>
            <a:r>
              <a:rPr lang="en-GB" sz="2800" u="none" dirty="0"/>
              <a:t>’</a:t>
            </a:r>
          </a:p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GB" sz="2800" u="none" dirty="0"/>
              <a:t>         3.2 </a:t>
            </a:r>
            <a:r>
              <a:rPr lang="en-GB" sz="2800" u="none" dirty="0" err="1"/>
              <a:t>Verbos</a:t>
            </a:r>
            <a:r>
              <a:rPr lang="en-GB" sz="2800" u="none" dirty="0"/>
              <a:t> de </a:t>
            </a:r>
            <a:r>
              <a:rPr lang="en-GB" sz="2800" u="none" dirty="0" err="1"/>
              <a:t>lanzamiento</a:t>
            </a:r>
            <a:endParaRPr lang="en-GB" sz="2800" u="none" dirty="0"/>
          </a:p>
          <a:p>
            <a:pPr marL="514350" indent="-514350">
              <a:lnSpc>
                <a:spcPct val="150000"/>
              </a:lnSpc>
              <a:buClr>
                <a:schemeClr val="bg1"/>
              </a:buClr>
              <a:buAutoNum type="arabicPeriod" startAt="4"/>
            </a:pPr>
            <a:r>
              <a:rPr lang="en-GB" sz="2800" b="1" u="none" dirty="0"/>
              <a:t>    La </a:t>
            </a:r>
            <a:r>
              <a:rPr lang="en-GB" sz="2800" b="1" u="none" dirty="0" err="1"/>
              <a:t>cronología</a:t>
            </a:r>
            <a:r>
              <a:rPr lang="en-GB" sz="2800" b="1" u="none" dirty="0"/>
              <a:t> de los </a:t>
            </a:r>
            <a:r>
              <a:rPr lang="en-GB" sz="2800" b="1" u="none" dirty="0" err="1"/>
              <a:t>verbos</a:t>
            </a:r>
            <a:r>
              <a:rPr lang="en-GB" sz="2800" b="1" u="none" dirty="0"/>
              <a:t> de </a:t>
            </a:r>
            <a:r>
              <a:rPr lang="en-GB" sz="2800" b="1" u="none" dirty="0" err="1"/>
              <a:t>movimiento</a:t>
            </a:r>
            <a:endParaRPr lang="en-GB" sz="2800" b="1" u="none" dirty="0"/>
          </a:p>
          <a:p>
            <a:pPr marL="514350" indent="-514350">
              <a:lnSpc>
                <a:spcPct val="150000"/>
              </a:lnSpc>
              <a:buClr>
                <a:schemeClr val="bg1"/>
              </a:buClr>
              <a:buAutoNum type="arabicPeriod" startAt="4"/>
            </a:pPr>
            <a:r>
              <a:rPr lang="en-GB" sz="2800" u="none" dirty="0"/>
              <a:t>    </a:t>
            </a:r>
            <a:r>
              <a:rPr lang="en-GB" sz="2800" u="none" dirty="0" err="1"/>
              <a:t>Conclusión</a:t>
            </a:r>
            <a:endParaRPr lang="en-GB" sz="2800" u="none" dirty="0"/>
          </a:p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GB" sz="100" u="none" dirty="0"/>
              <a:t>5.5</a:t>
            </a:r>
            <a:endParaRPr lang="en-GB" sz="2800" u="none" dirty="0"/>
          </a:p>
        </p:txBody>
      </p:sp>
    </p:spTree>
    <p:extLst>
      <p:ext uri="{BB962C8B-B14F-4D97-AF65-F5344CB8AC3E}">
        <p14:creationId xmlns:p14="http://schemas.microsoft.com/office/powerpoint/2010/main" val="29258285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6c99f0cd9d_3_6"/>
          <p:cNvSpPr txBox="1">
            <a:spLocks noGrp="1"/>
          </p:cNvSpPr>
          <p:nvPr>
            <p:ph type="title"/>
          </p:nvPr>
        </p:nvSpPr>
        <p:spPr>
          <a:xfrm>
            <a:off x="502320" y="219915"/>
            <a:ext cx="15705300" cy="8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5400"/>
              <a:buFont typeface="Arial"/>
              <a:buNone/>
            </a:pPr>
            <a:r>
              <a:rPr lang="nl-BE" u="none" cap="small" dirty="0" err="1"/>
              <a:t>Preguntas</a:t>
            </a:r>
            <a:r>
              <a:rPr lang="nl-BE" u="none" cap="small" dirty="0"/>
              <a:t> de </a:t>
            </a:r>
            <a:r>
              <a:rPr lang="nl-BE" u="none" cap="small" dirty="0" err="1"/>
              <a:t>Investigación</a:t>
            </a:r>
            <a:endParaRPr u="none" cap="small" dirty="0"/>
          </a:p>
        </p:txBody>
      </p:sp>
      <p:sp>
        <p:nvSpPr>
          <p:cNvPr id="242" name="Google Shape;242;g6c99f0cd9d_3_6"/>
          <p:cNvSpPr txBox="1">
            <a:spLocks noGrp="1"/>
          </p:cNvSpPr>
          <p:nvPr>
            <p:ph type="body" idx="1"/>
          </p:nvPr>
        </p:nvSpPr>
        <p:spPr>
          <a:xfrm>
            <a:off x="482530" y="1574800"/>
            <a:ext cx="16373613" cy="697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829349" lvl="0" indent="-7429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AutoNum type="arabicPeriod"/>
            </a:pPr>
            <a:r>
              <a:rPr lang="nl-BE" sz="4000" dirty="0"/>
              <a:t>¿Qué verbos de </a:t>
            </a:r>
            <a:r>
              <a:rPr lang="nl-BE" sz="4000" dirty="0" err="1"/>
              <a:t>movimiento</a:t>
            </a:r>
            <a:r>
              <a:rPr lang="nl-BE" sz="4000" dirty="0"/>
              <a:t> se </a:t>
            </a:r>
            <a:r>
              <a:rPr lang="nl-BE" sz="4000" dirty="0" err="1"/>
              <a:t>han</a:t>
            </a:r>
            <a:r>
              <a:rPr lang="nl-BE" sz="4000" dirty="0"/>
              <a:t> </a:t>
            </a:r>
            <a:r>
              <a:rPr lang="nl-BE" sz="4000" dirty="0" err="1"/>
              <a:t>incorporado</a:t>
            </a:r>
            <a:r>
              <a:rPr lang="nl-BE" sz="4000" dirty="0"/>
              <a:t> en la </a:t>
            </a:r>
            <a:r>
              <a:rPr lang="nl-BE" sz="4000" dirty="0" err="1"/>
              <a:t>construcción</a:t>
            </a:r>
            <a:r>
              <a:rPr lang="nl-BE" sz="4000" dirty="0"/>
              <a:t> 	  </a:t>
            </a:r>
            <a:r>
              <a:rPr lang="nl-BE" sz="4000" dirty="0" err="1"/>
              <a:t>incoativa</a:t>
            </a:r>
            <a:r>
              <a:rPr lang="nl-BE" sz="4000" dirty="0"/>
              <a:t> en </a:t>
            </a:r>
            <a:r>
              <a:rPr lang="nl-BE" sz="4000" dirty="0" err="1"/>
              <a:t>español</a:t>
            </a:r>
            <a:r>
              <a:rPr lang="nl-BE" sz="4000" dirty="0"/>
              <a:t>?</a:t>
            </a:r>
          </a:p>
          <a:p>
            <a:pPr marL="829349" lvl="0" indent="-7429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AutoNum type="arabicPeriod"/>
            </a:pPr>
            <a:endParaRPr lang="nl-BE" sz="4000" dirty="0"/>
          </a:p>
          <a:p>
            <a:pPr marL="829349" lvl="0" indent="-742950">
              <a:lnSpc>
                <a:spcPct val="100000"/>
              </a:lnSpc>
              <a:buSzPts val="3000"/>
              <a:buAutoNum type="arabicPeriod"/>
            </a:pPr>
            <a:r>
              <a:rPr lang="nl-BE" sz="4000" dirty="0"/>
              <a:t>¿Cómo se </a:t>
            </a:r>
            <a:r>
              <a:rPr lang="nl-BE" sz="4000" dirty="0" err="1"/>
              <a:t>puede</a:t>
            </a:r>
            <a:r>
              <a:rPr lang="nl-BE" sz="4000" dirty="0"/>
              <a:t> </a:t>
            </a:r>
            <a:r>
              <a:rPr lang="nl-BE" sz="4000" dirty="0" err="1"/>
              <a:t>clasificar</a:t>
            </a:r>
            <a:r>
              <a:rPr lang="nl-BE" sz="4000" dirty="0"/>
              <a:t> </a:t>
            </a:r>
            <a:r>
              <a:rPr lang="nl-BE" sz="4000" dirty="0" err="1"/>
              <a:t>estos</a:t>
            </a:r>
            <a:r>
              <a:rPr lang="nl-BE" sz="4000" dirty="0"/>
              <a:t> verbos de </a:t>
            </a:r>
            <a:r>
              <a:rPr lang="nl-BE" sz="4000" dirty="0" err="1"/>
              <a:t>movimiento</a:t>
            </a:r>
            <a:r>
              <a:rPr lang="nl-BE" sz="4000" dirty="0"/>
              <a:t> con base  	  en </a:t>
            </a:r>
            <a:r>
              <a:rPr lang="nl-BE" sz="4000" dirty="0" err="1"/>
              <a:t>su</a:t>
            </a:r>
            <a:r>
              <a:rPr lang="nl-BE" sz="4000" dirty="0"/>
              <a:t> </a:t>
            </a:r>
            <a:r>
              <a:rPr lang="nl-BE" sz="4000" dirty="0" err="1"/>
              <a:t>semántica</a:t>
            </a:r>
            <a:r>
              <a:rPr lang="nl-BE" sz="4000" dirty="0"/>
              <a:t> </a:t>
            </a:r>
            <a:r>
              <a:rPr lang="nl-BE" sz="4000" dirty="0" err="1"/>
              <a:t>originaria</a:t>
            </a:r>
            <a:r>
              <a:rPr lang="nl-BE" sz="4000" dirty="0"/>
              <a:t>? </a:t>
            </a:r>
          </a:p>
          <a:p>
            <a:pPr marL="829349" lvl="0" indent="-7429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AutoNum type="arabicPeriod"/>
            </a:pPr>
            <a:endParaRPr lang="nl-BE" sz="4000" dirty="0"/>
          </a:p>
          <a:p>
            <a:pPr marL="829349" lvl="0" indent="-742950">
              <a:lnSpc>
                <a:spcPct val="100000"/>
              </a:lnSpc>
              <a:buSzPts val="3000"/>
              <a:buAutoNum type="arabicPeriod"/>
            </a:pPr>
            <a:r>
              <a:rPr lang="nl-BE" sz="4000" b="1" dirty="0"/>
              <a:t>¿Cómo (y </a:t>
            </a:r>
            <a:r>
              <a:rPr lang="nl-BE" sz="4000" b="1" dirty="0" err="1"/>
              <a:t>cuándo</a:t>
            </a:r>
            <a:r>
              <a:rPr lang="nl-BE" sz="4000" b="1" dirty="0"/>
              <a:t>) se </a:t>
            </a:r>
            <a:r>
              <a:rPr lang="nl-BE" sz="4000" b="1" dirty="0" err="1"/>
              <a:t>convirtieron</a:t>
            </a:r>
            <a:r>
              <a:rPr lang="nl-BE" sz="4000" b="1" dirty="0"/>
              <a:t> en (semi-)</a:t>
            </a:r>
            <a:r>
              <a:rPr lang="nl-BE" sz="4000" b="1" dirty="0" err="1"/>
              <a:t>auxiliares</a:t>
            </a:r>
            <a:r>
              <a:rPr lang="nl-BE" sz="4000" b="1" dirty="0"/>
              <a:t> </a:t>
            </a:r>
            <a:r>
              <a:rPr lang="nl-BE" sz="4000" b="1" dirty="0" err="1"/>
              <a:t>incoativos</a:t>
            </a:r>
            <a:r>
              <a:rPr lang="nl-BE" sz="4000" b="1" dirty="0"/>
              <a:t>?</a:t>
            </a:r>
          </a:p>
          <a:p>
            <a:pPr marL="829349" lvl="0" indent="-7429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AutoNum type="arabicPeriod"/>
            </a:pPr>
            <a:endParaRPr lang="nl-BE" sz="4000" b="1" dirty="0"/>
          </a:p>
          <a:p>
            <a:pPr marL="829349" lvl="0" indent="-742950">
              <a:lnSpc>
                <a:spcPct val="100000"/>
              </a:lnSpc>
              <a:buSzPts val="3000"/>
              <a:buAutoNum type="arabicPeriod"/>
            </a:pPr>
            <a:r>
              <a:rPr lang="nl-BE" sz="4000" dirty="0"/>
              <a:t>¿En qué </a:t>
            </a:r>
            <a:r>
              <a:rPr lang="nl-BE" sz="4000" dirty="0" err="1"/>
              <a:t>grado</a:t>
            </a:r>
            <a:r>
              <a:rPr lang="nl-BE" sz="4000" dirty="0"/>
              <a:t> se </a:t>
            </a:r>
            <a:r>
              <a:rPr lang="nl-BE" sz="4000" dirty="0" err="1"/>
              <a:t>han</a:t>
            </a:r>
            <a:r>
              <a:rPr lang="nl-BE" sz="4000" dirty="0"/>
              <a:t> </a:t>
            </a:r>
            <a:r>
              <a:rPr lang="nl-BE" sz="4000" dirty="0" err="1"/>
              <a:t>gramaticalizado</a:t>
            </a:r>
            <a:r>
              <a:rPr lang="nl-BE" sz="4000" dirty="0"/>
              <a:t> y / o mantienen </a:t>
            </a:r>
            <a:r>
              <a:rPr lang="nl-BE" sz="4000" dirty="0" err="1"/>
              <a:t>su</a:t>
            </a:r>
            <a:r>
              <a:rPr lang="nl-BE" sz="4000" dirty="0"/>
              <a:t>    	  </a:t>
            </a:r>
            <a:r>
              <a:rPr lang="nl-BE" sz="4000" dirty="0" err="1"/>
              <a:t>significado</a:t>
            </a:r>
            <a:r>
              <a:rPr lang="nl-BE" sz="4000" dirty="0"/>
              <a:t> </a:t>
            </a:r>
            <a:r>
              <a:rPr lang="nl-BE" sz="4000" dirty="0" err="1"/>
              <a:t>semántico</a:t>
            </a:r>
            <a:r>
              <a:rPr lang="nl-BE" sz="4000" dirty="0"/>
              <a:t> </a:t>
            </a:r>
            <a:r>
              <a:rPr lang="nl-BE" sz="4000" dirty="0" err="1"/>
              <a:t>original</a:t>
            </a:r>
            <a:r>
              <a:rPr lang="nl-BE" sz="4000" dirty="0"/>
              <a:t>?</a:t>
            </a:r>
          </a:p>
          <a:p>
            <a:pPr marL="829349" lvl="0" indent="-7429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AutoNum type="arabicPeriod"/>
            </a:pPr>
            <a:endParaRPr sz="4000" dirty="0"/>
          </a:p>
        </p:txBody>
      </p:sp>
      <p:sp>
        <p:nvSpPr>
          <p:cNvPr id="243" name="Google Shape;243;g6c99f0cd9d_3_6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900" cy="5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BE"/>
              <a:t>27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627195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6c99f0cd9d_3_18"/>
          <p:cNvSpPr txBox="1">
            <a:spLocks noGrp="1"/>
          </p:cNvSpPr>
          <p:nvPr>
            <p:ph type="title"/>
          </p:nvPr>
        </p:nvSpPr>
        <p:spPr>
          <a:xfrm>
            <a:off x="830117" y="252000"/>
            <a:ext cx="16353941" cy="8636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5400"/>
              <a:buFont typeface="Arial"/>
              <a:buNone/>
            </a:pPr>
            <a:r>
              <a:rPr lang="nl-BE" sz="4800" cap="small" dirty="0"/>
              <a:t>4.1 </a:t>
            </a:r>
            <a:r>
              <a:rPr lang="nl-BE" sz="4800" cap="small" dirty="0" err="1"/>
              <a:t>cronología</a:t>
            </a:r>
            <a:r>
              <a:rPr lang="nl-BE" sz="4800" cap="small" dirty="0"/>
              <a:t> de los </a:t>
            </a:r>
            <a:r>
              <a:rPr lang="nl-BE" sz="4800" cap="small" dirty="0" err="1"/>
              <a:t>verbos</a:t>
            </a:r>
            <a:r>
              <a:rPr lang="nl-BE" sz="4800" cap="small" dirty="0"/>
              <a:t> de </a:t>
            </a:r>
            <a:r>
              <a:rPr lang="nl-BE" sz="4800" cap="small" dirty="0" err="1"/>
              <a:t>movimiento</a:t>
            </a:r>
            <a:r>
              <a:rPr lang="nl-BE" sz="4800" cap="small" dirty="0"/>
              <a:t> ‘</a:t>
            </a:r>
            <a:r>
              <a:rPr lang="nl-BE" sz="4800" cap="small" dirty="0" err="1"/>
              <a:t>originales</a:t>
            </a:r>
            <a:r>
              <a:rPr lang="nl-BE" sz="4800" cap="small" dirty="0"/>
              <a:t>’</a:t>
            </a:r>
            <a:endParaRPr sz="4800" cap="small" dirty="0"/>
          </a:p>
        </p:txBody>
      </p:sp>
      <p:sp>
        <p:nvSpPr>
          <p:cNvPr id="256" name="Google Shape;256;g6c99f0cd9d_3_18"/>
          <p:cNvSpPr txBox="1">
            <a:spLocks noGrp="1"/>
          </p:cNvSpPr>
          <p:nvPr>
            <p:ph type="body" idx="1"/>
          </p:nvPr>
        </p:nvSpPr>
        <p:spPr>
          <a:xfrm>
            <a:off x="1634960" y="1115700"/>
            <a:ext cx="15549099" cy="82944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2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2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200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i="1" dirty="0"/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lang="nl-BE" sz="3200" i="1" dirty="0"/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sz="3200" i="1" dirty="0"/>
          </a:p>
        </p:txBody>
      </p:sp>
      <p:sp>
        <p:nvSpPr>
          <p:cNvPr id="257" name="Google Shape;257;g6c99f0cd9d_3_1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BE"/>
              <a:pPr marL="0" lvl="0" indent="0" algn="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t>28</a:t>
            </a:fld>
            <a:endParaRPr/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1058E445-DF20-418D-87DB-D57EF9E6C1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3646923"/>
              </p:ext>
            </p:extLst>
          </p:nvPr>
        </p:nvGraphicFramePr>
        <p:xfrm>
          <a:off x="2541168" y="1566199"/>
          <a:ext cx="13162547" cy="5943990"/>
        </p:xfrm>
        <a:graphic>
          <a:graphicData uri="http://schemas.openxmlformats.org/drawingml/2006/table">
            <a:tbl>
              <a:tblPr>
                <a:tableStyleId>{633ABB31-2133-4ED1-955E-AA242CA9472D}</a:tableStyleId>
              </a:tblPr>
              <a:tblGrid>
                <a:gridCol w="2460576">
                  <a:extLst>
                    <a:ext uri="{9D8B030D-6E8A-4147-A177-3AD203B41FA5}">
                      <a16:colId xmlns:a16="http://schemas.microsoft.com/office/drawing/2014/main" val="4138963231"/>
                    </a:ext>
                  </a:extLst>
                </a:gridCol>
                <a:gridCol w="1232305">
                  <a:extLst>
                    <a:ext uri="{9D8B030D-6E8A-4147-A177-3AD203B41FA5}">
                      <a16:colId xmlns:a16="http://schemas.microsoft.com/office/drawing/2014/main" val="2620042377"/>
                    </a:ext>
                  </a:extLst>
                </a:gridCol>
                <a:gridCol w="965797">
                  <a:extLst>
                    <a:ext uri="{9D8B030D-6E8A-4147-A177-3AD203B41FA5}">
                      <a16:colId xmlns:a16="http://schemas.microsoft.com/office/drawing/2014/main" val="1647801570"/>
                    </a:ext>
                  </a:extLst>
                </a:gridCol>
                <a:gridCol w="1174126">
                  <a:extLst>
                    <a:ext uri="{9D8B030D-6E8A-4147-A177-3AD203B41FA5}">
                      <a16:colId xmlns:a16="http://schemas.microsoft.com/office/drawing/2014/main" val="2195800219"/>
                    </a:ext>
                  </a:extLst>
                </a:gridCol>
                <a:gridCol w="1108603">
                  <a:extLst>
                    <a:ext uri="{9D8B030D-6E8A-4147-A177-3AD203B41FA5}">
                      <a16:colId xmlns:a16="http://schemas.microsoft.com/office/drawing/2014/main" val="1060413423"/>
                    </a:ext>
                  </a:extLst>
                </a:gridCol>
                <a:gridCol w="1467853">
                  <a:extLst>
                    <a:ext uri="{9D8B030D-6E8A-4147-A177-3AD203B41FA5}">
                      <a16:colId xmlns:a16="http://schemas.microsoft.com/office/drawing/2014/main" val="1699654608"/>
                    </a:ext>
                  </a:extLst>
                </a:gridCol>
                <a:gridCol w="1130968">
                  <a:extLst>
                    <a:ext uri="{9D8B030D-6E8A-4147-A177-3AD203B41FA5}">
                      <a16:colId xmlns:a16="http://schemas.microsoft.com/office/drawing/2014/main" val="1727190180"/>
                    </a:ext>
                  </a:extLst>
                </a:gridCol>
                <a:gridCol w="1227221">
                  <a:extLst>
                    <a:ext uri="{9D8B030D-6E8A-4147-A177-3AD203B41FA5}">
                      <a16:colId xmlns:a16="http://schemas.microsoft.com/office/drawing/2014/main" val="1935276646"/>
                    </a:ext>
                  </a:extLst>
                </a:gridCol>
                <a:gridCol w="1179095">
                  <a:extLst>
                    <a:ext uri="{9D8B030D-6E8A-4147-A177-3AD203B41FA5}">
                      <a16:colId xmlns:a16="http://schemas.microsoft.com/office/drawing/2014/main" val="3849073786"/>
                    </a:ext>
                  </a:extLst>
                </a:gridCol>
                <a:gridCol w="1216003">
                  <a:extLst>
                    <a:ext uri="{9D8B030D-6E8A-4147-A177-3AD203B41FA5}">
                      <a16:colId xmlns:a16="http://schemas.microsoft.com/office/drawing/2014/main" val="3224875125"/>
                    </a:ext>
                  </a:extLst>
                </a:gridCol>
              </a:tblGrid>
              <a:tr h="620005"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nl-BE" sz="2800" b="1" i="0" u="none" strike="noStrike" cap="none" dirty="0" err="1"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  <a:sym typeface="Arial"/>
                        </a:rPr>
                        <a:t>Siglo</a:t>
                      </a:r>
                      <a:endParaRPr lang="nl-BE" sz="2400" b="1" i="0" u="none" strike="noStrike" cap="none" dirty="0">
                        <a:solidFill>
                          <a:schemeClr val="bg1"/>
                        </a:solidFill>
                        <a:effectLst/>
                        <a:latin typeface="Arial"/>
                        <a:cs typeface="Arial"/>
                        <a:sym typeface="Arial"/>
                      </a:endParaRPr>
                    </a:p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nl-BE" sz="2000" b="1" i="0" u="none" strike="noStrike" cap="none" dirty="0">
                        <a:solidFill>
                          <a:schemeClr val="bg1"/>
                        </a:solidFill>
                        <a:effectLst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XIII</a:t>
                      </a:r>
                    </a:p>
                    <a:p>
                      <a:pPr algn="ctr" fontAlgn="b"/>
                      <a:endParaRPr lang="nl-BE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XIV</a:t>
                      </a:r>
                    </a:p>
                    <a:p>
                      <a:pPr algn="ctr" fontAlgn="b"/>
                      <a:endParaRPr lang="nl-BE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XV</a:t>
                      </a:r>
                    </a:p>
                    <a:p>
                      <a:pPr algn="ctr" fontAlgn="b"/>
                      <a:endParaRPr lang="nl-BE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XVI</a:t>
                      </a:r>
                    </a:p>
                    <a:p>
                      <a:pPr algn="ctr" fontAlgn="b"/>
                      <a:endParaRPr lang="nl-BE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XVII</a:t>
                      </a:r>
                    </a:p>
                    <a:p>
                      <a:pPr algn="ctr" fontAlgn="b"/>
                      <a:endParaRPr lang="nl-BE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XVIII</a:t>
                      </a:r>
                    </a:p>
                    <a:p>
                      <a:pPr algn="ctr" fontAlgn="b"/>
                      <a:endParaRPr lang="nl-BE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XIX</a:t>
                      </a:r>
                    </a:p>
                    <a:p>
                      <a:pPr algn="ctr" fontAlgn="b"/>
                      <a:endParaRPr lang="nl-BE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XX</a:t>
                      </a:r>
                    </a:p>
                    <a:p>
                      <a:pPr algn="ctr" fontAlgn="b"/>
                      <a:endParaRPr lang="nl-BE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XXI</a:t>
                      </a:r>
                    </a:p>
                    <a:p>
                      <a:pPr algn="ctr" fontAlgn="b"/>
                      <a:endParaRPr lang="nl-BE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1496450"/>
                  </a:ext>
                </a:extLst>
              </a:tr>
              <a:tr h="1040589">
                <a:tc>
                  <a:txBody>
                    <a:bodyPr/>
                    <a:lstStyle/>
                    <a:p>
                      <a:pPr algn="ctr" fontAlgn="b"/>
                      <a:r>
                        <a:rPr lang="nl-BE" sz="2400" b="1" u="none" strike="noStrike" dirty="0" err="1">
                          <a:effectLst/>
                        </a:rPr>
                        <a:t>saltar</a:t>
                      </a:r>
                      <a:endParaRPr lang="nl-BE" sz="2400" b="1" u="none" strike="noStrike" dirty="0">
                        <a:effectLst/>
                      </a:endParaRPr>
                    </a:p>
                    <a:p>
                      <a:pPr algn="ctr" fontAlgn="b"/>
                      <a:endParaRPr lang="nl-BE" sz="2400" b="1" u="none" strike="noStrike" dirty="0">
                        <a:effectLst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400" u="none" strike="noStrike" dirty="0">
                          <a:effectLst/>
                        </a:rPr>
                        <a:t>1, 2, 3</a:t>
                      </a:r>
                    </a:p>
                    <a:p>
                      <a:pPr algn="ctr" fontAlgn="b"/>
                      <a:endParaRPr lang="nl-BE" sz="2400" u="none" strike="noStrike" dirty="0">
                        <a:effectLst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400" u="none" strike="noStrike" dirty="0">
                          <a:effectLst/>
                        </a:rPr>
                        <a:t>4, 5</a:t>
                      </a:r>
                    </a:p>
                    <a:p>
                      <a:pPr algn="ctr" fontAlgn="b"/>
                      <a:endParaRPr lang="nl-BE" sz="2400" u="none" strike="noStrike" dirty="0">
                        <a:effectLst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2686149"/>
                  </a:ext>
                </a:extLst>
              </a:tr>
              <a:tr h="1040589">
                <a:tc>
                  <a:txBody>
                    <a:bodyPr/>
                    <a:lstStyle/>
                    <a:p>
                      <a:pPr algn="ctr" fontAlgn="b"/>
                      <a:r>
                        <a:rPr lang="nl-BE" sz="2400" b="1" u="none" strike="noStrike" dirty="0" err="1">
                          <a:effectLst/>
                        </a:rPr>
                        <a:t>soltarse</a:t>
                      </a:r>
                      <a:endParaRPr lang="nl-BE" sz="2400" b="1" u="none" strike="noStrike" dirty="0">
                        <a:effectLst/>
                      </a:endParaRPr>
                    </a:p>
                    <a:p>
                      <a:pPr algn="ctr" fontAlgn="b"/>
                      <a:endParaRPr lang="nl-BE" sz="2400" b="1" u="none" strike="noStrike" dirty="0">
                        <a:effectLst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400" u="none" strike="noStrike" dirty="0">
                          <a:effectLst/>
                        </a:rPr>
                        <a:t>1</a:t>
                      </a:r>
                    </a:p>
                    <a:p>
                      <a:pPr algn="ctr" fontAlgn="b"/>
                      <a:endParaRPr lang="nl-BE" sz="2400" u="none" strike="noStrike" dirty="0">
                        <a:effectLst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400" u="none" strike="noStrike" dirty="0">
                          <a:effectLst/>
                        </a:rPr>
                        <a:t>2</a:t>
                      </a:r>
                    </a:p>
                    <a:p>
                      <a:pPr algn="ctr" fontAlgn="b"/>
                      <a:endParaRPr lang="nl-BE" sz="2400" u="none" strike="noStrike" dirty="0">
                        <a:effectLst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400" u="none" strike="noStrike" dirty="0">
                          <a:effectLst/>
                        </a:rPr>
                        <a:t>3, 4</a:t>
                      </a:r>
                    </a:p>
                    <a:p>
                      <a:pPr algn="ctr" fontAlgn="b"/>
                      <a:endParaRPr lang="nl-BE" sz="2400" u="none" strike="noStrike" dirty="0">
                        <a:effectLst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400" u="none" strike="noStrike" dirty="0">
                          <a:effectLst/>
                        </a:rPr>
                        <a:t>5</a:t>
                      </a:r>
                    </a:p>
                    <a:p>
                      <a:pPr algn="ctr" fontAlgn="b"/>
                      <a:endParaRPr lang="nl-BE" sz="2400" u="none" strike="noStrike" dirty="0">
                        <a:effectLst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0254215"/>
                  </a:ext>
                </a:extLst>
              </a:tr>
              <a:tr h="1040589">
                <a:tc>
                  <a:txBody>
                    <a:bodyPr/>
                    <a:lstStyle/>
                    <a:p>
                      <a:pPr algn="ctr" fontAlgn="b"/>
                      <a:r>
                        <a:rPr lang="nl-BE" sz="2400" b="1" u="none" strike="noStrike" dirty="0" err="1">
                          <a:effectLst/>
                        </a:rPr>
                        <a:t>largarse</a:t>
                      </a:r>
                      <a:endParaRPr lang="nl-BE" sz="2400" b="1" u="none" strike="noStrike" dirty="0">
                        <a:effectLst/>
                      </a:endParaRPr>
                    </a:p>
                    <a:p>
                      <a:pPr algn="ctr" fontAlgn="b"/>
                      <a:endParaRPr lang="nl-BE" sz="2400" b="1" u="none" strike="noStrike" dirty="0">
                        <a:effectLst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400" u="none" strike="noStrike" dirty="0">
                          <a:effectLst/>
                        </a:rPr>
                        <a:t>1, 2</a:t>
                      </a:r>
                    </a:p>
                    <a:p>
                      <a:pPr algn="ctr" fontAlgn="b"/>
                      <a:endParaRPr lang="nl-BE" sz="2400" u="none" strike="noStrike" dirty="0">
                        <a:effectLst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400" u="none" strike="noStrike" dirty="0">
                          <a:effectLst/>
                        </a:rPr>
                        <a:t>3, 4</a:t>
                      </a:r>
                    </a:p>
                    <a:p>
                      <a:pPr algn="ctr" fontAlgn="b"/>
                      <a:endParaRPr lang="nl-BE" sz="2400" u="none" strike="noStrike" dirty="0">
                        <a:effectLst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400" u="none" strike="noStrike" dirty="0">
                          <a:effectLst/>
                        </a:rPr>
                        <a:t>5</a:t>
                      </a:r>
                    </a:p>
                    <a:p>
                      <a:pPr algn="ctr" fontAlgn="b"/>
                      <a:endParaRPr lang="nl-BE" sz="2400" u="none" strike="noStrike" dirty="0">
                        <a:effectLst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8642184"/>
                  </a:ext>
                </a:extLst>
              </a:tr>
              <a:tr h="1040589">
                <a:tc>
                  <a:txBody>
                    <a:bodyPr/>
                    <a:lstStyle/>
                    <a:p>
                      <a:pPr algn="ctr" fontAlgn="b"/>
                      <a:r>
                        <a:rPr lang="nl-BE" sz="2400" b="1" u="none" strike="noStrike">
                          <a:effectLst/>
                        </a:rPr>
                        <a:t>embarcarse</a:t>
                      </a:r>
                      <a:endParaRPr lang="nl-BE" sz="2400" b="1" u="none" strike="noStrike" dirty="0">
                        <a:effectLst/>
                      </a:endParaRPr>
                    </a:p>
                    <a:p>
                      <a:pPr algn="ctr" fontAlgn="b"/>
                      <a:endParaRPr lang="nl-BE" sz="2400" b="1" u="none" strike="noStrike" dirty="0">
                        <a:effectLst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400" u="none" strike="noStrike" dirty="0">
                          <a:effectLst/>
                        </a:rPr>
                        <a:t>1, 2, 3</a:t>
                      </a:r>
                    </a:p>
                    <a:p>
                      <a:pPr algn="ctr" fontAlgn="b"/>
                      <a:endParaRPr lang="nl-BE" sz="2400" u="none" strike="noStrike" dirty="0">
                        <a:effectLst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400" u="none" strike="noStrike" dirty="0">
                          <a:effectLst/>
                        </a:rPr>
                        <a:t>4</a:t>
                      </a:r>
                    </a:p>
                    <a:p>
                      <a:pPr algn="ctr" fontAlgn="b"/>
                      <a:endParaRPr lang="nl-BE" sz="2400" u="none" strike="noStrike" dirty="0">
                        <a:effectLst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400" u="none" strike="noStrike" dirty="0">
                          <a:effectLst/>
                        </a:rPr>
                        <a:t>5</a:t>
                      </a:r>
                    </a:p>
                    <a:p>
                      <a:pPr algn="ctr" fontAlgn="b"/>
                      <a:endParaRPr lang="nl-BE" sz="2400" u="none" strike="noStrike" dirty="0">
                        <a:effectLst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685898"/>
                  </a:ext>
                </a:extLst>
              </a:tr>
              <a:tr h="1040589">
                <a:tc>
                  <a:txBody>
                    <a:bodyPr/>
                    <a:lstStyle/>
                    <a:p>
                      <a:pPr algn="ctr" fontAlgn="b"/>
                      <a:r>
                        <a:rPr lang="nl-BE" sz="2400" b="1" u="none" strike="noStrike" dirty="0" err="1">
                          <a:effectLst/>
                        </a:rPr>
                        <a:t>zambullirse</a:t>
                      </a:r>
                      <a:endParaRPr lang="nl-BE" sz="2400" b="1" u="none" strike="noStrike" dirty="0">
                        <a:effectLst/>
                      </a:endParaRPr>
                    </a:p>
                    <a:p>
                      <a:pPr algn="ctr" fontAlgn="b"/>
                      <a:endParaRPr lang="nl-BE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400" u="none" strike="noStrike" dirty="0">
                          <a:effectLst/>
                        </a:rPr>
                        <a:t>1, 2, 3, 4</a:t>
                      </a:r>
                    </a:p>
                    <a:p>
                      <a:pPr algn="ctr" fontAlgn="b"/>
                      <a:endParaRPr lang="nl-B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400" u="none" strike="noStrike" dirty="0">
                          <a:effectLst/>
                        </a:rPr>
                        <a:t>5</a:t>
                      </a:r>
                    </a:p>
                    <a:p>
                      <a:pPr algn="ctr" fontAlgn="b"/>
                      <a:endParaRPr lang="nl-B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092342"/>
                  </a:ext>
                </a:extLst>
              </a:tr>
            </a:tbl>
          </a:graphicData>
        </a:graphic>
      </p:graphicFrame>
      <p:sp>
        <p:nvSpPr>
          <p:cNvPr id="8" name="Pijl: rechts 7">
            <a:extLst>
              <a:ext uri="{FF2B5EF4-FFF2-40B4-BE49-F238E27FC236}">
                <a16:creationId xmlns:a16="http://schemas.microsoft.com/office/drawing/2014/main" id="{A2303C35-1F8E-49B5-AB3D-042E8053A92E}"/>
              </a:ext>
            </a:extLst>
          </p:cNvPr>
          <p:cNvSpPr/>
          <p:nvPr/>
        </p:nvSpPr>
        <p:spPr>
          <a:xfrm>
            <a:off x="5693296" y="7960688"/>
            <a:ext cx="9524999" cy="571500"/>
          </a:xfrm>
          <a:prstGeom prst="rightArrow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07315175"/>
      </p:ext>
    </p:extLst>
  </p:cSld>
  <p:clrMapOvr>
    <a:overrideClrMapping bg1="lt1" tx1="dk1" bg2="dk2" tx2="lt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6c99f0cd9d_3_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buSzPts val="5400"/>
            </a:pPr>
            <a:r>
              <a:rPr lang="nl-BE" sz="4800" cap="small" dirty="0"/>
              <a:t>4.2 </a:t>
            </a:r>
            <a:r>
              <a:rPr lang="nl-BE" sz="4800" cap="small" dirty="0" err="1"/>
              <a:t>cronología</a:t>
            </a:r>
            <a:r>
              <a:rPr lang="nl-BE" sz="4800" cap="small" dirty="0"/>
              <a:t> de los </a:t>
            </a:r>
            <a:r>
              <a:rPr lang="nl-BE" sz="4800" cap="small" dirty="0" err="1"/>
              <a:t>verbos</a:t>
            </a:r>
            <a:r>
              <a:rPr lang="nl-BE" sz="4800" cap="small" dirty="0"/>
              <a:t> de </a:t>
            </a:r>
            <a:r>
              <a:rPr lang="nl-BE" sz="4800" cap="small" dirty="0" err="1"/>
              <a:t>lanzamiento</a:t>
            </a:r>
            <a:endParaRPr sz="4800" cap="small" dirty="0"/>
          </a:p>
        </p:txBody>
      </p:sp>
      <p:sp>
        <p:nvSpPr>
          <p:cNvPr id="256" name="Google Shape;256;g6c99f0cd9d_3_18"/>
          <p:cNvSpPr txBox="1">
            <a:spLocks noGrp="1"/>
          </p:cNvSpPr>
          <p:nvPr>
            <p:ph type="body" idx="1"/>
          </p:nvPr>
        </p:nvSpPr>
        <p:spPr>
          <a:xfrm>
            <a:off x="1634961" y="1115700"/>
            <a:ext cx="13425562" cy="70505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2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2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200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i="1" dirty="0"/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lang="nl-BE" sz="3200" i="1" dirty="0"/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sz="3200" i="1" dirty="0"/>
          </a:p>
        </p:txBody>
      </p:sp>
      <p:sp>
        <p:nvSpPr>
          <p:cNvPr id="257" name="Google Shape;257;g6c99f0cd9d_3_1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BE"/>
              <a:pPr marL="0" lvl="0" indent="0" algn="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t>29</a:t>
            </a:fld>
            <a:endParaRPr/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1058E445-DF20-418D-87DB-D57EF9E6C1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148329"/>
              </p:ext>
            </p:extLst>
          </p:nvPr>
        </p:nvGraphicFramePr>
        <p:xfrm>
          <a:off x="2278149" y="1587371"/>
          <a:ext cx="13425562" cy="6226641"/>
        </p:xfrm>
        <a:graphic>
          <a:graphicData uri="http://schemas.openxmlformats.org/drawingml/2006/table">
            <a:tbl>
              <a:tblPr>
                <a:tableStyleId>{633ABB31-2133-4ED1-955E-AA242CA9472D}</a:tableStyleId>
              </a:tblPr>
              <a:tblGrid>
                <a:gridCol w="1872091">
                  <a:extLst>
                    <a:ext uri="{9D8B030D-6E8A-4147-A177-3AD203B41FA5}">
                      <a16:colId xmlns:a16="http://schemas.microsoft.com/office/drawing/2014/main" val="4138963231"/>
                    </a:ext>
                  </a:extLst>
                </a:gridCol>
                <a:gridCol w="1515454">
                  <a:extLst>
                    <a:ext uri="{9D8B030D-6E8A-4147-A177-3AD203B41FA5}">
                      <a16:colId xmlns:a16="http://schemas.microsoft.com/office/drawing/2014/main" val="2620042377"/>
                    </a:ext>
                  </a:extLst>
                </a:gridCol>
                <a:gridCol w="1051984">
                  <a:extLst>
                    <a:ext uri="{9D8B030D-6E8A-4147-A177-3AD203B41FA5}">
                      <a16:colId xmlns:a16="http://schemas.microsoft.com/office/drawing/2014/main" val="1647801570"/>
                    </a:ext>
                  </a:extLst>
                </a:gridCol>
                <a:gridCol w="1283719">
                  <a:extLst>
                    <a:ext uri="{9D8B030D-6E8A-4147-A177-3AD203B41FA5}">
                      <a16:colId xmlns:a16="http://schemas.microsoft.com/office/drawing/2014/main" val="2195800219"/>
                    </a:ext>
                  </a:extLst>
                </a:gridCol>
                <a:gridCol w="1283719">
                  <a:extLst>
                    <a:ext uri="{9D8B030D-6E8A-4147-A177-3AD203B41FA5}">
                      <a16:colId xmlns:a16="http://schemas.microsoft.com/office/drawing/2014/main" val="1060413423"/>
                    </a:ext>
                  </a:extLst>
                </a:gridCol>
                <a:gridCol w="1283719">
                  <a:extLst>
                    <a:ext uri="{9D8B030D-6E8A-4147-A177-3AD203B41FA5}">
                      <a16:colId xmlns:a16="http://schemas.microsoft.com/office/drawing/2014/main" val="1699654608"/>
                    </a:ext>
                  </a:extLst>
                </a:gridCol>
                <a:gridCol w="1283719">
                  <a:extLst>
                    <a:ext uri="{9D8B030D-6E8A-4147-A177-3AD203B41FA5}">
                      <a16:colId xmlns:a16="http://schemas.microsoft.com/office/drawing/2014/main" val="1727190180"/>
                    </a:ext>
                  </a:extLst>
                </a:gridCol>
                <a:gridCol w="1283719">
                  <a:extLst>
                    <a:ext uri="{9D8B030D-6E8A-4147-A177-3AD203B41FA5}">
                      <a16:colId xmlns:a16="http://schemas.microsoft.com/office/drawing/2014/main" val="1935276646"/>
                    </a:ext>
                  </a:extLst>
                </a:gridCol>
                <a:gridCol w="1283719">
                  <a:extLst>
                    <a:ext uri="{9D8B030D-6E8A-4147-A177-3AD203B41FA5}">
                      <a16:colId xmlns:a16="http://schemas.microsoft.com/office/drawing/2014/main" val="3849073786"/>
                    </a:ext>
                  </a:extLst>
                </a:gridCol>
                <a:gridCol w="1283719">
                  <a:extLst>
                    <a:ext uri="{9D8B030D-6E8A-4147-A177-3AD203B41FA5}">
                      <a16:colId xmlns:a16="http://schemas.microsoft.com/office/drawing/2014/main" val="3224875125"/>
                    </a:ext>
                  </a:extLst>
                </a:gridCol>
              </a:tblGrid>
              <a:tr h="798947"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nl-BE" sz="2800" b="1" i="0" u="none" strike="noStrike" cap="none" dirty="0" err="1"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  <a:sym typeface="Arial"/>
                        </a:rPr>
                        <a:t>Siglo</a:t>
                      </a:r>
                      <a:endParaRPr lang="nl-BE" sz="2800" b="1" i="0" u="none" strike="noStrike" cap="none" dirty="0">
                        <a:solidFill>
                          <a:schemeClr val="bg1"/>
                        </a:solidFill>
                        <a:effectLst/>
                        <a:latin typeface="Arial"/>
                        <a:cs typeface="Arial"/>
                        <a:sym typeface="Arial"/>
                      </a:endParaRPr>
                    </a:p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nl-BE" sz="2800" b="1" i="0" u="none" strike="noStrike" cap="none" dirty="0">
                        <a:solidFill>
                          <a:schemeClr val="bg1"/>
                        </a:solidFill>
                        <a:effectLst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XIII</a:t>
                      </a:r>
                    </a:p>
                    <a:p>
                      <a:pPr algn="ctr" fontAlgn="b"/>
                      <a:endParaRPr lang="nl-BE" sz="2800" b="1" u="none" strike="noStrike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XIV</a:t>
                      </a:r>
                    </a:p>
                    <a:p>
                      <a:pPr algn="ctr" fontAlgn="b"/>
                      <a:endParaRPr lang="nl-BE" sz="2800" b="1" u="none" strike="noStrike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XV</a:t>
                      </a:r>
                    </a:p>
                    <a:p>
                      <a:pPr algn="ctr" fontAlgn="b"/>
                      <a:endParaRPr lang="nl-BE" sz="2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XVI</a:t>
                      </a:r>
                    </a:p>
                    <a:p>
                      <a:pPr algn="ctr" fontAlgn="b"/>
                      <a:endParaRPr lang="nl-BE" sz="2800" b="1" u="none" strike="noStrike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XVII</a:t>
                      </a:r>
                    </a:p>
                    <a:p>
                      <a:pPr algn="ctr" fontAlgn="b"/>
                      <a:endParaRPr lang="nl-BE" sz="2800" b="1" u="none" strike="noStrike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XVIII</a:t>
                      </a:r>
                    </a:p>
                    <a:p>
                      <a:pPr algn="ctr" fontAlgn="b"/>
                      <a:endParaRPr lang="nl-BE" sz="2800" b="1" u="none" strike="noStrike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XIX</a:t>
                      </a:r>
                    </a:p>
                    <a:p>
                      <a:pPr algn="ctr" fontAlgn="b"/>
                      <a:endParaRPr lang="nl-BE" sz="2800" b="1" u="none" strike="noStrike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XX</a:t>
                      </a:r>
                    </a:p>
                    <a:p>
                      <a:pPr algn="ctr" fontAlgn="b"/>
                      <a:endParaRPr lang="nl-BE" sz="2800" b="1" u="none" strike="noStrike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XXI</a:t>
                      </a:r>
                    </a:p>
                    <a:p>
                      <a:pPr algn="ctr" fontAlgn="b"/>
                      <a:endParaRPr lang="nl-BE" sz="2800" b="1" u="none" strike="noStrike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1496450"/>
                  </a:ext>
                </a:extLst>
              </a:tr>
              <a:tr h="1340919">
                <a:tc>
                  <a:txBody>
                    <a:bodyPr/>
                    <a:lstStyle/>
                    <a:p>
                      <a:pPr algn="ctr" fontAlgn="b"/>
                      <a:r>
                        <a:rPr lang="nl-BE" sz="2800" b="1" u="none" strike="noStrike" dirty="0" err="1">
                          <a:effectLst/>
                        </a:rPr>
                        <a:t>echar</a:t>
                      </a:r>
                      <a:endParaRPr lang="nl-BE" sz="2800" b="1" u="none" strike="noStrike" dirty="0">
                        <a:effectLst/>
                      </a:endParaRPr>
                    </a:p>
                    <a:p>
                      <a:pPr algn="ctr" fontAlgn="b"/>
                      <a:endParaRPr lang="nl-BE" sz="2800" b="1" u="none" strike="noStrike" dirty="0">
                        <a:effectLst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1,2,3,4,5</a:t>
                      </a:r>
                    </a:p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2686149"/>
                  </a:ext>
                </a:extLst>
              </a:tr>
              <a:tr h="1340919">
                <a:tc>
                  <a:txBody>
                    <a:bodyPr/>
                    <a:lstStyle/>
                    <a:p>
                      <a:pPr algn="ctr" fontAlgn="b"/>
                      <a:r>
                        <a:rPr lang="nl-BE" sz="2800" b="1" u="none" strike="noStrike" dirty="0" err="1">
                          <a:effectLst/>
                        </a:rPr>
                        <a:t>arrojar</a:t>
                      </a:r>
                      <a:endParaRPr lang="nl-BE" sz="2800" b="1" u="none" strike="noStrike" dirty="0">
                        <a:effectLst/>
                      </a:endParaRPr>
                    </a:p>
                    <a:p>
                      <a:pPr algn="ctr" fontAlgn="b"/>
                      <a:endParaRPr lang="nl-BE" sz="2800" b="1" u="none" strike="noStrike" dirty="0">
                        <a:effectLst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1, 2</a:t>
                      </a:r>
                    </a:p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3, 4, 5</a:t>
                      </a:r>
                    </a:p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0254215"/>
                  </a:ext>
                </a:extLst>
              </a:tr>
              <a:tr h="1340919">
                <a:tc>
                  <a:txBody>
                    <a:bodyPr/>
                    <a:lstStyle/>
                    <a:p>
                      <a:pPr algn="ctr" fontAlgn="b"/>
                      <a:r>
                        <a:rPr lang="nl-BE" sz="2800" b="1" u="none" strike="noStrike" dirty="0" err="1">
                          <a:effectLst/>
                        </a:rPr>
                        <a:t>tirar</a:t>
                      </a:r>
                      <a:endParaRPr lang="nl-BE" sz="2800" b="1" u="none" strike="noStrike" dirty="0">
                        <a:effectLst/>
                      </a:endParaRPr>
                    </a:p>
                    <a:p>
                      <a:pPr algn="ctr" fontAlgn="b"/>
                      <a:endParaRPr lang="nl-BE" sz="2800" b="1" u="none" strike="noStrike" dirty="0">
                        <a:effectLst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2, 3</a:t>
                      </a:r>
                    </a:p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8642184"/>
                  </a:ext>
                </a:extLst>
              </a:tr>
              <a:tr h="1340919">
                <a:tc>
                  <a:txBody>
                    <a:bodyPr/>
                    <a:lstStyle/>
                    <a:p>
                      <a:pPr algn="ctr" fontAlgn="b"/>
                      <a:r>
                        <a:rPr lang="nl-BE" sz="2800" b="1" u="none" strike="noStrike" dirty="0" err="1">
                          <a:effectLst/>
                        </a:rPr>
                        <a:t>lanzar</a:t>
                      </a:r>
                      <a:endParaRPr lang="nl-BE" sz="2800" b="1" u="none" strike="noStrike" dirty="0">
                        <a:effectLst/>
                      </a:endParaRPr>
                    </a:p>
                    <a:p>
                      <a:pPr algn="ctr" fontAlgn="b"/>
                      <a:endParaRPr lang="nl-BE" sz="2800" b="1" u="none" strike="noStrike" dirty="0">
                        <a:effectLst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4, 5</a:t>
                      </a:r>
                    </a:p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685898"/>
                  </a:ext>
                </a:extLst>
              </a:tr>
            </a:tbl>
          </a:graphicData>
        </a:graphic>
      </p:graphicFrame>
      <p:sp>
        <p:nvSpPr>
          <p:cNvPr id="8" name="Pijl: rechts 7">
            <a:extLst>
              <a:ext uri="{FF2B5EF4-FFF2-40B4-BE49-F238E27FC236}">
                <a16:creationId xmlns:a16="http://schemas.microsoft.com/office/drawing/2014/main" id="{A2303C35-1F8E-49B5-AB3D-042E8053A92E}"/>
              </a:ext>
            </a:extLst>
          </p:cNvPr>
          <p:cNvSpPr/>
          <p:nvPr/>
        </p:nvSpPr>
        <p:spPr>
          <a:xfrm>
            <a:off x="4447986" y="8166229"/>
            <a:ext cx="10684253" cy="699607"/>
          </a:xfrm>
          <a:prstGeom prst="rightArrow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03203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6c99f0cd9d_3_6"/>
          <p:cNvSpPr txBox="1">
            <a:spLocks noGrp="1"/>
          </p:cNvSpPr>
          <p:nvPr>
            <p:ph type="title"/>
          </p:nvPr>
        </p:nvSpPr>
        <p:spPr>
          <a:xfrm>
            <a:off x="502320" y="219915"/>
            <a:ext cx="15705300" cy="8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5400"/>
              <a:buFont typeface="Arial"/>
              <a:buNone/>
            </a:pPr>
            <a:r>
              <a:rPr lang="nl-BE" u="none" cap="small" dirty="0"/>
              <a:t>la </a:t>
            </a:r>
            <a:r>
              <a:rPr lang="nl-BE" u="none" cap="small" dirty="0" err="1"/>
              <a:t>construcción</a:t>
            </a:r>
            <a:r>
              <a:rPr lang="nl-BE" u="none" cap="small" dirty="0"/>
              <a:t> </a:t>
            </a:r>
            <a:r>
              <a:rPr lang="nl-BE" u="none" cap="small" dirty="0" err="1"/>
              <a:t>incoativa</a:t>
            </a:r>
            <a:r>
              <a:rPr lang="nl-BE" u="none" cap="small" dirty="0"/>
              <a:t> en </a:t>
            </a:r>
            <a:r>
              <a:rPr lang="nl-BE" u="none" cap="small" dirty="0" err="1"/>
              <a:t>español</a:t>
            </a:r>
            <a:endParaRPr u="none" cap="small" dirty="0"/>
          </a:p>
        </p:txBody>
      </p:sp>
      <p:sp>
        <p:nvSpPr>
          <p:cNvPr id="242" name="Google Shape;242;g6c99f0cd9d_3_6"/>
          <p:cNvSpPr txBox="1">
            <a:spLocks noGrp="1"/>
          </p:cNvSpPr>
          <p:nvPr>
            <p:ph type="body" idx="1"/>
          </p:nvPr>
        </p:nvSpPr>
        <p:spPr>
          <a:xfrm>
            <a:off x="834887" y="1746146"/>
            <a:ext cx="16503787" cy="67561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36399" lvl="0" indent="-329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Char char="̶"/>
            </a:pPr>
            <a:r>
              <a:rPr lang="nl-BE" sz="4000" dirty="0">
                <a:solidFill>
                  <a:srgbClr val="000000"/>
                </a:solidFill>
              </a:rPr>
              <a:t>Juan		</a:t>
            </a:r>
            <a:r>
              <a:rPr lang="nl-BE" sz="4000" dirty="0" err="1">
                <a:solidFill>
                  <a:srgbClr val="000000"/>
                </a:solidFill>
              </a:rPr>
              <a:t>empieza</a:t>
            </a:r>
            <a:r>
              <a:rPr lang="nl-BE" sz="4000" dirty="0">
                <a:solidFill>
                  <a:srgbClr val="000000"/>
                </a:solidFill>
              </a:rPr>
              <a:t>	  	a		</a:t>
            </a:r>
            <a:r>
              <a:rPr lang="nl-BE" sz="4000" dirty="0" err="1">
                <a:solidFill>
                  <a:srgbClr val="000000"/>
                </a:solidFill>
              </a:rPr>
              <a:t>trabajar</a:t>
            </a:r>
            <a:r>
              <a:rPr lang="nl-BE" sz="4000" i="1" dirty="0">
                <a:solidFill>
                  <a:srgbClr val="000000"/>
                </a:solidFill>
              </a:rPr>
              <a:t>	 </a:t>
            </a:r>
          </a:p>
          <a:p>
            <a:pPr marL="536399" lvl="0" indent="-329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Char char="̶"/>
            </a:pPr>
            <a:r>
              <a:rPr lang="nl-BE" sz="4000" dirty="0">
                <a:solidFill>
                  <a:srgbClr val="000000"/>
                </a:solidFill>
              </a:rPr>
              <a:t>Pedro 	se </a:t>
            </a:r>
            <a:r>
              <a:rPr lang="nl-BE" sz="4000" dirty="0" err="1">
                <a:solidFill>
                  <a:srgbClr val="000000"/>
                </a:solidFill>
              </a:rPr>
              <a:t>pone</a:t>
            </a:r>
            <a:r>
              <a:rPr lang="nl-BE" sz="4000" dirty="0">
                <a:solidFill>
                  <a:srgbClr val="000000"/>
                </a:solidFill>
              </a:rPr>
              <a:t> 		a		</a:t>
            </a:r>
            <a:r>
              <a:rPr lang="nl-BE" sz="4000" dirty="0" err="1">
                <a:solidFill>
                  <a:srgbClr val="000000"/>
                </a:solidFill>
              </a:rPr>
              <a:t>estudiar</a:t>
            </a:r>
            <a:endParaRPr lang="nl-BE" sz="4000" dirty="0">
              <a:solidFill>
                <a:srgbClr val="000000"/>
              </a:solidFill>
            </a:endParaRPr>
          </a:p>
          <a:p>
            <a:pPr marL="536399" lvl="0" indent="-329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Char char="̶"/>
            </a:pPr>
            <a:r>
              <a:rPr lang="nl-BE" sz="4000" dirty="0">
                <a:solidFill>
                  <a:srgbClr val="000000"/>
                </a:solidFill>
              </a:rPr>
              <a:t>Javier	se </a:t>
            </a:r>
            <a:r>
              <a:rPr lang="nl-BE" sz="4000" dirty="0" err="1">
                <a:solidFill>
                  <a:srgbClr val="000000"/>
                </a:solidFill>
              </a:rPr>
              <a:t>echa</a:t>
            </a:r>
            <a:r>
              <a:rPr lang="nl-BE" sz="4000" dirty="0">
                <a:solidFill>
                  <a:srgbClr val="000000"/>
                </a:solidFill>
              </a:rPr>
              <a:t>			a 		</a:t>
            </a:r>
            <a:r>
              <a:rPr lang="nl-BE" sz="4000" dirty="0" err="1">
                <a:solidFill>
                  <a:srgbClr val="000000"/>
                </a:solidFill>
              </a:rPr>
              <a:t>reír</a:t>
            </a:r>
            <a:endParaRPr lang="nl-BE" sz="4000" dirty="0">
              <a:solidFill>
                <a:srgbClr val="000000"/>
              </a:solidFill>
            </a:endParaRPr>
          </a:p>
          <a:p>
            <a:pPr marL="536399" lvl="0" indent="-329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Char char="̶"/>
            </a:pPr>
            <a:r>
              <a:rPr lang="nl-BE" sz="4000" dirty="0">
                <a:solidFill>
                  <a:srgbClr val="000000"/>
                </a:solidFill>
              </a:rPr>
              <a:t>María	</a:t>
            </a:r>
            <a:r>
              <a:rPr lang="nl-BE" sz="4000" dirty="0" err="1">
                <a:solidFill>
                  <a:srgbClr val="000000"/>
                </a:solidFill>
              </a:rPr>
              <a:t>rompe</a:t>
            </a:r>
            <a:r>
              <a:rPr lang="nl-BE" sz="4000" dirty="0">
                <a:solidFill>
                  <a:srgbClr val="000000"/>
                </a:solidFill>
              </a:rPr>
              <a:t>			a 		</a:t>
            </a:r>
            <a:r>
              <a:rPr lang="nl-BE" sz="4000" dirty="0" err="1">
                <a:solidFill>
                  <a:srgbClr val="000000"/>
                </a:solidFill>
              </a:rPr>
              <a:t>llorar</a:t>
            </a:r>
            <a:r>
              <a:rPr lang="nl-BE" sz="4000" dirty="0">
                <a:solidFill>
                  <a:srgbClr val="000000"/>
                </a:solidFill>
              </a:rPr>
              <a:t>	</a:t>
            </a:r>
          </a:p>
          <a:p>
            <a:pPr marL="536399" lvl="0" indent="-329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Char char="̶"/>
            </a:pPr>
            <a:r>
              <a:rPr lang="nl-BE" sz="4000" dirty="0">
                <a:solidFill>
                  <a:srgbClr val="000000"/>
                </a:solidFill>
              </a:rPr>
              <a:t>…	</a:t>
            </a:r>
            <a:endParaRPr sz="4000" dirty="0">
              <a:solidFill>
                <a:srgbClr val="000000"/>
              </a:solidFill>
            </a:endParaRPr>
          </a:p>
          <a:p>
            <a:pPr marL="536399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nl-BE" sz="4000" dirty="0">
              <a:solidFill>
                <a:srgbClr val="666666"/>
              </a:solidFill>
            </a:endParaRPr>
          </a:p>
          <a:p>
            <a:pPr marL="536399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BE" sz="4000" b="1" dirty="0">
                <a:solidFill>
                  <a:schemeClr val="bg2"/>
                </a:solidFill>
              </a:rPr>
              <a:t>S			(se) AUX		a		INF</a:t>
            </a:r>
          </a:p>
          <a:p>
            <a:pPr marL="536399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nl-BE" sz="4000" dirty="0">
              <a:solidFill>
                <a:srgbClr val="666666"/>
              </a:solidFill>
            </a:endParaRPr>
          </a:p>
          <a:p>
            <a:pPr marL="536399" indent="-450000">
              <a:lnSpc>
                <a:spcPct val="100000"/>
              </a:lnSpc>
              <a:buSzPts val="3000"/>
            </a:pPr>
            <a:r>
              <a:rPr lang="nl-BE" sz="4000" dirty="0"/>
              <a:t>4 ‘</a:t>
            </a:r>
            <a:r>
              <a:rPr lang="nl-BE" sz="4000" dirty="0" err="1"/>
              <a:t>constituyentes</a:t>
            </a:r>
            <a:r>
              <a:rPr lang="nl-BE" sz="4000" dirty="0"/>
              <a:t>’: </a:t>
            </a:r>
            <a:r>
              <a:rPr lang="nl-BE" sz="4000" dirty="0" err="1"/>
              <a:t>sujeto</a:t>
            </a:r>
            <a:r>
              <a:rPr lang="nl-BE" sz="4000" dirty="0"/>
              <a:t> + (se) + AUX + PREP (a) + INFINITIVO</a:t>
            </a:r>
          </a:p>
          <a:p>
            <a:pPr marL="1170000" lvl="1" indent="-259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endParaRPr sz="4000" dirty="0"/>
          </a:p>
          <a:p>
            <a:pPr marL="1170000" lvl="1" indent="-45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̶"/>
            </a:pPr>
            <a:endParaRPr sz="4000" dirty="0"/>
          </a:p>
          <a:p>
            <a:pPr marL="1170000" lvl="1" indent="-259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endParaRPr sz="4000" dirty="0"/>
          </a:p>
          <a:p>
            <a:pPr marL="1170000" lvl="1" indent="-259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endParaRPr sz="4000" dirty="0"/>
          </a:p>
          <a:p>
            <a:pPr marL="86399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endParaRPr sz="4000" i="1" dirty="0"/>
          </a:p>
          <a:p>
            <a:pPr marL="86399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endParaRPr sz="4000" dirty="0"/>
          </a:p>
          <a:p>
            <a:pPr marL="536399" lvl="0" indent="-259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endParaRPr sz="4000" dirty="0"/>
          </a:p>
          <a:p>
            <a:pPr marL="86399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endParaRPr sz="4000" dirty="0"/>
          </a:p>
        </p:txBody>
      </p:sp>
      <p:sp>
        <p:nvSpPr>
          <p:cNvPr id="243" name="Google Shape;243;g6c99f0cd9d_3_6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900" cy="5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BE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42409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800" u="none" dirty="0"/>
              <a:t/>
            </a:r>
            <a:br>
              <a:rPr lang="en-GB" sz="4800" u="none" dirty="0"/>
            </a:br>
            <a:endParaRPr lang="en-GB" sz="4800" u="non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7AE184E0-0BD4-4705-A12B-9B71DDE63301}" type="slidenum">
              <a:rPr lang="en-GB" smtClean="0"/>
              <a:pPr/>
              <a:t>30</a:t>
            </a:fld>
            <a:endParaRPr lang="en-GB"/>
          </a:p>
        </p:txBody>
      </p:sp>
      <p:sp>
        <p:nvSpPr>
          <p:cNvPr id="6" name="Title 3"/>
          <p:cNvSpPr txBox="1">
            <a:spLocks/>
          </p:cNvSpPr>
          <p:nvPr/>
        </p:nvSpPr>
        <p:spPr bwMode="white">
          <a:xfrm>
            <a:off x="1443474" y="2658642"/>
            <a:ext cx="15183366" cy="443631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1300368" rtl="0" eaLnBrk="1" latinLnBrk="0" hangingPunct="1">
              <a:lnSpc>
                <a:spcPts val="11000"/>
              </a:lnSpc>
              <a:spcBef>
                <a:spcPct val="0"/>
              </a:spcBef>
              <a:buNone/>
              <a:defRPr sz="10000" u="sng" kern="1200" cap="all" baseline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+mj-lt"/>
                <a:ea typeface="+mj-ea"/>
                <a:cs typeface="+mj-cs"/>
              </a:defRPr>
            </a:lvl1pPr>
          </a:lstStyle>
          <a:p>
            <a:pPr marL="914400" indent="-914400">
              <a:lnSpc>
                <a:spcPct val="150000"/>
              </a:lnSpc>
              <a:buClr>
                <a:schemeClr val="bg1"/>
              </a:buClr>
              <a:buFont typeface="Arial"/>
              <a:buAutoNum type="arabicPeriod"/>
            </a:pPr>
            <a:r>
              <a:rPr lang="en-GB" sz="2800" u="none" dirty="0" err="1"/>
              <a:t>Introducción</a:t>
            </a:r>
            <a:r>
              <a:rPr lang="en-GB" sz="2800" u="none" dirty="0"/>
              <a:t>: La </a:t>
            </a:r>
            <a:r>
              <a:rPr lang="en-GB" sz="2800" u="none" dirty="0" err="1"/>
              <a:t>construcción</a:t>
            </a:r>
            <a:r>
              <a:rPr lang="en-GB" sz="2800" u="none" dirty="0"/>
              <a:t> </a:t>
            </a:r>
            <a:r>
              <a:rPr lang="en-GB" sz="2800" u="none" dirty="0" err="1"/>
              <a:t>incoativa</a:t>
            </a:r>
            <a:r>
              <a:rPr lang="en-GB" sz="2800" u="none" dirty="0"/>
              <a:t> y </a:t>
            </a:r>
            <a:r>
              <a:rPr lang="en-GB" sz="2800" u="none" dirty="0" err="1"/>
              <a:t>metodología</a:t>
            </a:r>
            <a:endParaRPr lang="en-GB" sz="2800" u="none" dirty="0"/>
          </a:p>
          <a:p>
            <a:pPr marL="914400" indent="-914400">
              <a:lnSpc>
                <a:spcPct val="150000"/>
              </a:lnSpc>
              <a:buClr>
                <a:schemeClr val="bg1"/>
              </a:buClr>
              <a:buAutoNum type="arabicPeriod"/>
            </a:pPr>
            <a:r>
              <a:rPr lang="en-GB" sz="2800" u="none" dirty="0" err="1"/>
              <a:t>Clasificación</a:t>
            </a:r>
            <a:r>
              <a:rPr lang="en-GB" sz="2800" u="none" dirty="0"/>
              <a:t> </a:t>
            </a:r>
            <a:r>
              <a:rPr lang="en-GB" sz="2800" u="none" dirty="0" err="1"/>
              <a:t>Léxica</a:t>
            </a:r>
            <a:r>
              <a:rPr lang="en-GB" sz="2800" u="none" dirty="0"/>
              <a:t> de los </a:t>
            </a:r>
            <a:r>
              <a:rPr lang="en-GB" sz="2800" u="none" dirty="0" err="1"/>
              <a:t>verbos</a:t>
            </a:r>
            <a:r>
              <a:rPr lang="en-GB" sz="2800" u="none" dirty="0"/>
              <a:t> de </a:t>
            </a:r>
            <a:r>
              <a:rPr lang="en-GB" sz="2800" u="none" dirty="0" err="1"/>
              <a:t>movimiento</a:t>
            </a:r>
            <a:endParaRPr lang="en-GB" sz="2800" u="none" dirty="0"/>
          </a:p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GB" sz="2800" u="none" dirty="0"/>
              <a:t>3.      </a:t>
            </a:r>
            <a:r>
              <a:rPr lang="en-GB" sz="3200" u="none" dirty="0"/>
              <a:t>Camino </a:t>
            </a:r>
            <a:r>
              <a:rPr lang="en-GB" sz="3200" u="none" dirty="0" err="1"/>
              <a:t>hacia</a:t>
            </a:r>
            <a:r>
              <a:rPr lang="en-GB" sz="3200" u="none" dirty="0"/>
              <a:t> la </a:t>
            </a:r>
            <a:r>
              <a:rPr lang="en-GB" sz="3200" u="none" dirty="0" err="1"/>
              <a:t>construcción</a:t>
            </a:r>
            <a:r>
              <a:rPr lang="en-GB" sz="3200" u="none" dirty="0"/>
              <a:t> </a:t>
            </a:r>
            <a:r>
              <a:rPr lang="en-GB" sz="3200" u="none" dirty="0" err="1"/>
              <a:t>incoativa</a:t>
            </a:r>
            <a:endParaRPr lang="en-GB" sz="3200" u="none" dirty="0"/>
          </a:p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GB" sz="2800" u="none" dirty="0"/>
              <a:t>         3.1 </a:t>
            </a:r>
            <a:r>
              <a:rPr lang="en-GB" sz="2800" u="none" dirty="0" err="1"/>
              <a:t>Verbos</a:t>
            </a:r>
            <a:r>
              <a:rPr lang="en-GB" sz="2800" u="none" dirty="0"/>
              <a:t> de </a:t>
            </a:r>
            <a:r>
              <a:rPr lang="en-GB" sz="2800" u="none" dirty="0" err="1"/>
              <a:t>movimiento</a:t>
            </a:r>
            <a:r>
              <a:rPr lang="en-GB" sz="2800" u="none" dirty="0"/>
              <a:t> ‘</a:t>
            </a:r>
            <a:r>
              <a:rPr lang="en-GB" sz="2800" u="none" dirty="0" err="1"/>
              <a:t>originales</a:t>
            </a:r>
            <a:r>
              <a:rPr lang="en-GB" sz="2800" u="none" dirty="0"/>
              <a:t>’</a:t>
            </a:r>
          </a:p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GB" sz="2800" u="none" dirty="0"/>
              <a:t>         3.2 </a:t>
            </a:r>
            <a:r>
              <a:rPr lang="en-GB" sz="2800" u="none" dirty="0" err="1"/>
              <a:t>Verbos</a:t>
            </a:r>
            <a:r>
              <a:rPr lang="en-GB" sz="2800" u="none" dirty="0"/>
              <a:t> de </a:t>
            </a:r>
            <a:r>
              <a:rPr lang="en-GB" sz="2800" u="none" dirty="0" err="1"/>
              <a:t>lanzamiento</a:t>
            </a:r>
            <a:endParaRPr lang="en-GB" sz="2800" u="none" dirty="0"/>
          </a:p>
          <a:p>
            <a:pPr marL="514350" indent="-514350">
              <a:lnSpc>
                <a:spcPct val="150000"/>
              </a:lnSpc>
              <a:buClr>
                <a:schemeClr val="bg1"/>
              </a:buClr>
              <a:buAutoNum type="arabicPeriod" startAt="4"/>
            </a:pPr>
            <a:r>
              <a:rPr lang="en-GB" sz="2800" u="none" dirty="0"/>
              <a:t>    La </a:t>
            </a:r>
            <a:r>
              <a:rPr lang="en-GB" sz="2800" u="none" dirty="0" err="1"/>
              <a:t>cronología</a:t>
            </a:r>
            <a:r>
              <a:rPr lang="en-GB" sz="2800" u="none" dirty="0"/>
              <a:t> de los </a:t>
            </a:r>
            <a:r>
              <a:rPr lang="en-GB" sz="2800" u="none" dirty="0" err="1"/>
              <a:t>verbos</a:t>
            </a:r>
            <a:r>
              <a:rPr lang="en-GB" sz="2800" u="none" dirty="0"/>
              <a:t> de </a:t>
            </a:r>
            <a:r>
              <a:rPr lang="en-GB" sz="2800" u="none" dirty="0" err="1"/>
              <a:t>movimiento</a:t>
            </a:r>
            <a:endParaRPr lang="en-GB" sz="2800" u="none" dirty="0"/>
          </a:p>
          <a:p>
            <a:pPr marL="514350" indent="-514350">
              <a:lnSpc>
                <a:spcPct val="150000"/>
              </a:lnSpc>
              <a:buClr>
                <a:schemeClr val="bg1"/>
              </a:buClr>
              <a:buAutoNum type="arabicPeriod" startAt="4"/>
            </a:pPr>
            <a:r>
              <a:rPr lang="en-GB" sz="2800" b="1" u="none" dirty="0"/>
              <a:t>    </a:t>
            </a:r>
            <a:r>
              <a:rPr lang="en-GB" sz="2800" b="1" u="none" dirty="0" err="1"/>
              <a:t>Conclusión</a:t>
            </a:r>
            <a:endParaRPr lang="en-GB" sz="2800" b="1" u="none" dirty="0"/>
          </a:p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GB" sz="100" u="none" dirty="0"/>
              <a:t>5.5</a:t>
            </a:r>
            <a:endParaRPr lang="en-GB" sz="2800" u="none" dirty="0"/>
          </a:p>
        </p:txBody>
      </p:sp>
    </p:spTree>
    <p:extLst>
      <p:ext uri="{BB962C8B-B14F-4D97-AF65-F5344CB8AC3E}">
        <p14:creationId xmlns:p14="http://schemas.microsoft.com/office/powerpoint/2010/main" val="16493192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6c99f0cd9d_3_18"/>
          <p:cNvSpPr txBox="1">
            <a:spLocks noGrp="1"/>
          </p:cNvSpPr>
          <p:nvPr>
            <p:ph type="title"/>
          </p:nvPr>
        </p:nvSpPr>
        <p:spPr>
          <a:xfrm>
            <a:off x="830118" y="252000"/>
            <a:ext cx="15705300" cy="8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5400"/>
              <a:buFont typeface="Arial"/>
              <a:buNone/>
            </a:pPr>
            <a:r>
              <a:rPr lang="nl-BE" cap="small" dirty="0" err="1"/>
              <a:t>Clasificación</a:t>
            </a:r>
            <a:r>
              <a:rPr lang="nl-BE" cap="small" dirty="0"/>
              <a:t> léxica </a:t>
            </a:r>
            <a:r>
              <a:rPr lang="nl-BE" sz="4400" cap="small" dirty="0"/>
              <a:t>(</a:t>
            </a:r>
            <a:r>
              <a:rPr lang="nl-BE" sz="4400" cap="small" dirty="0" err="1"/>
              <a:t>basada</a:t>
            </a:r>
            <a:r>
              <a:rPr lang="nl-BE" sz="4400" cap="small" dirty="0"/>
              <a:t> en </a:t>
            </a:r>
            <a:r>
              <a:rPr lang="nl-BE" sz="4400" cap="small" dirty="0" err="1"/>
              <a:t>Levin</a:t>
            </a:r>
            <a:r>
              <a:rPr lang="nl-BE" sz="4400" cap="small" dirty="0"/>
              <a:t> 1993)</a:t>
            </a:r>
            <a:endParaRPr sz="4400" cap="small" dirty="0"/>
          </a:p>
        </p:txBody>
      </p:sp>
      <p:sp>
        <p:nvSpPr>
          <p:cNvPr id="256" name="Google Shape;256;g6c99f0cd9d_3_18"/>
          <p:cNvSpPr txBox="1">
            <a:spLocks noGrp="1"/>
          </p:cNvSpPr>
          <p:nvPr>
            <p:ph type="body" idx="1"/>
          </p:nvPr>
        </p:nvSpPr>
        <p:spPr>
          <a:xfrm>
            <a:off x="1563243" y="1300785"/>
            <a:ext cx="15218685" cy="7451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54140" indent="-685800">
              <a:lnSpc>
                <a:spcPct val="100000"/>
              </a:lnSpc>
              <a:buSzPts val="4440"/>
            </a:pPr>
            <a:endParaRPr lang="nl-BE" sz="3600" dirty="0"/>
          </a:p>
          <a:p>
            <a:pPr marL="1054140" indent="-685800">
              <a:lnSpc>
                <a:spcPct val="100000"/>
              </a:lnSpc>
              <a:buSzPts val="4440"/>
            </a:pPr>
            <a:r>
              <a:rPr lang="nl-BE" sz="4000" dirty="0"/>
              <a:t>2 ‘macro’- </a:t>
            </a:r>
            <a:r>
              <a:rPr lang="nl-BE" sz="4000" dirty="0" err="1"/>
              <a:t>categorías</a:t>
            </a:r>
            <a:r>
              <a:rPr lang="nl-BE" sz="4000" dirty="0"/>
              <a:t> (</a:t>
            </a:r>
            <a:r>
              <a:rPr lang="nl-BE" sz="4000" dirty="0" err="1"/>
              <a:t>según</a:t>
            </a:r>
            <a:r>
              <a:rPr lang="nl-BE" sz="4000" dirty="0"/>
              <a:t> el </a:t>
            </a:r>
            <a:r>
              <a:rPr lang="nl-BE" sz="4000" dirty="0" err="1"/>
              <a:t>significado</a:t>
            </a:r>
            <a:r>
              <a:rPr lang="nl-BE" sz="4000" dirty="0"/>
              <a:t> </a:t>
            </a:r>
            <a:r>
              <a:rPr lang="nl-BE" sz="4000" dirty="0" err="1"/>
              <a:t>original</a:t>
            </a:r>
            <a:r>
              <a:rPr lang="nl-BE" sz="4000" dirty="0"/>
              <a:t>)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40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4000" dirty="0"/>
              <a:t>	1) </a:t>
            </a:r>
            <a:r>
              <a:rPr lang="nl-BE" sz="4000" dirty="0" err="1"/>
              <a:t>Verbos</a:t>
            </a:r>
            <a:r>
              <a:rPr lang="nl-BE" sz="4000" dirty="0"/>
              <a:t> de </a:t>
            </a:r>
            <a:r>
              <a:rPr lang="nl-BE" sz="4000" dirty="0" err="1"/>
              <a:t>movimiento</a:t>
            </a:r>
            <a:r>
              <a:rPr lang="nl-BE" sz="4000" dirty="0"/>
              <a:t> ‘</a:t>
            </a:r>
            <a:r>
              <a:rPr lang="nl-BE" sz="4000" dirty="0" err="1"/>
              <a:t>originales</a:t>
            </a:r>
            <a:r>
              <a:rPr lang="nl-BE" sz="4000" dirty="0"/>
              <a:t>’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4000" dirty="0"/>
              <a:t>		a) </a:t>
            </a:r>
            <a:r>
              <a:rPr lang="nl-BE" sz="4000" dirty="0" err="1"/>
              <a:t>modo</a:t>
            </a:r>
            <a:r>
              <a:rPr lang="nl-BE" sz="4000" dirty="0"/>
              <a:t> de </a:t>
            </a:r>
            <a:r>
              <a:rPr lang="nl-BE" sz="4000" dirty="0" err="1"/>
              <a:t>movimiento</a:t>
            </a:r>
            <a:r>
              <a:rPr lang="nl-BE" sz="4000" dirty="0"/>
              <a:t>: </a:t>
            </a:r>
            <a:r>
              <a:rPr lang="nl-BE" sz="4000" b="1" i="1" dirty="0" err="1"/>
              <a:t>saltar</a:t>
            </a:r>
            <a:endParaRPr lang="nl-BE" sz="4000" b="1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4000" dirty="0"/>
              <a:t>		b) </a:t>
            </a:r>
            <a:r>
              <a:rPr lang="nl-BE" sz="4000" dirty="0" err="1"/>
              <a:t>liberación</a:t>
            </a:r>
            <a:r>
              <a:rPr lang="nl-BE" sz="4000" dirty="0"/>
              <a:t>: </a:t>
            </a:r>
            <a:r>
              <a:rPr lang="nl-BE" sz="4000" b="1" i="1" dirty="0" err="1"/>
              <a:t>largar</a:t>
            </a:r>
            <a:r>
              <a:rPr lang="nl-BE" sz="4000" i="1" dirty="0"/>
              <a:t> </a:t>
            </a:r>
            <a:r>
              <a:rPr lang="nl-BE" sz="4000" dirty="0"/>
              <a:t>y</a:t>
            </a:r>
            <a:r>
              <a:rPr lang="nl-BE" sz="4000" i="1" dirty="0"/>
              <a:t> </a:t>
            </a:r>
            <a:r>
              <a:rPr lang="nl-BE" sz="4000" b="1" i="1" dirty="0" err="1"/>
              <a:t>soltar</a:t>
            </a:r>
            <a:endParaRPr lang="nl-BE" sz="4000" b="1" i="1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4000" i="1" dirty="0"/>
              <a:t>		</a:t>
            </a:r>
            <a:r>
              <a:rPr lang="nl-BE" sz="4000" dirty="0"/>
              <a:t>c) </a:t>
            </a:r>
            <a:r>
              <a:rPr lang="nl-BE" sz="4000" dirty="0" err="1"/>
              <a:t>transferencia</a:t>
            </a:r>
            <a:r>
              <a:rPr lang="nl-BE" sz="4000" dirty="0"/>
              <a:t> / cambio de </a:t>
            </a:r>
            <a:r>
              <a:rPr lang="nl-BE" sz="4000" dirty="0" err="1"/>
              <a:t>lugar</a:t>
            </a:r>
            <a:r>
              <a:rPr lang="nl-BE" sz="4000" dirty="0"/>
              <a:t>: </a:t>
            </a:r>
            <a:r>
              <a:rPr lang="nl-BE" sz="4000" b="1" i="1" dirty="0" err="1"/>
              <a:t>embarcar</a:t>
            </a:r>
            <a:r>
              <a:rPr lang="nl-BE" sz="4000" dirty="0"/>
              <a:t> y </a:t>
            </a:r>
            <a:r>
              <a:rPr lang="nl-BE" sz="4000" b="1" i="1" dirty="0" err="1"/>
              <a:t>zambullir</a:t>
            </a:r>
            <a:endParaRPr lang="nl-BE" sz="4000" b="1" i="1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4000" i="1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4000" i="1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4000" dirty="0"/>
              <a:t>	2) verbos de </a:t>
            </a:r>
            <a:r>
              <a:rPr lang="nl-BE" sz="4000" dirty="0" err="1"/>
              <a:t>lanzamiento</a:t>
            </a:r>
            <a:r>
              <a:rPr lang="nl-BE" sz="4000" dirty="0"/>
              <a:t> -&gt; </a:t>
            </a:r>
            <a:r>
              <a:rPr lang="nl-BE" sz="4000" dirty="0" err="1"/>
              <a:t>movimiento</a:t>
            </a:r>
            <a:endParaRPr lang="nl-BE" sz="40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4000" i="1" dirty="0"/>
              <a:t>	    </a:t>
            </a:r>
            <a:r>
              <a:rPr lang="nl-BE" sz="4000" b="1" i="1" dirty="0" err="1"/>
              <a:t>arrojar</a:t>
            </a:r>
            <a:r>
              <a:rPr lang="nl-BE" sz="4000" i="1" dirty="0"/>
              <a:t>, </a:t>
            </a:r>
            <a:r>
              <a:rPr lang="nl-BE" sz="4000" b="1" i="1" dirty="0" err="1"/>
              <a:t>echar</a:t>
            </a:r>
            <a:r>
              <a:rPr lang="nl-BE" sz="4000" i="1" dirty="0"/>
              <a:t>, </a:t>
            </a:r>
            <a:r>
              <a:rPr lang="nl-BE" sz="4000" b="1" i="1" dirty="0" err="1"/>
              <a:t>lanzar</a:t>
            </a:r>
            <a:r>
              <a:rPr lang="nl-BE" sz="4000" i="1" dirty="0"/>
              <a:t> </a:t>
            </a:r>
            <a:r>
              <a:rPr lang="nl-BE" sz="4000" dirty="0"/>
              <a:t>y</a:t>
            </a:r>
            <a:r>
              <a:rPr lang="nl-BE" sz="4000" i="1" dirty="0"/>
              <a:t> </a:t>
            </a:r>
            <a:r>
              <a:rPr lang="nl-BE" sz="4000" b="1" i="1" dirty="0" err="1"/>
              <a:t>tirar</a:t>
            </a:r>
            <a:r>
              <a:rPr lang="nl-BE" sz="4000" i="1" dirty="0"/>
              <a:t> 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4000" i="1" dirty="0"/>
              <a:t>	    </a:t>
            </a:r>
            <a:r>
              <a:rPr lang="nl-BE" sz="4000" dirty="0"/>
              <a:t>	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600" dirty="0"/>
          </a:p>
          <a:p>
            <a:pPr marL="536399" lvl="0" indent="-16805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 typeface="Arial"/>
              <a:buNone/>
            </a:pPr>
            <a:endParaRPr lang="nl-BE" sz="3600" dirty="0"/>
          </a:p>
          <a:p>
            <a:pPr marL="536399" lvl="0" indent="-16805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 typeface="Arial"/>
              <a:buNone/>
            </a:pPr>
            <a:endParaRPr sz="3600" dirty="0"/>
          </a:p>
        </p:txBody>
      </p:sp>
      <p:sp>
        <p:nvSpPr>
          <p:cNvPr id="257" name="Google Shape;257;g6c99f0cd9d_3_18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900" cy="5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BE"/>
              <a:t>31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138890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Conclusiones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355778" y="1155028"/>
            <a:ext cx="15699574" cy="7754339"/>
          </a:xfrm>
        </p:spPr>
        <p:txBody>
          <a:bodyPr>
            <a:normAutofit fontScale="92500" lnSpcReduction="10000"/>
          </a:bodyPr>
          <a:lstStyle/>
          <a:p>
            <a:r>
              <a:rPr lang="nl-BE" dirty="0"/>
              <a:t>El </a:t>
            </a:r>
            <a:r>
              <a:rPr lang="nl-BE" dirty="0" err="1"/>
              <a:t>campo</a:t>
            </a:r>
            <a:r>
              <a:rPr lang="nl-BE" dirty="0"/>
              <a:t> </a:t>
            </a:r>
            <a:r>
              <a:rPr lang="nl-BE" dirty="0" err="1"/>
              <a:t>semántico</a:t>
            </a:r>
            <a:r>
              <a:rPr lang="nl-BE" dirty="0"/>
              <a:t> de </a:t>
            </a:r>
            <a:r>
              <a:rPr lang="nl-BE" dirty="0" err="1"/>
              <a:t>movimiento</a:t>
            </a:r>
            <a:r>
              <a:rPr lang="nl-BE" dirty="0"/>
              <a:t> es </a:t>
            </a:r>
            <a:r>
              <a:rPr lang="nl-BE" dirty="0" err="1"/>
              <a:t>una</a:t>
            </a:r>
            <a:r>
              <a:rPr lang="nl-BE" dirty="0"/>
              <a:t> </a:t>
            </a:r>
            <a:r>
              <a:rPr lang="nl-BE" dirty="0" err="1"/>
              <a:t>fuente</a:t>
            </a:r>
            <a:r>
              <a:rPr lang="nl-BE" dirty="0"/>
              <a:t> </a:t>
            </a:r>
            <a:r>
              <a:rPr lang="nl-BE" dirty="0" err="1"/>
              <a:t>productiva</a:t>
            </a:r>
            <a:r>
              <a:rPr lang="nl-BE" dirty="0"/>
              <a:t> para </a:t>
            </a:r>
            <a:r>
              <a:rPr lang="nl-BE" dirty="0" err="1"/>
              <a:t>funciones</a:t>
            </a:r>
            <a:r>
              <a:rPr lang="nl-BE" dirty="0"/>
              <a:t> (</a:t>
            </a:r>
            <a:r>
              <a:rPr lang="nl-BE" dirty="0" err="1"/>
              <a:t>más</a:t>
            </a:r>
            <a:r>
              <a:rPr lang="nl-BE" dirty="0"/>
              <a:t>) </a:t>
            </a:r>
            <a:r>
              <a:rPr lang="nl-BE" dirty="0" err="1"/>
              <a:t>gramaticales</a:t>
            </a:r>
            <a:r>
              <a:rPr lang="nl-BE" dirty="0"/>
              <a:t>.</a:t>
            </a:r>
          </a:p>
          <a:p>
            <a:r>
              <a:rPr lang="nl-BE" dirty="0"/>
              <a:t>Hay </a:t>
            </a:r>
            <a:r>
              <a:rPr lang="nl-BE" dirty="0" err="1"/>
              <a:t>una</a:t>
            </a:r>
            <a:r>
              <a:rPr lang="nl-BE" dirty="0"/>
              <a:t> </a:t>
            </a:r>
            <a:r>
              <a:rPr lang="nl-BE" dirty="0" err="1"/>
              <a:t>relación</a:t>
            </a:r>
            <a:r>
              <a:rPr lang="nl-BE" dirty="0"/>
              <a:t> </a:t>
            </a:r>
            <a:r>
              <a:rPr lang="nl-BE" dirty="0" err="1"/>
              <a:t>semántica</a:t>
            </a:r>
            <a:r>
              <a:rPr lang="nl-BE" dirty="0"/>
              <a:t> </a:t>
            </a:r>
            <a:r>
              <a:rPr lang="nl-BE" dirty="0" err="1"/>
              <a:t>entre</a:t>
            </a:r>
            <a:r>
              <a:rPr lang="nl-BE" dirty="0"/>
              <a:t> ‘</a:t>
            </a:r>
            <a:r>
              <a:rPr lang="nl-BE" dirty="0" err="1"/>
              <a:t>movimiento</a:t>
            </a:r>
            <a:r>
              <a:rPr lang="nl-BE" dirty="0"/>
              <a:t>’ y ‘</a:t>
            </a:r>
            <a:r>
              <a:rPr lang="nl-BE" dirty="0" err="1"/>
              <a:t>incoatividad</a:t>
            </a:r>
            <a:r>
              <a:rPr lang="nl-BE" dirty="0"/>
              <a:t>’.</a:t>
            </a:r>
          </a:p>
          <a:p>
            <a:r>
              <a:rPr lang="nl-BE" dirty="0" err="1"/>
              <a:t>Un</a:t>
            </a:r>
            <a:r>
              <a:rPr lang="nl-BE" dirty="0"/>
              <a:t> </a:t>
            </a:r>
            <a:r>
              <a:rPr lang="nl-BE" dirty="0" err="1"/>
              <a:t>verbo</a:t>
            </a:r>
            <a:r>
              <a:rPr lang="nl-BE" dirty="0"/>
              <a:t> ‘</a:t>
            </a:r>
            <a:r>
              <a:rPr lang="nl-BE" dirty="0" err="1"/>
              <a:t>prototípico</a:t>
            </a:r>
            <a:r>
              <a:rPr lang="nl-BE" dirty="0"/>
              <a:t>’ se </a:t>
            </a:r>
            <a:r>
              <a:rPr lang="nl-BE" dirty="0" err="1"/>
              <a:t>gramaticaliza</a:t>
            </a:r>
            <a:r>
              <a:rPr lang="nl-BE" dirty="0"/>
              <a:t> (</a:t>
            </a:r>
            <a:r>
              <a:rPr lang="nl-BE" dirty="0" err="1"/>
              <a:t>temprano</a:t>
            </a:r>
            <a:r>
              <a:rPr lang="nl-BE" dirty="0"/>
              <a:t>).</a:t>
            </a:r>
          </a:p>
          <a:p>
            <a:r>
              <a:rPr lang="nl-BE" dirty="0" err="1"/>
              <a:t>Otros</a:t>
            </a:r>
            <a:r>
              <a:rPr lang="nl-BE" dirty="0"/>
              <a:t> </a:t>
            </a:r>
            <a:r>
              <a:rPr lang="nl-BE" dirty="0" err="1"/>
              <a:t>verbos</a:t>
            </a:r>
            <a:r>
              <a:rPr lang="nl-BE" dirty="0"/>
              <a:t> </a:t>
            </a:r>
            <a:r>
              <a:rPr lang="nl-BE" dirty="0" err="1"/>
              <a:t>siguen</a:t>
            </a:r>
            <a:r>
              <a:rPr lang="nl-BE" dirty="0"/>
              <a:t> </a:t>
            </a:r>
            <a:r>
              <a:rPr lang="nl-BE" dirty="0" err="1"/>
              <a:t>este</a:t>
            </a:r>
            <a:r>
              <a:rPr lang="nl-BE" dirty="0"/>
              <a:t> ‘</a:t>
            </a:r>
            <a:r>
              <a:rPr lang="nl-BE" dirty="0" err="1"/>
              <a:t>ejemplo</a:t>
            </a:r>
            <a:r>
              <a:rPr lang="nl-BE" dirty="0"/>
              <a:t>’ por </a:t>
            </a:r>
            <a:r>
              <a:rPr lang="nl-BE" dirty="0" err="1"/>
              <a:t>analogía</a:t>
            </a:r>
            <a:r>
              <a:rPr lang="nl-BE" dirty="0"/>
              <a:t> y se </a:t>
            </a:r>
            <a:r>
              <a:rPr lang="nl-BE" dirty="0" err="1"/>
              <a:t>gramaticalizan</a:t>
            </a:r>
            <a:r>
              <a:rPr lang="nl-BE" dirty="0"/>
              <a:t> </a:t>
            </a:r>
            <a:r>
              <a:rPr lang="nl-BE" dirty="0" err="1"/>
              <a:t>más</a:t>
            </a:r>
            <a:r>
              <a:rPr lang="nl-BE" dirty="0"/>
              <a:t> </a:t>
            </a:r>
            <a:r>
              <a:rPr lang="nl-BE" dirty="0" err="1"/>
              <a:t>lentamente</a:t>
            </a:r>
            <a:r>
              <a:rPr lang="nl-BE" dirty="0"/>
              <a:t> o </a:t>
            </a:r>
            <a:r>
              <a:rPr lang="nl-BE" dirty="0" err="1"/>
              <a:t>gradualmente</a:t>
            </a:r>
            <a:r>
              <a:rPr lang="nl-BE" dirty="0"/>
              <a:t>.</a:t>
            </a:r>
          </a:p>
          <a:p>
            <a:r>
              <a:rPr lang="nl-BE" b="1" i="1" dirty="0" err="1"/>
              <a:t>Echar</a:t>
            </a:r>
            <a:r>
              <a:rPr lang="nl-BE" dirty="0"/>
              <a:t> y </a:t>
            </a:r>
            <a:r>
              <a:rPr lang="nl-BE" b="1" i="1" dirty="0" err="1"/>
              <a:t>saltar</a:t>
            </a:r>
            <a:r>
              <a:rPr lang="nl-BE" i="1" dirty="0"/>
              <a:t> </a:t>
            </a:r>
            <a:r>
              <a:rPr lang="nl-BE" dirty="0"/>
              <a:t>se </a:t>
            </a:r>
            <a:r>
              <a:rPr lang="nl-BE" dirty="0" err="1"/>
              <a:t>convirtieron</a:t>
            </a:r>
            <a:r>
              <a:rPr lang="nl-BE" dirty="0"/>
              <a:t> </a:t>
            </a:r>
            <a:r>
              <a:rPr lang="nl-BE" dirty="0" err="1"/>
              <a:t>antes</a:t>
            </a:r>
            <a:r>
              <a:rPr lang="nl-BE" dirty="0"/>
              <a:t> en (semi-)</a:t>
            </a:r>
            <a:r>
              <a:rPr lang="nl-BE" dirty="0" err="1"/>
              <a:t>auxiliar</a:t>
            </a:r>
            <a:r>
              <a:rPr lang="nl-BE" dirty="0"/>
              <a:t> </a:t>
            </a:r>
            <a:r>
              <a:rPr lang="nl-BE" dirty="0" err="1"/>
              <a:t>incoativo</a:t>
            </a:r>
            <a:r>
              <a:rPr lang="nl-BE" dirty="0"/>
              <a:t> y ‘</a:t>
            </a:r>
            <a:r>
              <a:rPr lang="nl-BE" dirty="0" err="1"/>
              <a:t>abrieron</a:t>
            </a:r>
            <a:r>
              <a:rPr lang="nl-BE" dirty="0"/>
              <a:t>’ el </a:t>
            </a:r>
            <a:r>
              <a:rPr lang="nl-BE" dirty="0" err="1"/>
              <a:t>camino</a:t>
            </a:r>
            <a:r>
              <a:rPr lang="nl-BE" dirty="0"/>
              <a:t> para los </a:t>
            </a:r>
            <a:r>
              <a:rPr lang="nl-BE" dirty="0" err="1"/>
              <a:t>demás</a:t>
            </a:r>
            <a:r>
              <a:rPr lang="nl-BE" dirty="0"/>
              <a:t> </a:t>
            </a:r>
            <a:r>
              <a:rPr lang="nl-BE" dirty="0" err="1"/>
              <a:t>verbos</a:t>
            </a:r>
            <a:r>
              <a:rPr lang="nl-BE" dirty="0"/>
              <a:t> de </a:t>
            </a:r>
            <a:r>
              <a:rPr lang="nl-BE" dirty="0" err="1"/>
              <a:t>movimiento</a:t>
            </a:r>
            <a:r>
              <a:rPr lang="nl-BE" dirty="0"/>
              <a:t>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32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995839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A291913-9ED7-446D-9D0F-6F1AF2C63D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4800" dirty="0">
              <a:solidFill>
                <a:schemeClr val="dk2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600" dirty="0">
                <a:solidFill>
                  <a:schemeClr val="dk2"/>
                </a:solidFill>
              </a:rPr>
              <a:t>¡</a:t>
            </a:r>
            <a:r>
              <a:rPr lang="en-US" sz="6600" dirty="0" err="1">
                <a:solidFill>
                  <a:schemeClr val="dk2"/>
                </a:solidFill>
              </a:rPr>
              <a:t>Muchas</a:t>
            </a:r>
            <a:r>
              <a:rPr lang="en-US" sz="6600" dirty="0">
                <a:solidFill>
                  <a:schemeClr val="dk2"/>
                </a:solidFill>
              </a:rPr>
              <a:t> gracias por </a:t>
            </a:r>
            <a:r>
              <a:rPr lang="en-US" sz="6600" dirty="0" err="1">
                <a:solidFill>
                  <a:schemeClr val="dk2"/>
                </a:solidFill>
              </a:rPr>
              <a:t>su</a:t>
            </a:r>
            <a:r>
              <a:rPr lang="en-US" sz="6600" dirty="0">
                <a:solidFill>
                  <a:schemeClr val="dk2"/>
                </a:solidFill>
              </a:rPr>
              <a:t> </a:t>
            </a:r>
            <a:r>
              <a:rPr lang="en-US" sz="6600" dirty="0" err="1">
                <a:solidFill>
                  <a:schemeClr val="dk2"/>
                </a:solidFill>
              </a:rPr>
              <a:t>atención</a:t>
            </a:r>
            <a:r>
              <a:rPr lang="en-US" sz="6600" dirty="0">
                <a:solidFill>
                  <a:schemeClr val="dk2"/>
                </a:solidFill>
              </a:rPr>
              <a:t>!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4800" dirty="0">
              <a:solidFill>
                <a:schemeClr val="dk2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solidFill>
                  <a:schemeClr val="dk2"/>
                </a:solidFill>
              </a:rPr>
              <a:t>Preguntas</a:t>
            </a:r>
            <a:r>
              <a:rPr lang="en-US" dirty="0">
                <a:solidFill>
                  <a:schemeClr val="dk2"/>
                </a:solidFill>
              </a:rPr>
              <a:t> y </a:t>
            </a:r>
            <a:r>
              <a:rPr lang="en-US" dirty="0" err="1">
                <a:solidFill>
                  <a:schemeClr val="dk2"/>
                </a:solidFill>
              </a:rPr>
              <a:t>sugerencias</a:t>
            </a:r>
            <a:r>
              <a:rPr lang="en-US" dirty="0">
                <a:solidFill>
                  <a:schemeClr val="dk2"/>
                </a:solidFill>
              </a:rPr>
              <a:t>: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solidFill>
                <a:schemeClr val="dk2"/>
              </a:solidFill>
            </a:endParaRPr>
          </a:p>
          <a:p>
            <a:pPr marL="162546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nl-BE" u="sng" dirty="0">
                <a:solidFill>
                  <a:schemeClr val="hlink"/>
                </a:solidFill>
              </a:rPr>
              <a:t>Sven.VanHulle@ugent.be</a:t>
            </a:r>
            <a:endParaRPr lang="nl-BE" dirty="0"/>
          </a:p>
          <a:p>
            <a:pPr marL="0" indent="0" algn="ctr">
              <a:buNone/>
            </a:pPr>
            <a:r>
              <a:rPr lang="nl-BE" u="sng" dirty="0">
                <a:solidFill>
                  <a:schemeClr val="hlink"/>
                </a:solidFill>
                <a:hlinkClick r:id="rId2"/>
              </a:rPr>
              <a:t>Renata.Enghels@ugent.be</a:t>
            </a:r>
            <a:endParaRPr lang="nl-BE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4800" dirty="0">
              <a:solidFill>
                <a:schemeClr val="dk2"/>
              </a:solidFill>
            </a:endParaRPr>
          </a:p>
          <a:p>
            <a:endParaRPr lang="nl-BE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26B8BC1-06FB-43F6-99DC-C969E9C61C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33</a:t>
            </a:fld>
            <a:endParaRPr lang="nl-BE"/>
          </a:p>
        </p:txBody>
      </p:sp>
      <p:pic>
        <p:nvPicPr>
          <p:cNvPr id="5" name="Google Shape;452;p41" descr="MCj02335230000[1]">
            <a:extLst>
              <a:ext uri="{FF2B5EF4-FFF2-40B4-BE49-F238E27FC236}">
                <a16:creationId xmlns:a16="http://schemas.microsoft.com/office/drawing/2014/main" id="{BF30DC8F-90FD-4461-A793-9761BB595CB7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06510" y="5707328"/>
            <a:ext cx="3072154" cy="21830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46690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Conclusiones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355778" y="1155028"/>
            <a:ext cx="15699574" cy="7754339"/>
          </a:xfrm>
        </p:spPr>
        <p:txBody>
          <a:bodyPr>
            <a:normAutofit fontScale="85000" lnSpcReduction="20000"/>
          </a:bodyPr>
          <a:lstStyle/>
          <a:p>
            <a:r>
              <a:rPr lang="nl-BE" b="1" i="1" dirty="0" err="1"/>
              <a:t>Saltar</a:t>
            </a:r>
            <a:r>
              <a:rPr lang="nl-BE" dirty="0"/>
              <a:t> se </a:t>
            </a:r>
            <a:r>
              <a:rPr lang="nl-BE" dirty="0" err="1"/>
              <a:t>convirtió</a:t>
            </a:r>
            <a:r>
              <a:rPr lang="nl-BE" dirty="0"/>
              <a:t> </a:t>
            </a:r>
            <a:r>
              <a:rPr lang="nl-BE" dirty="0" err="1"/>
              <a:t>primero</a:t>
            </a:r>
            <a:r>
              <a:rPr lang="nl-BE" dirty="0"/>
              <a:t> en </a:t>
            </a:r>
            <a:r>
              <a:rPr lang="nl-BE" dirty="0" err="1"/>
              <a:t>un</a:t>
            </a:r>
            <a:r>
              <a:rPr lang="nl-BE" dirty="0"/>
              <a:t> (semi-)</a:t>
            </a:r>
            <a:r>
              <a:rPr lang="nl-BE" dirty="0" err="1"/>
              <a:t>auxiliar</a:t>
            </a:r>
            <a:r>
              <a:rPr lang="nl-BE" dirty="0"/>
              <a:t> </a:t>
            </a:r>
            <a:r>
              <a:rPr lang="nl-BE" dirty="0" err="1"/>
              <a:t>incoativo</a:t>
            </a:r>
            <a:r>
              <a:rPr lang="nl-BE" dirty="0"/>
              <a:t> </a:t>
            </a:r>
          </a:p>
          <a:p>
            <a:pPr marL="0" indent="0">
              <a:buNone/>
            </a:pPr>
            <a:r>
              <a:rPr lang="nl-BE" dirty="0"/>
              <a:t>    (</a:t>
            </a:r>
            <a:r>
              <a:rPr lang="nl-BE" dirty="0" err="1"/>
              <a:t>ya</a:t>
            </a:r>
            <a:r>
              <a:rPr lang="nl-BE" dirty="0"/>
              <a:t> en el </a:t>
            </a:r>
            <a:r>
              <a:rPr lang="nl-BE" dirty="0" err="1"/>
              <a:t>siglo</a:t>
            </a:r>
            <a:r>
              <a:rPr lang="nl-BE" dirty="0"/>
              <a:t> XVI).</a:t>
            </a:r>
          </a:p>
          <a:p>
            <a:r>
              <a:rPr lang="nl-BE" dirty="0"/>
              <a:t>Los </a:t>
            </a:r>
            <a:r>
              <a:rPr lang="nl-BE" dirty="0" err="1"/>
              <a:t>demás</a:t>
            </a:r>
            <a:r>
              <a:rPr lang="nl-BE" dirty="0"/>
              <a:t> (</a:t>
            </a:r>
            <a:r>
              <a:rPr lang="nl-BE" b="1" i="1" dirty="0" err="1"/>
              <a:t>embarcarse</a:t>
            </a:r>
            <a:r>
              <a:rPr lang="nl-BE" i="1" dirty="0"/>
              <a:t>, </a:t>
            </a:r>
            <a:r>
              <a:rPr lang="nl-BE" b="1" i="1" dirty="0" err="1"/>
              <a:t>largarse</a:t>
            </a:r>
            <a:r>
              <a:rPr lang="nl-BE" i="1" dirty="0"/>
              <a:t> </a:t>
            </a:r>
            <a:r>
              <a:rPr lang="nl-BE" dirty="0"/>
              <a:t>y </a:t>
            </a:r>
            <a:r>
              <a:rPr lang="nl-BE" b="1" i="1" dirty="0" err="1"/>
              <a:t>soltarse</a:t>
            </a:r>
            <a:r>
              <a:rPr lang="nl-BE" dirty="0"/>
              <a:t>) </a:t>
            </a:r>
            <a:r>
              <a:rPr lang="nl-BE" dirty="0" err="1"/>
              <a:t>probablemente</a:t>
            </a:r>
            <a:r>
              <a:rPr lang="nl-BE" dirty="0"/>
              <a:t> </a:t>
            </a:r>
            <a:r>
              <a:rPr lang="nl-BE" dirty="0" err="1"/>
              <a:t>tenían</a:t>
            </a:r>
            <a:r>
              <a:rPr lang="nl-BE" dirty="0"/>
              <a:t> que </a:t>
            </a:r>
            <a:r>
              <a:rPr lang="nl-BE" dirty="0" err="1"/>
              <a:t>recorrer</a:t>
            </a:r>
            <a:r>
              <a:rPr lang="nl-BE" dirty="0"/>
              <a:t> </a:t>
            </a:r>
            <a:r>
              <a:rPr lang="nl-BE" dirty="0" err="1"/>
              <a:t>primero</a:t>
            </a:r>
            <a:r>
              <a:rPr lang="nl-BE" dirty="0"/>
              <a:t> el </a:t>
            </a:r>
            <a:r>
              <a:rPr lang="nl-BE" dirty="0" err="1"/>
              <a:t>camino</a:t>
            </a:r>
            <a:r>
              <a:rPr lang="nl-BE" dirty="0"/>
              <a:t> </a:t>
            </a:r>
            <a:r>
              <a:rPr lang="nl-BE" dirty="0" err="1"/>
              <a:t>hacia</a:t>
            </a:r>
            <a:r>
              <a:rPr lang="nl-BE" dirty="0"/>
              <a:t> </a:t>
            </a:r>
            <a:r>
              <a:rPr lang="nl-BE" dirty="0" err="1"/>
              <a:t>un</a:t>
            </a:r>
            <a:r>
              <a:rPr lang="nl-BE" dirty="0"/>
              <a:t> </a:t>
            </a:r>
            <a:r>
              <a:rPr lang="nl-BE" dirty="0" err="1"/>
              <a:t>verdadero</a:t>
            </a:r>
            <a:r>
              <a:rPr lang="nl-BE" dirty="0"/>
              <a:t> </a:t>
            </a:r>
            <a:r>
              <a:rPr lang="nl-BE" dirty="0" err="1"/>
              <a:t>verbo</a:t>
            </a:r>
            <a:r>
              <a:rPr lang="nl-BE" dirty="0"/>
              <a:t> de </a:t>
            </a:r>
            <a:r>
              <a:rPr lang="nl-BE" dirty="0" err="1"/>
              <a:t>movimiento</a:t>
            </a:r>
            <a:r>
              <a:rPr lang="nl-BE" dirty="0"/>
              <a:t>. </a:t>
            </a:r>
          </a:p>
          <a:p>
            <a:endParaRPr lang="nl-BE" dirty="0"/>
          </a:p>
          <a:p>
            <a:r>
              <a:rPr lang="nl-BE" b="1" i="1" dirty="0" err="1"/>
              <a:t>Echar</a:t>
            </a:r>
            <a:r>
              <a:rPr lang="nl-BE" i="1" dirty="0"/>
              <a:t> </a:t>
            </a:r>
            <a:r>
              <a:rPr lang="nl-BE" dirty="0" err="1"/>
              <a:t>ya</a:t>
            </a:r>
            <a:r>
              <a:rPr lang="nl-BE" dirty="0"/>
              <a:t> </a:t>
            </a:r>
            <a:r>
              <a:rPr lang="nl-BE" dirty="0" err="1"/>
              <a:t>surge</a:t>
            </a:r>
            <a:r>
              <a:rPr lang="nl-BE" dirty="0"/>
              <a:t> </a:t>
            </a:r>
            <a:r>
              <a:rPr lang="nl-BE" dirty="0" err="1"/>
              <a:t>muy</a:t>
            </a:r>
            <a:r>
              <a:rPr lang="nl-BE" dirty="0"/>
              <a:t> </a:t>
            </a:r>
            <a:r>
              <a:rPr lang="nl-BE" dirty="0" err="1"/>
              <a:t>temprano</a:t>
            </a:r>
            <a:r>
              <a:rPr lang="nl-BE" dirty="0"/>
              <a:t>, en </a:t>
            </a:r>
            <a:r>
              <a:rPr lang="nl-BE" dirty="0" err="1"/>
              <a:t>todas</a:t>
            </a:r>
            <a:r>
              <a:rPr lang="nl-BE" dirty="0"/>
              <a:t> las fases. </a:t>
            </a:r>
          </a:p>
          <a:p>
            <a:r>
              <a:rPr lang="nl-BE" b="1" i="1" dirty="0" err="1"/>
              <a:t>Tirar</a:t>
            </a:r>
            <a:r>
              <a:rPr lang="nl-BE" i="1" dirty="0"/>
              <a:t> </a:t>
            </a:r>
            <a:r>
              <a:rPr lang="nl-BE" dirty="0"/>
              <a:t>se </a:t>
            </a:r>
            <a:r>
              <a:rPr lang="nl-BE" dirty="0" err="1"/>
              <a:t>documenta</a:t>
            </a:r>
            <a:r>
              <a:rPr lang="nl-BE" dirty="0"/>
              <a:t> </a:t>
            </a:r>
            <a:r>
              <a:rPr lang="nl-BE" dirty="0" err="1"/>
              <a:t>ya</a:t>
            </a:r>
            <a:r>
              <a:rPr lang="nl-BE" dirty="0"/>
              <a:t> en el </a:t>
            </a:r>
            <a:r>
              <a:rPr lang="nl-BE" dirty="0" err="1"/>
              <a:t>siglo</a:t>
            </a:r>
            <a:r>
              <a:rPr lang="nl-BE" dirty="0"/>
              <a:t> XIII, </a:t>
            </a:r>
            <a:r>
              <a:rPr lang="nl-BE" dirty="0" err="1"/>
              <a:t>pero</a:t>
            </a:r>
            <a:r>
              <a:rPr lang="nl-BE" dirty="0"/>
              <a:t> </a:t>
            </a:r>
            <a:r>
              <a:rPr lang="nl-BE" dirty="0" err="1"/>
              <a:t>usos</a:t>
            </a:r>
            <a:r>
              <a:rPr lang="nl-BE" dirty="0"/>
              <a:t> </a:t>
            </a:r>
            <a:r>
              <a:rPr lang="nl-BE" dirty="0" err="1"/>
              <a:t>incoativos</a:t>
            </a:r>
            <a:r>
              <a:rPr lang="nl-BE" dirty="0"/>
              <a:t> (solo?) </a:t>
            </a:r>
            <a:r>
              <a:rPr lang="nl-BE" dirty="0" err="1"/>
              <a:t>desde</a:t>
            </a:r>
            <a:r>
              <a:rPr lang="nl-BE" dirty="0"/>
              <a:t> el </a:t>
            </a:r>
            <a:r>
              <a:rPr lang="nl-BE" dirty="0" err="1"/>
              <a:t>siglo</a:t>
            </a:r>
            <a:r>
              <a:rPr lang="nl-BE" dirty="0"/>
              <a:t> XVIII.</a:t>
            </a:r>
          </a:p>
          <a:p>
            <a:r>
              <a:rPr lang="nl-BE" b="1" i="1" dirty="0" err="1"/>
              <a:t>Arrojar</a:t>
            </a:r>
            <a:r>
              <a:rPr lang="nl-BE" i="1" dirty="0"/>
              <a:t> </a:t>
            </a:r>
            <a:r>
              <a:rPr lang="nl-BE" dirty="0"/>
              <a:t>y </a:t>
            </a:r>
            <a:r>
              <a:rPr lang="nl-BE" b="1" i="1" dirty="0" err="1"/>
              <a:t>lanzar</a:t>
            </a:r>
            <a:r>
              <a:rPr lang="nl-BE" dirty="0"/>
              <a:t> </a:t>
            </a:r>
            <a:r>
              <a:rPr lang="nl-BE" dirty="0" err="1"/>
              <a:t>aparecen</a:t>
            </a:r>
            <a:r>
              <a:rPr lang="nl-BE" dirty="0"/>
              <a:t> </a:t>
            </a:r>
            <a:r>
              <a:rPr lang="nl-BE" dirty="0" err="1"/>
              <a:t>ambos</a:t>
            </a:r>
            <a:r>
              <a:rPr lang="nl-BE" dirty="0"/>
              <a:t> en el </a:t>
            </a:r>
            <a:r>
              <a:rPr lang="nl-BE" dirty="0" err="1"/>
              <a:t>siglo</a:t>
            </a:r>
            <a:r>
              <a:rPr lang="nl-BE" dirty="0"/>
              <a:t> XV, </a:t>
            </a:r>
            <a:r>
              <a:rPr lang="nl-BE" dirty="0" err="1"/>
              <a:t>pero</a:t>
            </a:r>
            <a:r>
              <a:rPr lang="nl-BE" dirty="0"/>
              <a:t> el uso </a:t>
            </a:r>
            <a:r>
              <a:rPr lang="nl-BE" dirty="0" err="1"/>
              <a:t>incoativo</a:t>
            </a:r>
            <a:r>
              <a:rPr lang="nl-BE" dirty="0"/>
              <a:t> de </a:t>
            </a:r>
            <a:r>
              <a:rPr lang="nl-BE" b="1" i="1" dirty="0" err="1"/>
              <a:t>arrojar</a:t>
            </a:r>
            <a:r>
              <a:rPr lang="nl-BE" dirty="0"/>
              <a:t> </a:t>
            </a:r>
            <a:r>
              <a:rPr lang="nl-BE" dirty="0" err="1"/>
              <a:t>ya</a:t>
            </a:r>
            <a:r>
              <a:rPr lang="nl-BE" dirty="0"/>
              <a:t> </a:t>
            </a:r>
            <a:r>
              <a:rPr lang="nl-BE" dirty="0" err="1"/>
              <a:t>desde</a:t>
            </a:r>
            <a:r>
              <a:rPr lang="nl-BE" dirty="0"/>
              <a:t> el </a:t>
            </a:r>
            <a:r>
              <a:rPr lang="nl-BE" dirty="0" err="1"/>
              <a:t>siglo</a:t>
            </a:r>
            <a:r>
              <a:rPr lang="nl-BE" dirty="0"/>
              <a:t> XVI, y de </a:t>
            </a:r>
            <a:r>
              <a:rPr lang="nl-BE" b="1" i="1" dirty="0" err="1"/>
              <a:t>lanzar</a:t>
            </a:r>
            <a:r>
              <a:rPr lang="nl-BE" dirty="0"/>
              <a:t> (solo?) </a:t>
            </a:r>
            <a:r>
              <a:rPr lang="nl-BE" dirty="0" err="1"/>
              <a:t>desde</a:t>
            </a:r>
            <a:r>
              <a:rPr lang="nl-BE" dirty="0"/>
              <a:t> el </a:t>
            </a:r>
            <a:r>
              <a:rPr lang="nl-BE" dirty="0" err="1"/>
              <a:t>siglo</a:t>
            </a:r>
            <a:r>
              <a:rPr lang="nl-BE" dirty="0"/>
              <a:t> XIX. </a:t>
            </a:r>
            <a:endParaRPr lang="nl-BE" i="1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34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8001168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6c99f0cd9d_3_18"/>
          <p:cNvSpPr txBox="1">
            <a:spLocks noGrp="1"/>
          </p:cNvSpPr>
          <p:nvPr>
            <p:ph type="title"/>
          </p:nvPr>
        </p:nvSpPr>
        <p:spPr>
          <a:xfrm>
            <a:off x="830118" y="252000"/>
            <a:ext cx="15705300" cy="8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buSzPts val="5400"/>
            </a:pPr>
            <a:r>
              <a:rPr lang="nl-BE" cap="small" dirty="0" err="1"/>
              <a:t>Análisis</a:t>
            </a:r>
            <a:r>
              <a:rPr lang="nl-BE" cap="small" dirty="0"/>
              <a:t> Cluster</a:t>
            </a:r>
            <a:endParaRPr cap="small" dirty="0"/>
          </a:p>
        </p:txBody>
      </p:sp>
      <p:sp>
        <p:nvSpPr>
          <p:cNvPr id="257" name="Google Shape;257;g6c99f0cd9d_3_18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900" cy="5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BE"/>
              <a:t>35</a:t>
            </a:fld>
            <a:endParaRPr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44098CE-720F-4836-9DFB-CE45814753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3956" y="1557867"/>
            <a:ext cx="12973015" cy="7145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12039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6c99f0cd9d_3_18"/>
          <p:cNvSpPr txBox="1">
            <a:spLocks noGrp="1"/>
          </p:cNvSpPr>
          <p:nvPr>
            <p:ph type="title"/>
          </p:nvPr>
        </p:nvSpPr>
        <p:spPr>
          <a:xfrm>
            <a:off x="830118" y="252000"/>
            <a:ext cx="15705300" cy="8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5400"/>
              <a:buFont typeface="Arial"/>
              <a:buNone/>
            </a:pPr>
            <a:r>
              <a:rPr lang="nl-BE" cap="small" dirty="0"/>
              <a:t>2. </a:t>
            </a:r>
            <a:r>
              <a:rPr lang="nl-BE" cap="small" dirty="0" err="1"/>
              <a:t>Verbos</a:t>
            </a:r>
            <a:r>
              <a:rPr lang="nl-BE" cap="small" dirty="0"/>
              <a:t> de </a:t>
            </a:r>
            <a:r>
              <a:rPr lang="nl-BE" cap="small" dirty="0" err="1"/>
              <a:t>lanzamiento</a:t>
            </a:r>
            <a:endParaRPr cap="small" dirty="0"/>
          </a:p>
        </p:txBody>
      </p:sp>
      <p:sp>
        <p:nvSpPr>
          <p:cNvPr id="256" name="Google Shape;256;g6c99f0cd9d_3_18"/>
          <p:cNvSpPr txBox="1">
            <a:spLocks noGrp="1"/>
          </p:cNvSpPr>
          <p:nvPr>
            <p:ph type="body" idx="1"/>
          </p:nvPr>
        </p:nvSpPr>
        <p:spPr>
          <a:xfrm>
            <a:off x="1563243" y="1300785"/>
            <a:ext cx="15549099" cy="82944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834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None/>
            </a:pPr>
            <a:r>
              <a:rPr lang="nl-BE" sz="3000" dirty="0"/>
              <a:t>2. </a:t>
            </a:r>
            <a:r>
              <a:rPr lang="nl-BE" sz="3000" dirty="0" err="1"/>
              <a:t>Verbos</a:t>
            </a:r>
            <a:r>
              <a:rPr lang="nl-BE" sz="3000" dirty="0"/>
              <a:t> de </a:t>
            </a:r>
            <a:r>
              <a:rPr lang="nl-BE" sz="3000" dirty="0" err="1"/>
              <a:t>lanzamiento</a:t>
            </a:r>
            <a:r>
              <a:rPr lang="nl-BE" sz="3000" dirty="0"/>
              <a:t> que </a:t>
            </a:r>
            <a:r>
              <a:rPr lang="nl-BE" sz="3000" dirty="0" err="1"/>
              <a:t>adquirieron</a:t>
            </a:r>
            <a:r>
              <a:rPr lang="nl-BE" sz="3000" dirty="0"/>
              <a:t> el </a:t>
            </a:r>
            <a:r>
              <a:rPr lang="nl-BE" sz="3000" dirty="0" err="1"/>
              <a:t>sentido</a:t>
            </a:r>
            <a:r>
              <a:rPr lang="nl-BE" sz="3000" dirty="0"/>
              <a:t> de </a:t>
            </a:r>
            <a:r>
              <a:rPr lang="nl-BE" sz="3000" dirty="0" err="1"/>
              <a:t>movimiento</a:t>
            </a:r>
            <a:r>
              <a:rPr lang="nl-BE" sz="3000" dirty="0"/>
              <a:t> 	         	(</a:t>
            </a:r>
            <a:r>
              <a:rPr lang="nl-BE" sz="3000" i="1" dirty="0" err="1"/>
              <a:t>arrojarse</a:t>
            </a:r>
            <a:r>
              <a:rPr lang="nl-BE" sz="3000" i="1" dirty="0"/>
              <a:t>, </a:t>
            </a:r>
            <a:r>
              <a:rPr lang="nl-BE" sz="3000" i="1" dirty="0" err="1"/>
              <a:t>echarse</a:t>
            </a:r>
            <a:r>
              <a:rPr lang="nl-BE" sz="3000" i="1" dirty="0"/>
              <a:t>, </a:t>
            </a:r>
            <a:r>
              <a:rPr lang="nl-BE" sz="3000" i="1" dirty="0" err="1"/>
              <a:t>lanzarse</a:t>
            </a:r>
            <a:r>
              <a:rPr lang="nl-BE" sz="3000" i="1" dirty="0"/>
              <a:t> </a:t>
            </a:r>
            <a:r>
              <a:rPr lang="nl-BE" sz="3000" dirty="0"/>
              <a:t>y </a:t>
            </a:r>
            <a:r>
              <a:rPr lang="nl-BE" sz="3000" i="1" dirty="0" err="1"/>
              <a:t>tirarse</a:t>
            </a:r>
            <a:r>
              <a:rPr lang="nl-BE" sz="3000" dirty="0"/>
              <a:t>)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0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000" dirty="0"/>
              <a:t>	1) uso </a:t>
            </a:r>
            <a:r>
              <a:rPr lang="nl-BE" sz="3000" dirty="0" err="1"/>
              <a:t>transitivo</a:t>
            </a:r>
            <a:r>
              <a:rPr lang="nl-BE" sz="3000" dirty="0"/>
              <a:t> (</a:t>
            </a:r>
            <a:r>
              <a:rPr lang="nl-BE" sz="3000" dirty="0" err="1"/>
              <a:t>significado</a:t>
            </a:r>
            <a:r>
              <a:rPr lang="nl-BE" sz="3000" dirty="0"/>
              <a:t> ‘</a:t>
            </a:r>
            <a:r>
              <a:rPr lang="nl-BE" sz="3000" dirty="0" err="1"/>
              <a:t>original</a:t>
            </a:r>
            <a:r>
              <a:rPr lang="nl-BE" sz="3000" dirty="0"/>
              <a:t>’ de </a:t>
            </a:r>
            <a:r>
              <a:rPr lang="nl-BE" sz="3000" dirty="0" err="1"/>
              <a:t>lanzamiento</a:t>
            </a:r>
            <a:r>
              <a:rPr lang="nl-BE" sz="3000" dirty="0"/>
              <a:t>)</a:t>
            </a:r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3000" i="1" dirty="0"/>
              <a:t>En la </a:t>
            </a:r>
            <a:r>
              <a:rPr lang="nl-BE" sz="3000" i="1" dirty="0" err="1"/>
              <a:t>noche</a:t>
            </a:r>
            <a:r>
              <a:rPr lang="nl-BE" sz="3000" i="1" dirty="0"/>
              <a:t>, los </a:t>
            </a:r>
            <a:r>
              <a:rPr lang="nl-BE" sz="3000" i="1" dirty="0" err="1"/>
              <a:t>vándalos</a:t>
            </a:r>
            <a:r>
              <a:rPr lang="nl-BE" sz="3000" i="1" dirty="0"/>
              <a:t> </a:t>
            </a:r>
            <a:r>
              <a:rPr lang="nl-BE" sz="3000" i="1" dirty="0" err="1"/>
              <a:t>volvieron</a:t>
            </a:r>
            <a:r>
              <a:rPr lang="nl-BE" sz="3000" i="1" dirty="0"/>
              <a:t> a </a:t>
            </a:r>
            <a:r>
              <a:rPr lang="nl-BE" sz="3000" b="1" i="1" dirty="0" err="1"/>
              <a:t>arrojar</a:t>
            </a:r>
            <a:r>
              <a:rPr lang="nl-BE" sz="3000" i="1" dirty="0"/>
              <a:t> </a:t>
            </a:r>
            <a:r>
              <a:rPr lang="nl-BE" sz="3000" i="1" dirty="0" err="1"/>
              <a:t>piedras</a:t>
            </a:r>
            <a:r>
              <a:rPr lang="nl-BE" sz="3000" i="1" dirty="0"/>
              <a:t> a los </a:t>
            </a:r>
            <a:r>
              <a:rPr lang="nl-BE" sz="3000" i="1" dirty="0" err="1"/>
              <a:t>vidrios</a:t>
            </a:r>
            <a:r>
              <a:rPr lang="nl-BE" sz="3000" i="1" dirty="0"/>
              <a:t>.</a:t>
            </a:r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3000" i="1" dirty="0" err="1"/>
              <a:t>Fundar</a:t>
            </a:r>
            <a:r>
              <a:rPr lang="nl-BE" sz="3000" i="1" dirty="0"/>
              <a:t> </a:t>
            </a:r>
            <a:r>
              <a:rPr lang="nl-BE" sz="3000" i="1" dirty="0" err="1"/>
              <a:t>una</a:t>
            </a:r>
            <a:r>
              <a:rPr lang="nl-BE" sz="3000" i="1" dirty="0"/>
              <a:t> </a:t>
            </a:r>
            <a:r>
              <a:rPr lang="nl-BE" sz="3000" i="1" dirty="0" err="1"/>
              <a:t>ciudad</a:t>
            </a:r>
            <a:r>
              <a:rPr lang="nl-BE" sz="3000" i="1" dirty="0"/>
              <a:t> es </a:t>
            </a:r>
            <a:r>
              <a:rPr lang="nl-BE" sz="3000" i="1" dirty="0" err="1"/>
              <a:t>tarea</a:t>
            </a:r>
            <a:r>
              <a:rPr lang="nl-BE" sz="3000" i="1" dirty="0"/>
              <a:t> </a:t>
            </a:r>
            <a:r>
              <a:rPr lang="nl-BE" sz="3000" i="1" dirty="0" err="1"/>
              <a:t>símilar</a:t>
            </a:r>
            <a:r>
              <a:rPr lang="nl-BE" sz="3000" i="1" dirty="0"/>
              <a:t> a </a:t>
            </a:r>
            <a:r>
              <a:rPr lang="nl-BE" sz="3000" b="1" i="1" dirty="0" err="1"/>
              <a:t>echar</a:t>
            </a:r>
            <a:r>
              <a:rPr lang="nl-BE" sz="3000" i="1" dirty="0"/>
              <a:t> </a:t>
            </a:r>
            <a:r>
              <a:rPr lang="nl-BE" sz="3000" i="1" dirty="0" err="1"/>
              <a:t>una</a:t>
            </a:r>
            <a:r>
              <a:rPr lang="nl-BE" sz="3000" i="1" dirty="0"/>
              <a:t> </a:t>
            </a:r>
            <a:r>
              <a:rPr lang="nl-BE" sz="3000" i="1" dirty="0" err="1"/>
              <a:t>semilla</a:t>
            </a:r>
            <a:r>
              <a:rPr lang="nl-BE" sz="3000" i="1" dirty="0"/>
              <a:t> en el </a:t>
            </a:r>
            <a:r>
              <a:rPr lang="nl-BE" sz="3000" i="1" dirty="0" err="1"/>
              <a:t>seno</a:t>
            </a:r>
            <a:r>
              <a:rPr lang="nl-BE" sz="3000" i="1" dirty="0"/>
              <a:t> </a:t>
            </a:r>
            <a:r>
              <a:rPr lang="nl-BE" sz="3000" i="1" dirty="0" err="1"/>
              <a:t>abierto</a:t>
            </a:r>
            <a:r>
              <a:rPr lang="nl-BE" sz="3000" i="1" dirty="0"/>
              <a:t> de la </a:t>
            </a:r>
            <a:r>
              <a:rPr lang="nl-BE" sz="3000" i="1" dirty="0" err="1"/>
              <a:t>tierra</a:t>
            </a:r>
            <a:r>
              <a:rPr lang="nl-BE" sz="3000" i="1" dirty="0"/>
              <a:t>.</a:t>
            </a:r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3000" i="1" dirty="0"/>
              <a:t>La </a:t>
            </a:r>
            <a:r>
              <a:rPr lang="nl-BE" sz="3000" i="1" dirty="0" err="1"/>
              <a:t>Bruja</a:t>
            </a:r>
            <a:r>
              <a:rPr lang="nl-BE" sz="3000" i="1" dirty="0"/>
              <a:t> del Mar </a:t>
            </a:r>
            <a:r>
              <a:rPr lang="nl-BE" sz="3000" i="1" dirty="0" err="1"/>
              <a:t>aparece</a:t>
            </a:r>
            <a:r>
              <a:rPr lang="nl-BE" sz="3000" i="1" dirty="0"/>
              <a:t> para </a:t>
            </a:r>
            <a:r>
              <a:rPr lang="nl-BE" sz="3000" b="1" i="1" dirty="0" err="1"/>
              <a:t>lanzar</a:t>
            </a:r>
            <a:r>
              <a:rPr lang="nl-BE" sz="3000" i="1" dirty="0"/>
              <a:t> botellas a </a:t>
            </a:r>
            <a:r>
              <a:rPr lang="nl-BE" sz="3000" i="1" dirty="0" err="1"/>
              <a:t>Popeye</a:t>
            </a:r>
            <a:r>
              <a:rPr lang="nl-BE" sz="3000" i="1" dirty="0"/>
              <a:t>.</a:t>
            </a:r>
            <a:r>
              <a:rPr lang="nl-BE" sz="3000" dirty="0"/>
              <a:t>	 	</a:t>
            </a:r>
            <a:endParaRPr lang="nl-BE" sz="3000" i="1" dirty="0"/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3000" i="1" dirty="0"/>
              <a:t>Pedro </a:t>
            </a:r>
            <a:r>
              <a:rPr lang="nl-BE" sz="3000" i="1" dirty="0" err="1"/>
              <a:t>tuvo</a:t>
            </a:r>
            <a:r>
              <a:rPr lang="nl-BE" sz="3000" i="1" dirty="0"/>
              <a:t> que </a:t>
            </a:r>
            <a:r>
              <a:rPr lang="nl-BE" sz="3000" b="1" i="1" dirty="0" err="1"/>
              <a:t>tirar</a:t>
            </a:r>
            <a:r>
              <a:rPr lang="nl-BE" sz="3000" i="1" dirty="0"/>
              <a:t> la </a:t>
            </a:r>
            <a:r>
              <a:rPr lang="nl-BE" sz="3000" i="1" dirty="0" err="1"/>
              <a:t>botella</a:t>
            </a:r>
            <a:r>
              <a:rPr lang="nl-BE" sz="3000" i="1" dirty="0"/>
              <a:t> en el </a:t>
            </a:r>
            <a:r>
              <a:rPr lang="nl-BE" sz="3000" i="1" dirty="0" err="1"/>
              <a:t>agua</a:t>
            </a:r>
            <a:r>
              <a:rPr lang="nl-BE" sz="3000" i="1" dirty="0"/>
              <a:t>.</a:t>
            </a:r>
          </a:p>
          <a:p>
            <a:pPr marL="1739940" lvl="3" indent="0">
              <a:lnSpc>
                <a:spcPct val="100000"/>
              </a:lnSpc>
              <a:buSzPts val="4440"/>
              <a:buNone/>
            </a:pPr>
            <a:endParaRPr lang="nl-BE" sz="3000" i="1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000" dirty="0"/>
              <a:t>	2) uso </a:t>
            </a:r>
            <a:r>
              <a:rPr lang="nl-BE" sz="3000" dirty="0" err="1"/>
              <a:t>pronominal</a:t>
            </a:r>
            <a:r>
              <a:rPr lang="nl-BE" sz="3000" dirty="0"/>
              <a:t> (</a:t>
            </a:r>
            <a:r>
              <a:rPr lang="nl-BE" sz="3000" dirty="0" err="1"/>
              <a:t>adquisición</a:t>
            </a:r>
            <a:r>
              <a:rPr lang="nl-BE" sz="3000" dirty="0"/>
              <a:t> del </a:t>
            </a:r>
            <a:r>
              <a:rPr lang="nl-BE" sz="3000" dirty="0" err="1"/>
              <a:t>sentido</a:t>
            </a:r>
            <a:r>
              <a:rPr lang="nl-BE" sz="3000" dirty="0"/>
              <a:t> de </a:t>
            </a:r>
            <a:r>
              <a:rPr lang="nl-BE" sz="3000" dirty="0" err="1"/>
              <a:t>movimiento</a:t>
            </a:r>
            <a:r>
              <a:rPr lang="nl-BE" sz="3000" dirty="0"/>
              <a:t>) (</a:t>
            </a:r>
            <a:r>
              <a:rPr lang="nl-BE" sz="3000" dirty="0" err="1"/>
              <a:t>movimiento</a:t>
            </a:r>
            <a:r>
              <a:rPr lang="nl-BE" sz="3000" dirty="0"/>
              <a:t> </a:t>
            </a:r>
            <a:r>
              <a:rPr lang="nl-BE" sz="3000" dirty="0" err="1"/>
              <a:t>concreto</a:t>
            </a:r>
            <a:r>
              <a:rPr lang="nl-BE" sz="3000" dirty="0"/>
              <a:t>)</a:t>
            </a:r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3000" i="1" dirty="0" err="1"/>
              <a:t>Antes</a:t>
            </a:r>
            <a:r>
              <a:rPr lang="nl-BE" sz="3000" i="1" dirty="0"/>
              <a:t> de </a:t>
            </a:r>
            <a:r>
              <a:rPr lang="nl-BE" sz="3000" b="1" i="1" dirty="0" err="1"/>
              <a:t>arrojarse</a:t>
            </a:r>
            <a:r>
              <a:rPr lang="nl-BE" sz="3000" i="1" dirty="0"/>
              <a:t> al </a:t>
            </a:r>
            <a:r>
              <a:rPr lang="nl-BE" sz="3000" i="1" dirty="0" err="1"/>
              <a:t>agua</a:t>
            </a:r>
            <a:r>
              <a:rPr lang="nl-BE" sz="3000" i="1" dirty="0"/>
              <a:t>, es importante </a:t>
            </a:r>
            <a:r>
              <a:rPr lang="nl-BE" sz="3000" i="1" dirty="0" err="1"/>
              <a:t>revisar</a:t>
            </a:r>
            <a:r>
              <a:rPr lang="nl-BE" sz="3000" i="1" dirty="0"/>
              <a:t> </a:t>
            </a:r>
            <a:r>
              <a:rPr lang="nl-BE" sz="3000" i="1" dirty="0" err="1"/>
              <a:t>bien</a:t>
            </a:r>
            <a:r>
              <a:rPr lang="nl-BE" sz="3000" i="1" dirty="0"/>
              <a:t> la zona.</a:t>
            </a:r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3000" i="1" dirty="0" err="1"/>
              <a:t>Aunque</a:t>
            </a:r>
            <a:r>
              <a:rPr lang="nl-BE" sz="3000" i="1" dirty="0"/>
              <a:t> al </a:t>
            </a:r>
            <a:r>
              <a:rPr lang="nl-BE" sz="3000" i="1" dirty="0" err="1"/>
              <a:t>principio</a:t>
            </a:r>
            <a:r>
              <a:rPr lang="nl-BE" sz="3000" i="1" dirty="0"/>
              <a:t> se </a:t>
            </a:r>
            <a:r>
              <a:rPr lang="nl-BE" sz="3000" i="1" dirty="0" err="1"/>
              <a:t>negó</a:t>
            </a:r>
            <a:r>
              <a:rPr lang="nl-BE" sz="3000" i="1" dirty="0"/>
              <a:t>, </a:t>
            </a:r>
            <a:r>
              <a:rPr lang="nl-BE" sz="3000" i="1" dirty="0" err="1"/>
              <a:t>finalmente</a:t>
            </a:r>
            <a:r>
              <a:rPr lang="nl-BE" sz="3000" i="1" dirty="0"/>
              <a:t> se animó a </a:t>
            </a:r>
            <a:r>
              <a:rPr lang="nl-BE" sz="3000" b="1" i="1" dirty="0" err="1"/>
              <a:t>tirarse</a:t>
            </a:r>
            <a:r>
              <a:rPr lang="nl-BE" sz="3000" i="1" dirty="0"/>
              <a:t> en </a:t>
            </a:r>
            <a:r>
              <a:rPr lang="nl-BE" sz="3000" i="1" dirty="0" err="1"/>
              <a:t>paracaídas</a:t>
            </a:r>
            <a:r>
              <a:rPr lang="nl-BE" sz="3000" i="1" dirty="0"/>
              <a:t>.</a:t>
            </a:r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3000" i="1" dirty="0"/>
              <a:t>Los </a:t>
            </a:r>
            <a:r>
              <a:rPr lang="nl-BE" sz="3000" i="1" dirty="0" err="1"/>
              <a:t>hombres</a:t>
            </a:r>
            <a:r>
              <a:rPr lang="nl-BE" sz="3000" i="1" dirty="0"/>
              <a:t> </a:t>
            </a:r>
            <a:r>
              <a:rPr lang="nl-BE" sz="3000" i="1" dirty="0" err="1"/>
              <a:t>necesitan</a:t>
            </a:r>
            <a:r>
              <a:rPr lang="nl-BE" sz="3000" i="1" dirty="0"/>
              <a:t> </a:t>
            </a:r>
            <a:r>
              <a:rPr lang="nl-BE" sz="3000" i="1" dirty="0" err="1"/>
              <a:t>razones</a:t>
            </a:r>
            <a:r>
              <a:rPr lang="nl-BE" sz="3000" i="1" dirty="0"/>
              <a:t> para </a:t>
            </a:r>
            <a:r>
              <a:rPr lang="nl-BE" sz="3000" i="1" dirty="0" err="1"/>
              <a:t>todo</a:t>
            </a:r>
            <a:r>
              <a:rPr lang="nl-BE" sz="3000" i="1" dirty="0"/>
              <a:t>, </a:t>
            </a:r>
            <a:r>
              <a:rPr lang="nl-BE" sz="3000" i="1" dirty="0" err="1"/>
              <a:t>incluso</a:t>
            </a:r>
            <a:r>
              <a:rPr lang="nl-BE" sz="3000" i="1" dirty="0"/>
              <a:t> para </a:t>
            </a:r>
            <a:r>
              <a:rPr lang="nl-BE" sz="3000" b="1" i="1" dirty="0" err="1"/>
              <a:t>lanzarse</a:t>
            </a:r>
            <a:r>
              <a:rPr lang="nl-BE" sz="3000" i="1" dirty="0"/>
              <a:t> a la </a:t>
            </a:r>
            <a:r>
              <a:rPr lang="nl-BE" sz="3000" i="1" dirty="0" err="1"/>
              <a:t>cama</a:t>
            </a:r>
            <a:endParaRPr lang="nl-BE" sz="3000" i="1" dirty="0"/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3000" i="1" dirty="0"/>
              <a:t>No les </a:t>
            </a:r>
            <a:r>
              <a:rPr lang="nl-BE" sz="3000" i="1" dirty="0" err="1"/>
              <a:t>queda</a:t>
            </a:r>
            <a:r>
              <a:rPr lang="nl-BE" sz="3000" i="1" dirty="0"/>
              <a:t> </a:t>
            </a:r>
            <a:r>
              <a:rPr lang="nl-BE" sz="3000" i="1" dirty="0" err="1"/>
              <a:t>más</a:t>
            </a:r>
            <a:r>
              <a:rPr lang="nl-BE" sz="3000" i="1" dirty="0"/>
              <a:t> </a:t>
            </a:r>
            <a:r>
              <a:rPr lang="nl-BE" sz="3000" i="1" dirty="0" err="1"/>
              <a:t>remedio</a:t>
            </a:r>
            <a:r>
              <a:rPr lang="nl-BE" sz="3000" i="1" dirty="0"/>
              <a:t> que </a:t>
            </a:r>
            <a:r>
              <a:rPr lang="nl-BE" sz="3000" b="1" i="1" dirty="0" err="1"/>
              <a:t>echarse</a:t>
            </a:r>
            <a:r>
              <a:rPr lang="nl-BE" sz="3000" i="1" dirty="0"/>
              <a:t> a la </a:t>
            </a:r>
            <a:r>
              <a:rPr lang="nl-BE" sz="3000" i="1" dirty="0" err="1"/>
              <a:t>calles</a:t>
            </a:r>
            <a:r>
              <a:rPr lang="nl-BE" sz="3000" i="1" dirty="0"/>
              <a:t>.</a:t>
            </a:r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200" i="1" dirty="0"/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lang="nl-BE" sz="3200" i="1" dirty="0"/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sz="3200" i="1" dirty="0"/>
          </a:p>
        </p:txBody>
      </p:sp>
      <p:sp>
        <p:nvSpPr>
          <p:cNvPr id="257" name="Google Shape;257;g6c99f0cd9d_3_18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900" cy="5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BE"/>
              <a:t>36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2697440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6c99f0cd9d_3_18"/>
          <p:cNvSpPr txBox="1">
            <a:spLocks noGrp="1"/>
          </p:cNvSpPr>
          <p:nvPr>
            <p:ph type="title"/>
          </p:nvPr>
        </p:nvSpPr>
        <p:spPr>
          <a:xfrm>
            <a:off x="830118" y="252000"/>
            <a:ext cx="15705300" cy="8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5400"/>
              <a:buFont typeface="Arial"/>
              <a:buNone/>
            </a:pPr>
            <a:r>
              <a:rPr lang="nl-BE" i="1" cap="small" dirty="0" err="1"/>
              <a:t>Grados</a:t>
            </a:r>
            <a:r>
              <a:rPr lang="nl-BE" i="1" cap="small" dirty="0"/>
              <a:t> de </a:t>
            </a:r>
            <a:r>
              <a:rPr lang="nl-BE" i="1" cap="small" dirty="0" err="1"/>
              <a:t>gramaticalización</a:t>
            </a:r>
            <a:endParaRPr i="1" cap="small" dirty="0"/>
          </a:p>
        </p:txBody>
      </p:sp>
      <p:sp>
        <p:nvSpPr>
          <p:cNvPr id="256" name="Google Shape;256;g6c99f0cd9d_3_18"/>
          <p:cNvSpPr txBox="1">
            <a:spLocks noGrp="1"/>
          </p:cNvSpPr>
          <p:nvPr>
            <p:ph type="body" idx="1"/>
          </p:nvPr>
        </p:nvSpPr>
        <p:spPr>
          <a:xfrm>
            <a:off x="700645" y="1300785"/>
            <a:ext cx="16411698" cy="86269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834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None/>
            </a:pPr>
            <a:r>
              <a:rPr lang="nl-BE" sz="3000" dirty="0"/>
              <a:t>2</a:t>
            </a:r>
            <a:r>
              <a:rPr lang="nl-BE" sz="2800" dirty="0"/>
              <a:t>. </a:t>
            </a:r>
            <a:r>
              <a:rPr lang="nl-BE" sz="2800" dirty="0" err="1"/>
              <a:t>Verbos</a:t>
            </a:r>
            <a:r>
              <a:rPr lang="nl-BE" sz="2800" dirty="0"/>
              <a:t> de </a:t>
            </a:r>
            <a:r>
              <a:rPr lang="nl-BE" sz="2800" dirty="0" err="1"/>
              <a:t>lanzamiento</a:t>
            </a:r>
            <a:r>
              <a:rPr lang="nl-BE" sz="2800" dirty="0"/>
              <a:t> que </a:t>
            </a:r>
            <a:r>
              <a:rPr lang="nl-BE" sz="2800" dirty="0" err="1"/>
              <a:t>adquirieron</a:t>
            </a:r>
            <a:r>
              <a:rPr lang="nl-BE" sz="2800" dirty="0"/>
              <a:t> el </a:t>
            </a:r>
            <a:r>
              <a:rPr lang="nl-BE" sz="2800" dirty="0" err="1"/>
              <a:t>sentido</a:t>
            </a:r>
            <a:r>
              <a:rPr lang="nl-BE" sz="2800" dirty="0"/>
              <a:t> de </a:t>
            </a:r>
            <a:r>
              <a:rPr lang="nl-BE" sz="2800" dirty="0" err="1"/>
              <a:t>movimiento</a:t>
            </a:r>
            <a:r>
              <a:rPr lang="nl-BE" sz="2800" dirty="0"/>
              <a:t> 	         	</a:t>
            </a:r>
          </a:p>
          <a:p>
            <a:pPr marL="36834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None/>
            </a:pPr>
            <a:r>
              <a:rPr lang="nl-BE" sz="2800" dirty="0"/>
              <a:t>     (</a:t>
            </a:r>
            <a:r>
              <a:rPr lang="nl-BE" sz="2800" i="1" dirty="0" err="1"/>
              <a:t>arrojarse</a:t>
            </a:r>
            <a:r>
              <a:rPr lang="nl-BE" sz="2800" i="1" dirty="0"/>
              <a:t>, </a:t>
            </a:r>
            <a:r>
              <a:rPr lang="nl-BE" sz="2800" i="1" dirty="0" err="1"/>
              <a:t>echarse</a:t>
            </a:r>
            <a:r>
              <a:rPr lang="nl-BE" sz="2800" i="1" dirty="0"/>
              <a:t>, </a:t>
            </a:r>
            <a:r>
              <a:rPr lang="nl-BE" sz="2800" i="1" dirty="0" err="1"/>
              <a:t>lanzarse</a:t>
            </a:r>
            <a:r>
              <a:rPr lang="nl-BE" sz="2800" i="1" dirty="0"/>
              <a:t> </a:t>
            </a:r>
            <a:r>
              <a:rPr lang="nl-BE" sz="2800" dirty="0"/>
              <a:t>y </a:t>
            </a:r>
            <a:r>
              <a:rPr lang="nl-BE" sz="2800" i="1" dirty="0" err="1"/>
              <a:t>tirarse</a:t>
            </a:r>
            <a:r>
              <a:rPr lang="nl-BE" sz="2800" dirty="0"/>
              <a:t>)</a:t>
            </a:r>
          </a:p>
          <a:p>
            <a:pPr marL="36834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None/>
            </a:pPr>
            <a:endParaRPr lang="nl-BE" sz="28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28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2800" dirty="0"/>
              <a:t>	3) uso de </a:t>
            </a:r>
            <a:r>
              <a:rPr lang="nl-BE" sz="2800" dirty="0" err="1"/>
              <a:t>lanzamiento</a:t>
            </a:r>
            <a:r>
              <a:rPr lang="nl-BE" sz="2800" dirty="0"/>
              <a:t> ‘</a:t>
            </a:r>
            <a:r>
              <a:rPr lang="nl-BE" sz="2800" dirty="0" err="1"/>
              <a:t>metafórico</a:t>
            </a:r>
            <a:r>
              <a:rPr lang="nl-BE" sz="2800" dirty="0"/>
              <a:t>’ (</a:t>
            </a:r>
            <a:r>
              <a:rPr lang="nl-BE" sz="2800" dirty="0" err="1"/>
              <a:t>movimiento</a:t>
            </a:r>
            <a:r>
              <a:rPr lang="nl-BE" sz="2800" dirty="0"/>
              <a:t> abstracto)</a:t>
            </a:r>
          </a:p>
          <a:p>
            <a:pPr marL="1854240" lvl="2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2800" i="1" dirty="0" err="1"/>
              <a:t>Yoda</a:t>
            </a:r>
            <a:r>
              <a:rPr lang="nl-BE" sz="2800" i="1" dirty="0"/>
              <a:t> podía </a:t>
            </a:r>
            <a:r>
              <a:rPr lang="nl-BE" sz="2800" i="1" dirty="0" err="1"/>
              <a:t>ser</a:t>
            </a:r>
            <a:r>
              <a:rPr lang="nl-BE" sz="2800" i="1" dirty="0"/>
              <a:t> </a:t>
            </a:r>
            <a:r>
              <a:rPr lang="nl-BE" sz="2800" i="1" dirty="0" err="1"/>
              <a:t>brusco</a:t>
            </a:r>
            <a:r>
              <a:rPr lang="nl-BE" sz="2800" i="1" dirty="0"/>
              <a:t>, </a:t>
            </a:r>
            <a:r>
              <a:rPr lang="nl-BE" sz="2800" i="1" dirty="0" err="1"/>
              <a:t>firme</a:t>
            </a:r>
            <a:r>
              <a:rPr lang="nl-BE" sz="2800" i="1" dirty="0"/>
              <a:t>, </a:t>
            </a:r>
            <a:r>
              <a:rPr lang="nl-BE" sz="2800" i="1" dirty="0" err="1"/>
              <a:t>rehusar</a:t>
            </a:r>
            <a:r>
              <a:rPr lang="nl-BE" sz="2800" i="1" dirty="0"/>
              <a:t> la  </a:t>
            </a:r>
            <a:r>
              <a:rPr lang="nl-BE" sz="2800" i="1" dirty="0" err="1"/>
              <a:t>ayuda</a:t>
            </a:r>
            <a:r>
              <a:rPr lang="nl-BE" sz="2800" i="1" dirty="0"/>
              <a:t> y </a:t>
            </a:r>
            <a:r>
              <a:rPr lang="nl-BE" sz="2800" i="1" dirty="0" err="1"/>
              <a:t>aun</a:t>
            </a:r>
            <a:r>
              <a:rPr lang="nl-BE" sz="2800" i="1" dirty="0"/>
              <a:t> </a:t>
            </a:r>
            <a:r>
              <a:rPr lang="nl-BE" sz="2800" i="1" dirty="0" err="1"/>
              <a:t>así</a:t>
            </a:r>
            <a:r>
              <a:rPr lang="nl-BE" sz="2800" i="1" dirty="0"/>
              <a:t> </a:t>
            </a:r>
            <a:r>
              <a:rPr lang="nl-BE" sz="2800" b="1" i="1" dirty="0" err="1"/>
              <a:t>arrojarse</a:t>
            </a:r>
            <a:r>
              <a:rPr lang="nl-BE" sz="2800" i="1" dirty="0"/>
              <a:t> al </a:t>
            </a:r>
            <a:r>
              <a:rPr lang="nl-BE" sz="2800" i="1" dirty="0" err="1"/>
              <a:t>combate</a:t>
            </a:r>
            <a:r>
              <a:rPr lang="nl-BE" sz="2800" i="1" dirty="0"/>
              <a:t> </a:t>
            </a:r>
            <a:r>
              <a:rPr lang="nl-BE" sz="2800" i="1" dirty="0" err="1"/>
              <a:t>sin</a:t>
            </a:r>
            <a:r>
              <a:rPr lang="nl-BE" sz="2800" i="1" dirty="0"/>
              <a:t> </a:t>
            </a:r>
            <a:r>
              <a:rPr lang="nl-BE" sz="2800" i="1" dirty="0" err="1"/>
              <a:t>vacilación</a:t>
            </a:r>
            <a:r>
              <a:rPr lang="nl-BE" sz="2800" i="1" dirty="0"/>
              <a:t>. </a:t>
            </a:r>
          </a:p>
          <a:p>
            <a:pPr marL="1854240" lvl="2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2800" i="1" dirty="0" err="1"/>
              <a:t>Nunca</a:t>
            </a:r>
            <a:r>
              <a:rPr lang="nl-BE" sz="2800" i="1" dirty="0"/>
              <a:t> es </a:t>
            </a:r>
            <a:r>
              <a:rPr lang="nl-BE" sz="2800" i="1" dirty="0" err="1"/>
              <a:t>demasiado</a:t>
            </a:r>
            <a:r>
              <a:rPr lang="nl-BE" sz="2800" i="1" dirty="0"/>
              <a:t> tarde para </a:t>
            </a:r>
            <a:r>
              <a:rPr lang="nl-BE" sz="2800" b="1" i="1" dirty="0" err="1"/>
              <a:t>echarse</a:t>
            </a:r>
            <a:r>
              <a:rPr lang="nl-BE" sz="2800" i="1" dirty="0"/>
              <a:t> para </a:t>
            </a:r>
            <a:r>
              <a:rPr lang="nl-BE" sz="2800" i="1" dirty="0" err="1"/>
              <a:t>atrás</a:t>
            </a:r>
            <a:r>
              <a:rPr lang="nl-BE" sz="2800" i="1" dirty="0"/>
              <a:t>.</a:t>
            </a:r>
          </a:p>
          <a:p>
            <a:pPr marL="1854240" lvl="2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2800" i="1" dirty="0" err="1"/>
              <a:t>Cuándo</a:t>
            </a:r>
            <a:r>
              <a:rPr lang="nl-BE" sz="2800" i="1" dirty="0"/>
              <a:t> es </a:t>
            </a:r>
            <a:r>
              <a:rPr lang="nl-BE" sz="2800" i="1" dirty="0" err="1"/>
              <a:t>un</a:t>
            </a:r>
            <a:r>
              <a:rPr lang="nl-BE" sz="2800" i="1" dirty="0"/>
              <a:t> </a:t>
            </a:r>
            <a:r>
              <a:rPr lang="nl-BE" sz="2800" i="1" dirty="0" err="1"/>
              <a:t>buen</a:t>
            </a:r>
            <a:r>
              <a:rPr lang="nl-BE" sz="2800" i="1" dirty="0"/>
              <a:t> </a:t>
            </a:r>
            <a:r>
              <a:rPr lang="nl-BE" sz="2800" i="1" dirty="0" err="1"/>
              <a:t>momento</a:t>
            </a:r>
            <a:r>
              <a:rPr lang="nl-BE" sz="2800" i="1" dirty="0"/>
              <a:t> para </a:t>
            </a:r>
            <a:r>
              <a:rPr lang="nl-BE" sz="2800" b="1" i="1" dirty="0" err="1"/>
              <a:t>lanzarse</a:t>
            </a:r>
            <a:r>
              <a:rPr lang="nl-BE" sz="2800" i="1" dirty="0"/>
              <a:t> a la </a:t>
            </a:r>
            <a:r>
              <a:rPr lang="nl-BE" sz="2800" i="1" dirty="0" err="1"/>
              <a:t>aventura</a:t>
            </a:r>
            <a:r>
              <a:rPr lang="nl-BE" sz="2800" i="1" dirty="0"/>
              <a:t>?</a:t>
            </a:r>
          </a:p>
          <a:p>
            <a:pPr marL="1854240" lvl="2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2800" i="1" dirty="0"/>
              <a:t>El </a:t>
            </a:r>
            <a:r>
              <a:rPr lang="nl-BE" sz="2800" i="1" dirty="0" err="1"/>
              <a:t>rapero</a:t>
            </a:r>
            <a:r>
              <a:rPr lang="nl-BE" sz="2800" i="1" dirty="0"/>
              <a:t> </a:t>
            </a:r>
            <a:r>
              <a:rPr lang="nl-BE" sz="2800" i="1" dirty="0" err="1"/>
              <a:t>Kanye</a:t>
            </a:r>
            <a:r>
              <a:rPr lang="nl-BE" sz="2800" i="1" dirty="0"/>
              <a:t> West </a:t>
            </a:r>
            <a:r>
              <a:rPr lang="nl-BE" sz="2800" i="1" dirty="0" err="1"/>
              <a:t>reafirmó</a:t>
            </a:r>
            <a:r>
              <a:rPr lang="nl-BE" sz="2800" i="1" dirty="0"/>
              <a:t> sus </a:t>
            </a:r>
            <a:r>
              <a:rPr lang="nl-BE" sz="2800" i="1" dirty="0" err="1"/>
              <a:t>intenciones</a:t>
            </a:r>
            <a:r>
              <a:rPr lang="nl-BE" sz="2800" i="1" dirty="0"/>
              <a:t> de </a:t>
            </a:r>
            <a:r>
              <a:rPr lang="nl-BE" sz="2800" b="1" i="1" dirty="0" err="1"/>
              <a:t>lanzarse</a:t>
            </a:r>
            <a:r>
              <a:rPr lang="nl-BE" sz="2800" i="1" dirty="0"/>
              <a:t> a la </a:t>
            </a:r>
            <a:r>
              <a:rPr lang="nl-BE" sz="2800" i="1" dirty="0" err="1"/>
              <a:t>presidencia</a:t>
            </a:r>
            <a:r>
              <a:rPr lang="nl-BE" sz="2800" i="1" dirty="0"/>
              <a:t>. </a:t>
            </a:r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endParaRPr lang="nl-BE" sz="2800" i="1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2800" dirty="0"/>
              <a:t>	4) uso </a:t>
            </a:r>
            <a:r>
              <a:rPr lang="nl-BE" sz="2800" dirty="0" err="1"/>
              <a:t>incoativo</a:t>
            </a:r>
            <a:endParaRPr lang="nl-BE" sz="2800" dirty="0"/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2800" i="1" dirty="0"/>
              <a:t>La </a:t>
            </a:r>
            <a:r>
              <a:rPr lang="nl-BE" sz="2800" i="1" dirty="0" err="1"/>
              <a:t>chica</a:t>
            </a:r>
            <a:r>
              <a:rPr lang="nl-BE" sz="2800" i="1" dirty="0"/>
              <a:t> </a:t>
            </a:r>
            <a:r>
              <a:rPr lang="nl-BE" sz="2800" b="1" i="1" dirty="0"/>
              <a:t>se </a:t>
            </a:r>
            <a:r>
              <a:rPr lang="nl-BE" sz="2800" b="1" i="1" dirty="0" err="1"/>
              <a:t>arrojó</a:t>
            </a:r>
            <a:r>
              <a:rPr lang="nl-BE" sz="2800" b="1" i="1" dirty="0"/>
              <a:t> a </a:t>
            </a:r>
            <a:r>
              <a:rPr lang="nl-BE" sz="2800" b="1" i="1" dirty="0" err="1"/>
              <a:t>correr</a:t>
            </a:r>
            <a:r>
              <a:rPr lang="nl-BE" sz="2800" b="1" i="1" dirty="0"/>
              <a:t> </a:t>
            </a:r>
            <a:r>
              <a:rPr lang="nl-BE" sz="2800" i="1" dirty="0"/>
              <a:t>a </a:t>
            </a:r>
            <a:r>
              <a:rPr lang="nl-BE" sz="2800" i="1" dirty="0" err="1"/>
              <a:t>campo</a:t>
            </a:r>
            <a:r>
              <a:rPr lang="nl-BE" sz="2800" i="1" dirty="0"/>
              <a:t> libre.</a:t>
            </a:r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2800" i="1" dirty="0"/>
              <a:t>El administrator </a:t>
            </a:r>
            <a:r>
              <a:rPr lang="nl-BE" sz="2800" i="1" dirty="0" err="1"/>
              <a:t>puede</a:t>
            </a:r>
            <a:r>
              <a:rPr lang="nl-BE" sz="2800" i="1" dirty="0"/>
              <a:t> </a:t>
            </a:r>
            <a:r>
              <a:rPr lang="nl-BE" sz="2800" i="1" dirty="0" err="1"/>
              <a:t>fácilmente</a:t>
            </a:r>
            <a:r>
              <a:rPr lang="nl-BE" sz="2800" i="1" dirty="0"/>
              <a:t> </a:t>
            </a:r>
            <a:r>
              <a:rPr lang="nl-BE" sz="2800" b="1" i="1" dirty="0" err="1"/>
              <a:t>arrojarse</a:t>
            </a:r>
            <a:r>
              <a:rPr lang="nl-BE" sz="2800" b="1" i="1" dirty="0"/>
              <a:t> a </a:t>
            </a:r>
            <a:r>
              <a:rPr lang="nl-BE" sz="2800" b="1" i="1" dirty="0" err="1"/>
              <a:t>utilizar</a:t>
            </a:r>
            <a:r>
              <a:rPr lang="nl-BE" sz="2800" b="1" i="1" dirty="0"/>
              <a:t> </a:t>
            </a:r>
            <a:r>
              <a:rPr lang="nl-BE" sz="2800" i="1" dirty="0" err="1"/>
              <a:t>un</a:t>
            </a:r>
            <a:r>
              <a:rPr lang="nl-BE" sz="2800" i="1" dirty="0"/>
              <a:t> </a:t>
            </a:r>
            <a:r>
              <a:rPr lang="nl-BE" sz="2800" i="1" dirty="0" err="1"/>
              <a:t>documento</a:t>
            </a:r>
            <a:r>
              <a:rPr lang="nl-BE" sz="2800" i="1" dirty="0"/>
              <a:t> </a:t>
            </a:r>
            <a:r>
              <a:rPr lang="nl-BE" sz="2800" i="1" dirty="0" err="1"/>
              <a:t>alterado</a:t>
            </a:r>
            <a:r>
              <a:rPr lang="nl-BE" sz="2800" i="1" dirty="0"/>
              <a:t>.</a:t>
            </a:r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2800" i="1" dirty="0"/>
              <a:t>Si no lo </a:t>
            </a:r>
            <a:r>
              <a:rPr lang="nl-BE" sz="2800" i="1" dirty="0" err="1"/>
              <a:t>haces</a:t>
            </a:r>
            <a:r>
              <a:rPr lang="nl-BE" sz="2800" i="1" dirty="0"/>
              <a:t>, el </a:t>
            </a:r>
            <a:r>
              <a:rPr lang="nl-BE" sz="2800" i="1" dirty="0" err="1"/>
              <a:t>mundo</a:t>
            </a:r>
            <a:r>
              <a:rPr lang="nl-BE" sz="2800" i="1" dirty="0"/>
              <a:t> </a:t>
            </a:r>
            <a:r>
              <a:rPr lang="nl-BE" sz="2800" i="1" dirty="0" err="1"/>
              <a:t>puede</a:t>
            </a:r>
            <a:r>
              <a:rPr lang="nl-BE" sz="2800" i="1" dirty="0"/>
              <a:t> </a:t>
            </a:r>
            <a:r>
              <a:rPr lang="nl-BE" sz="2800" b="1" i="1" dirty="0" err="1"/>
              <a:t>echarse</a:t>
            </a:r>
            <a:r>
              <a:rPr lang="nl-BE" sz="2800" b="1" i="1" dirty="0"/>
              <a:t> a </a:t>
            </a:r>
            <a:r>
              <a:rPr lang="nl-BE" sz="2800" b="1" i="1" dirty="0" err="1"/>
              <a:t>temblar</a:t>
            </a:r>
            <a:r>
              <a:rPr lang="nl-BE" sz="2800" i="1" dirty="0"/>
              <a:t>.</a:t>
            </a:r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endParaRPr lang="nl-BE" sz="2800" i="1" dirty="0"/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2800" dirty="0"/>
              <a:t> </a:t>
            </a:r>
            <a:r>
              <a:rPr lang="nl-BE" sz="2800" dirty="0" err="1"/>
              <a:t>Ambos</a:t>
            </a:r>
            <a:r>
              <a:rPr lang="nl-BE" sz="2800" dirty="0"/>
              <a:t> </a:t>
            </a:r>
            <a:r>
              <a:rPr lang="nl-BE" sz="2800" b="1" dirty="0"/>
              <a:t>se </a:t>
            </a:r>
            <a:r>
              <a:rPr lang="nl-BE" sz="2800" b="1" dirty="0" err="1"/>
              <a:t>lanzan</a:t>
            </a:r>
            <a:r>
              <a:rPr lang="nl-BE" sz="2800" b="1" dirty="0"/>
              <a:t> a </a:t>
            </a:r>
            <a:r>
              <a:rPr lang="nl-BE" sz="2800" b="1" dirty="0" err="1"/>
              <a:t>hablar</a:t>
            </a:r>
            <a:r>
              <a:rPr lang="nl-BE" sz="2800" b="1" dirty="0"/>
              <a:t> </a:t>
            </a:r>
            <a:r>
              <a:rPr lang="nl-BE" sz="2800" dirty="0" err="1"/>
              <a:t>sin</a:t>
            </a:r>
            <a:r>
              <a:rPr lang="nl-BE" sz="2800" dirty="0"/>
              <a:t> </a:t>
            </a:r>
            <a:r>
              <a:rPr lang="nl-BE" sz="2800" dirty="0" err="1"/>
              <a:t>escuchar</a:t>
            </a:r>
            <a:r>
              <a:rPr lang="nl-BE" sz="2800" dirty="0"/>
              <a:t> al </a:t>
            </a:r>
            <a:r>
              <a:rPr lang="nl-BE" sz="2800" dirty="0" err="1"/>
              <a:t>otro</a:t>
            </a:r>
            <a:r>
              <a:rPr lang="nl-BE" sz="2800" dirty="0"/>
              <a:t>. </a:t>
            </a:r>
            <a:endParaRPr lang="nl-BE" sz="2800" i="1" dirty="0"/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2800" b="1" i="1" dirty="0" err="1"/>
              <a:t>Nos</a:t>
            </a:r>
            <a:r>
              <a:rPr lang="nl-BE" sz="2800" b="1" i="1" dirty="0"/>
              <a:t> </a:t>
            </a:r>
            <a:r>
              <a:rPr lang="nl-BE" sz="2800" b="1" i="1" dirty="0" err="1"/>
              <a:t>tiramos</a:t>
            </a:r>
            <a:r>
              <a:rPr lang="nl-BE" sz="2800" b="1" i="1" dirty="0"/>
              <a:t> a </a:t>
            </a:r>
            <a:r>
              <a:rPr lang="nl-BE" sz="2800" b="1" i="1" dirty="0" err="1"/>
              <a:t>admirar</a:t>
            </a:r>
            <a:r>
              <a:rPr lang="nl-BE" sz="2800" b="1" i="1" dirty="0"/>
              <a:t> </a:t>
            </a:r>
            <a:r>
              <a:rPr lang="nl-BE" sz="2800" i="1" dirty="0"/>
              <a:t>la </a:t>
            </a:r>
            <a:r>
              <a:rPr lang="nl-BE" sz="2800" i="1" dirty="0" err="1"/>
              <a:t>majestuosidad</a:t>
            </a:r>
            <a:r>
              <a:rPr lang="nl-BE" sz="2800" i="1" dirty="0"/>
              <a:t> de las </a:t>
            </a:r>
            <a:r>
              <a:rPr lang="nl-BE" sz="2800" i="1" dirty="0" err="1"/>
              <a:t>líneas</a:t>
            </a:r>
            <a:r>
              <a:rPr lang="nl-BE" sz="2800" i="1" dirty="0"/>
              <a:t> de la </a:t>
            </a:r>
            <a:r>
              <a:rPr lang="nl-BE" sz="2800" i="1" dirty="0" err="1"/>
              <a:t>torre</a:t>
            </a:r>
            <a:r>
              <a:rPr lang="nl-BE" sz="2800" i="1" dirty="0"/>
              <a:t> Eiffel.</a:t>
            </a:r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endParaRPr lang="nl-BE" sz="3000" dirty="0"/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endParaRPr lang="nl-BE" sz="3000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000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0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0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0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000" i="1" dirty="0"/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lang="nl-BE" sz="3000" i="1" dirty="0"/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sz="3000" i="1" dirty="0"/>
          </a:p>
        </p:txBody>
      </p:sp>
      <p:sp>
        <p:nvSpPr>
          <p:cNvPr id="257" name="Google Shape;257;g6c99f0cd9d_3_18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900" cy="5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BE"/>
              <a:t>37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8944340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6c99f0cd9d_3_18"/>
          <p:cNvSpPr txBox="1">
            <a:spLocks noGrp="1"/>
          </p:cNvSpPr>
          <p:nvPr>
            <p:ph type="title"/>
          </p:nvPr>
        </p:nvSpPr>
        <p:spPr>
          <a:xfrm>
            <a:off x="830118" y="252000"/>
            <a:ext cx="15705300" cy="8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5400"/>
              <a:buFont typeface="Arial"/>
              <a:buNone/>
            </a:pPr>
            <a:r>
              <a:rPr lang="nl-BE" cap="small" dirty="0" err="1"/>
              <a:t>Grados</a:t>
            </a:r>
            <a:r>
              <a:rPr lang="nl-BE" cap="small" dirty="0"/>
              <a:t> de </a:t>
            </a:r>
            <a:r>
              <a:rPr lang="nl-BE" cap="small" dirty="0" err="1"/>
              <a:t>gramaticalización</a:t>
            </a:r>
            <a:endParaRPr cap="small" dirty="0"/>
          </a:p>
        </p:txBody>
      </p:sp>
      <p:sp>
        <p:nvSpPr>
          <p:cNvPr id="256" name="Google Shape;256;g6c99f0cd9d_3_18"/>
          <p:cNvSpPr txBox="1">
            <a:spLocks noGrp="1"/>
          </p:cNvSpPr>
          <p:nvPr>
            <p:ph type="body" idx="1"/>
          </p:nvPr>
        </p:nvSpPr>
        <p:spPr>
          <a:xfrm>
            <a:off x="700645" y="1300785"/>
            <a:ext cx="16411698" cy="86269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834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None/>
            </a:pPr>
            <a:r>
              <a:rPr lang="nl-BE" sz="3000" dirty="0"/>
              <a:t>2</a:t>
            </a:r>
            <a:r>
              <a:rPr lang="nl-BE" sz="2800" dirty="0"/>
              <a:t>. </a:t>
            </a:r>
            <a:r>
              <a:rPr lang="nl-BE" sz="2800" dirty="0" err="1"/>
              <a:t>Verbos</a:t>
            </a:r>
            <a:r>
              <a:rPr lang="nl-BE" sz="2800" dirty="0"/>
              <a:t> de </a:t>
            </a:r>
            <a:r>
              <a:rPr lang="nl-BE" sz="2800" dirty="0" err="1"/>
              <a:t>lanzamiento</a:t>
            </a:r>
            <a:r>
              <a:rPr lang="nl-BE" sz="2800" dirty="0"/>
              <a:t> que </a:t>
            </a:r>
            <a:r>
              <a:rPr lang="nl-BE" sz="2800" dirty="0" err="1"/>
              <a:t>adquirieron</a:t>
            </a:r>
            <a:r>
              <a:rPr lang="nl-BE" sz="2800" dirty="0"/>
              <a:t> el </a:t>
            </a:r>
            <a:r>
              <a:rPr lang="nl-BE" sz="2800" dirty="0" err="1"/>
              <a:t>sentido</a:t>
            </a:r>
            <a:r>
              <a:rPr lang="nl-BE" sz="2800" dirty="0"/>
              <a:t> de </a:t>
            </a:r>
            <a:r>
              <a:rPr lang="nl-BE" sz="2800" dirty="0" err="1"/>
              <a:t>movimiento</a:t>
            </a:r>
            <a:r>
              <a:rPr lang="nl-BE" sz="2800" dirty="0"/>
              <a:t> 	         	</a:t>
            </a:r>
          </a:p>
          <a:p>
            <a:pPr marL="36834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None/>
            </a:pPr>
            <a:r>
              <a:rPr lang="nl-BE" sz="2800" dirty="0"/>
              <a:t>     (</a:t>
            </a:r>
            <a:r>
              <a:rPr lang="nl-BE" sz="2800" i="1" dirty="0" err="1"/>
              <a:t>arrojarse</a:t>
            </a:r>
            <a:r>
              <a:rPr lang="nl-BE" sz="2800" i="1" dirty="0"/>
              <a:t>, </a:t>
            </a:r>
            <a:r>
              <a:rPr lang="nl-BE" sz="2800" i="1" dirty="0" err="1"/>
              <a:t>echarse</a:t>
            </a:r>
            <a:r>
              <a:rPr lang="nl-BE" sz="2800" i="1" dirty="0"/>
              <a:t>, </a:t>
            </a:r>
            <a:r>
              <a:rPr lang="nl-BE" sz="2800" i="1" dirty="0" err="1"/>
              <a:t>lanzarse</a:t>
            </a:r>
            <a:r>
              <a:rPr lang="nl-BE" sz="2800" i="1" dirty="0"/>
              <a:t> </a:t>
            </a:r>
            <a:r>
              <a:rPr lang="nl-BE" sz="2800" dirty="0"/>
              <a:t>y </a:t>
            </a:r>
            <a:r>
              <a:rPr lang="nl-BE" sz="2800" i="1" dirty="0" err="1"/>
              <a:t>tirarse</a:t>
            </a:r>
            <a:r>
              <a:rPr lang="nl-BE" sz="2800" dirty="0"/>
              <a:t>)</a:t>
            </a:r>
          </a:p>
          <a:p>
            <a:pPr marL="36834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None/>
            </a:pPr>
            <a:endParaRPr lang="nl-BE" sz="28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28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2800" dirty="0"/>
              <a:t>	3) uso de </a:t>
            </a:r>
            <a:r>
              <a:rPr lang="nl-BE" sz="2800" dirty="0" err="1"/>
              <a:t>lanzamiento</a:t>
            </a:r>
            <a:r>
              <a:rPr lang="nl-BE" sz="2800" dirty="0"/>
              <a:t> ‘</a:t>
            </a:r>
            <a:r>
              <a:rPr lang="nl-BE" sz="2800" dirty="0" err="1"/>
              <a:t>metafórico</a:t>
            </a:r>
            <a:r>
              <a:rPr lang="nl-BE" sz="2800" dirty="0"/>
              <a:t>’ (</a:t>
            </a:r>
            <a:r>
              <a:rPr lang="nl-BE" sz="2800" dirty="0" err="1"/>
              <a:t>movimiento</a:t>
            </a:r>
            <a:r>
              <a:rPr lang="nl-BE" sz="2800" dirty="0"/>
              <a:t> abstracto)</a:t>
            </a:r>
          </a:p>
          <a:p>
            <a:pPr marL="1854240" lvl="2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2800" i="1" dirty="0" err="1"/>
              <a:t>Yoda</a:t>
            </a:r>
            <a:r>
              <a:rPr lang="nl-BE" sz="2800" i="1" dirty="0"/>
              <a:t> podía </a:t>
            </a:r>
            <a:r>
              <a:rPr lang="nl-BE" sz="2800" i="1" dirty="0" err="1"/>
              <a:t>ser</a:t>
            </a:r>
            <a:r>
              <a:rPr lang="nl-BE" sz="2800" i="1" dirty="0"/>
              <a:t> </a:t>
            </a:r>
            <a:r>
              <a:rPr lang="nl-BE" sz="2800" i="1" dirty="0" err="1"/>
              <a:t>brusco</a:t>
            </a:r>
            <a:r>
              <a:rPr lang="nl-BE" sz="2800" i="1" dirty="0"/>
              <a:t>, </a:t>
            </a:r>
            <a:r>
              <a:rPr lang="nl-BE" sz="2800" i="1" dirty="0" err="1"/>
              <a:t>firme</a:t>
            </a:r>
            <a:r>
              <a:rPr lang="nl-BE" sz="2800" i="1" dirty="0"/>
              <a:t>, </a:t>
            </a:r>
            <a:r>
              <a:rPr lang="nl-BE" sz="2800" i="1" dirty="0" err="1"/>
              <a:t>rehusar</a:t>
            </a:r>
            <a:r>
              <a:rPr lang="nl-BE" sz="2800" i="1" dirty="0"/>
              <a:t> la  </a:t>
            </a:r>
            <a:r>
              <a:rPr lang="nl-BE" sz="2800" i="1" dirty="0" err="1"/>
              <a:t>ayuda</a:t>
            </a:r>
            <a:r>
              <a:rPr lang="nl-BE" sz="2800" i="1" dirty="0"/>
              <a:t> y </a:t>
            </a:r>
            <a:r>
              <a:rPr lang="nl-BE" sz="2800" i="1" dirty="0" err="1"/>
              <a:t>aun</a:t>
            </a:r>
            <a:r>
              <a:rPr lang="nl-BE" sz="2800" i="1" dirty="0"/>
              <a:t> </a:t>
            </a:r>
            <a:r>
              <a:rPr lang="nl-BE" sz="2800" i="1" dirty="0" err="1"/>
              <a:t>así</a:t>
            </a:r>
            <a:r>
              <a:rPr lang="nl-BE" sz="2800" i="1" dirty="0"/>
              <a:t> </a:t>
            </a:r>
            <a:r>
              <a:rPr lang="nl-BE" sz="2800" b="1" i="1" dirty="0" err="1"/>
              <a:t>arrojarse</a:t>
            </a:r>
            <a:r>
              <a:rPr lang="nl-BE" sz="2800" i="1" dirty="0"/>
              <a:t> al </a:t>
            </a:r>
            <a:r>
              <a:rPr lang="nl-BE" sz="2800" i="1" dirty="0" err="1"/>
              <a:t>combate</a:t>
            </a:r>
            <a:r>
              <a:rPr lang="nl-BE" sz="2800" i="1" dirty="0"/>
              <a:t> </a:t>
            </a:r>
            <a:r>
              <a:rPr lang="nl-BE" sz="2800" i="1" dirty="0" err="1"/>
              <a:t>sin</a:t>
            </a:r>
            <a:r>
              <a:rPr lang="nl-BE" sz="2800" i="1" dirty="0"/>
              <a:t> </a:t>
            </a:r>
            <a:r>
              <a:rPr lang="nl-BE" sz="2800" i="1" dirty="0" err="1"/>
              <a:t>vacilación</a:t>
            </a:r>
            <a:r>
              <a:rPr lang="nl-BE" sz="2800" i="1" dirty="0"/>
              <a:t>. </a:t>
            </a:r>
          </a:p>
          <a:p>
            <a:pPr marL="1854240" lvl="2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2800" i="1" dirty="0" err="1"/>
              <a:t>Nunca</a:t>
            </a:r>
            <a:r>
              <a:rPr lang="nl-BE" sz="2800" i="1" dirty="0"/>
              <a:t> es </a:t>
            </a:r>
            <a:r>
              <a:rPr lang="nl-BE" sz="2800" i="1" dirty="0" err="1"/>
              <a:t>demasiado</a:t>
            </a:r>
            <a:r>
              <a:rPr lang="nl-BE" sz="2800" i="1" dirty="0"/>
              <a:t> tarde para </a:t>
            </a:r>
            <a:r>
              <a:rPr lang="nl-BE" sz="2800" b="1" i="1" dirty="0" err="1"/>
              <a:t>echarse</a:t>
            </a:r>
            <a:r>
              <a:rPr lang="nl-BE" sz="2800" i="1" dirty="0"/>
              <a:t> para </a:t>
            </a:r>
            <a:r>
              <a:rPr lang="nl-BE" sz="2800" i="1" dirty="0" err="1"/>
              <a:t>atrás</a:t>
            </a:r>
            <a:r>
              <a:rPr lang="nl-BE" sz="2800" i="1" dirty="0"/>
              <a:t>.</a:t>
            </a:r>
          </a:p>
          <a:p>
            <a:pPr marL="1854240" lvl="2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2800" i="1" dirty="0" err="1"/>
              <a:t>Cuándo</a:t>
            </a:r>
            <a:r>
              <a:rPr lang="nl-BE" sz="2800" i="1" dirty="0"/>
              <a:t> es </a:t>
            </a:r>
            <a:r>
              <a:rPr lang="nl-BE" sz="2800" i="1" dirty="0" err="1"/>
              <a:t>un</a:t>
            </a:r>
            <a:r>
              <a:rPr lang="nl-BE" sz="2800" i="1" dirty="0"/>
              <a:t> </a:t>
            </a:r>
            <a:r>
              <a:rPr lang="nl-BE" sz="2800" i="1" dirty="0" err="1"/>
              <a:t>buen</a:t>
            </a:r>
            <a:r>
              <a:rPr lang="nl-BE" sz="2800" i="1" dirty="0"/>
              <a:t> </a:t>
            </a:r>
            <a:r>
              <a:rPr lang="nl-BE" sz="2800" i="1" dirty="0" err="1"/>
              <a:t>momento</a:t>
            </a:r>
            <a:r>
              <a:rPr lang="nl-BE" sz="2800" i="1" dirty="0"/>
              <a:t> para </a:t>
            </a:r>
            <a:r>
              <a:rPr lang="nl-BE" sz="2800" b="1" i="1" dirty="0" err="1"/>
              <a:t>lanzarse</a:t>
            </a:r>
            <a:r>
              <a:rPr lang="nl-BE" sz="2800" i="1" dirty="0"/>
              <a:t> a la </a:t>
            </a:r>
            <a:r>
              <a:rPr lang="nl-BE" sz="2800" i="1" dirty="0" err="1"/>
              <a:t>aventura</a:t>
            </a:r>
            <a:r>
              <a:rPr lang="nl-BE" sz="2800" i="1" dirty="0"/>
              <a:t>?</a:t>
            </a:r>
          </a:p>
          <a:p>
            <a:pPr marL="1854240" lvl="2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2800" i="1" dirty="0"/>
              <a:t>El </a:t>
            </a:r>
            <a:r>
              <a:rPr lang="nl-BE" sz="2800" i="1" dirty="0" err="1"/>
              <a:t>rapero</a:t>
            </a:r>
            <a:r>
              <a:rPr lang="nl-BE" sz="2800" i="1" dirty="0"/>
              <a:t> </a:t>
            </a:r>
            <a:r>
              <a:rPr lang="nl-BE" sz="2800" i="1" dirty="0" err="1"/>
              <a:t>Kanye</a:t>
            </a:r>
            <a:r>
              <a:rPr lang="nl-BE" sz="2800" i="1" dirty="0"/>
              <a:t> West </a:t>
            </a:r>
            <a:r>
              <a:rPr lang="nl-BE" sz="2800" i="1" dirty="0" err="1"/>
              <a:t>reafirmó</a:t>
            </a:r>
            <a:r>
              <a:rPr lang="nl-BE" sz="2800" i="1" dirty="0"/>
              <a:t> sus </a:t>
            </a:r>
            <a:r>
              <a:rPr lang="nl-BE" sz="2800" i="1" dirty="0" err="1"/>
              <a:t>intenciones</a:t>
            </a:r>
            <a:r>
              <a:rPr lang="nl-BE" sz="2800" i="1" dirty="0"/>
              <a:t> de </a:t>
            </a:r>
            <a:r>
              <a:rPr lang="nl-BE" sz="2800" b="1" i="1" dirty="0" err="1"/>
              <a:t>lanzarse</a:t>
            </a:r>
            <a:r>
              <a:rPr lang="nl-BE" sz="2800" i="1" dirty="0"/>
              <a:t> a la </a:t>
            </a:r>
            <a:r>
              <a:rPr lang="nl-BE" sz="2800" i="1" dirty="0" err="1"/>
              <a:t>presidencia</a:t>
            </a:r>
            <a:r>
              <a:rPr lang="nl-BE" sz="2800" i="1" dirty="0"/>
              <a:t>. </a:t>
            </a:r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endParaRPr lang="nl-BE" sz="2800" i="1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2800" dirty="0"/>
              <a:t>	4) uso </a:t>
            </a:r>
            <a:r>
              <a:rPr lang="nl-BE" sz="2800" dirty="0" err="1"/>
              <a:t>incoativo</a:t>
            </a:r>
            <a:endParaRPr lang="nl-BE" sz="2800" dirty="0"/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2800" i="1" dirty="0"/>
              <a:t>La </a:t>
            </a:r>
            <a:r>
              <a:rPr lang="nl-BE" sz="2800" i="1" dirty="0" err="1"/>
              <a:t>chica</a:t>
            </a:r>
            <a:r>
              <a:rPr lang="nl-BE" sz="2800" i="1" dirty="0"/>
              <a:t> </a:t>
            </a:r>
            <a:r>
              <a:rPr lang="nl-BE" sz="2800" b="1" i="1" dirty="0"/>
              <a:t>se </a:t>
            </a:r>
            <a:r>
              <a:rPr lang="nl-BE" sz="2800" b="1" i="1" dirty="0" err="1"/>
              <a:t>arrojó</a:t>
            </a:r>
            <a:r>
              <a:rPr lang="nl-BE" sz="2800" b="1" i="1" dirty="0"/>
              <a:t> a </a:t>
            </a:r>
            <a:r>
              <a:rPr lang="nl-BE" sz="2800" b="1" i="1" dirty="0" err="1"/>
              <a:t>correr</a:t>
            </a:r>
            <a:r>
              <a:rPr lang="nl-BE" sz="2800" b="1" i="1" dirty="0"/>
              <a:t> </a:t>
            </a:r>
            <a:r>
              <a:rPr lang="nl-BE" sz="2800" i="1" dirty="0"/>
              <a:t>a </a:t>
            </a:r>
            <a:r>
              <a:rPr lang="nl-BE" sz="2800" i="1" dirty="0" err="1"/>
              <a:t>campo</a:t>
            </a:r>
            <a:r>
              <a:rPr lang="nl-BE" sz="2800" i="1" dirty="0"/>
              <a:t> libre.</a:t>
            </a:r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2800" i="1" dirty="0"/>
              <a:t>El administrator </a:t>
            </a:r>
            <a:r>
              <a:rPr lang="nl-BE" sz="2800" i="1" dirty="0" err="1"/>
              <a:t>puede</a:t>
            </a:r>
            <a:r>
              <a:rPr lang="nl-BE" sz="2800" i="1" dirty="0"/>
              <a:t> </a:t>
            </a:r>
            <a:r>
              <a:rPr lang="nl-BE" sz="2800" i="1" dirty="0" err="1"/>
              <a:t>fácilmente</a:t>
            </a:r>
            <a:r>
              <a:rPr lang="nl-BE" sz="2800" i="1" dirty="0"/>
              <a:t> </a:t>
            </a:r>
            <a:r>
              <a:rPr lang="nl-BE" sz="2800" b="1" i="1" dirty="0" err="1"/>
              <a:t>arrojarse</a:t>
            </a:r>
            <a:r>
              <a:rPr lang="nl-BE" sz="2800" b="1" i="1" dirty="0"/>
              <a:t> a </a:t>
            </a:r>
            <a:r>
              <a:rPr lang="nl-BE" sz="2800" b="1" i="1" dirty="0" err="1"/>
              <a:t>utilizar</a:t>
            </a:r>
            <a:r>
              <a:rPr lang="nl-BE" sz="2800" b="1" i="1" dirty="0"/>
              <a:t> </a:t>
            </a:r>
            <a:r>
              <a:rPr lang="nl-BE" sz="2800" i="1" dirty="0" err="1"/>
              <a:t>un</a:t>
            </a:r>
            <a:r>
              <a:rPr lang="nl-BE" sz="2800" i="1" dirty="0"/>
              <a:t> </a:t>
            </a:r>
            <a:r>
              <a:rPr lang="nl-BE" sz="2800" i="1" dirty="0" err="1"/>
              <a:t>documento</a:t>
            </a:r>
            <a:r>
              <a:rPr lang="nl-BE" sz="2800" i="1" dirty="0"/>
              <a:t> </a:t>
            </a:r>
            <a:r>
              <a:rPr lang="nl-BE" sz="2800" i="1" dirty="0" err="1"/>
              <a:t>alterado</a:t>
            </a:r>
            <a:r>
              <a:rPr lang="nl-BE" sz="2800" i="1" dirty="0"/>
              <a:t>.</a:t>
            </a:r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2800" i="1" dirty="0"/>
              <a:t>Si no lo </a:t>
            </a:r>
            <a:r>
              <a:rPr lang="nl-BE" sz="2800" i="1" dirty="0" err="1"/>
              <a:t>haces</a:t>
            </a:r>
            <a:r>
              <a:rPr lang="nl-BE" sz="2800" i="1" dirty="0"/>
              <a:t>, el </a:t>
            </a:r>
            <a:r>
              <a:rPr lang="nl-BE" sz="2800" i="1" dirty="0" err="1"/>
              <a:t>mundo</a:t>
            </a:r>
            <a:r>
              <a:rPr lang="nl-BE" sz="2800" i="1" dirty="0"/>
              <a:t> </a:t>
            </a:r>
            <a:r>
              <a:rPr lang="nl-BE" sz="2800" i="1" dirty="0" err="1"/>
              <a:t>puede</a:t>
            </a:r>
            <a:r>
              <a:rPr lang="nl-BE" sz="2800" i="1" dirty="0"/>
              <a:t> </a:t>
            </a:r>
            <a:r>
              <a:rPr lang="nl-BE" sz="2800" b="1" i="1" dirty="0" err="1"/>
              <a:t>echarse</a:t>
            </a:r>
            <a:r>
              <a:rPr lang="nl-BE" sz="2800" b="1" i="1" dirty="0"/>
              <a:t> a </a:t>
            </a:r>
            <a:r>
              <a:rPr lang="nl-BE" sz="2800" b="1" i="1" dirty="0" err="1"/>
              <a:t>temblar</a:t>
            </a:r>
            <a:r>
              <a:rPr lang="nl-BE" sz="2800" i="1" dirty="0"/>
              <a:t>.</a:t>
            </a:r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2800" dirty="0"/>
              <a:t> </a:t>
            </a:r>
            <a:r>
              <a:rPr lang="nl-BE" sz="2800" dirty="0" err="1"/>
              <a:t>Ambos</a:t>
            </a:r>
            <a:r>
              <a:rPr lang="nl-BE" sz="2800" dirty="0"/>
              <a:t> </a:t>
            </a:r>
            <a:r>
              <a:rPr lang="nl-BE" sz="2800" b="1" dirty="0"/>
              <a:t>se </a:t>
            </a:r>
            <a:r>
              <a:rPr lang="nl-BE" sz="2800" b="1" dirty="0" err="1"/>
              <a:t>lanzan</a:t>
            </a:r>
            <a:r>
              <a:rPr lang="nl-BE" sz="2800" b="1" dirty="0"/>
              <a:t> a </a:t>
            </a:r>
            <a:r>
              <a:rPr lang="nl-BE" sz="2800" b="1" dirty="0" err="1"/>
              <a:t>hablar</a:t>
            </a:r>
            <a:r>
              <a:rPr lang="nl-BE" sz="2800" b="1" dirty="0"/>
              <a:t> </a:t>
            </a:r>
            <a:r>
              <a:rPr lang="nl-BE" sz="2800" dirty="0" err="1"/>
              <a:t>sin</a:t>
            </a:r>
            <a:r>
              <a:rPr lang="nl-BE" sz="2800" dirty="0"/>
              <a:t> </a:t>
            </a:r>
            <a:r>
              <a:rPr lang="nl-BE" sz="2800" dirty="0" err="1"/>
              <a:t>escuchar</a:t>
            </a:r>
            <a:r>
              <a:rPr lang="nl-BE" sz="2800" dirty="0"/>
              <a:t> al </a:t>
            </a:r>
            <a:r>
              <a:rPr lang="nl-BE" sz="2800" dirty="0" err="1"/>
              <a:t>otro</a:t>
            </a:r>
            <a:r>
              <a:rPr lang="nl-BE" sz="2800" dirty="0"/>
              <a:t>. </a:t>
            </a:r>
            <a:endParaRPr lang="nl-BE" sz="2800" i="1" dirty="0"/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2800" b="1" i="1" dirty="0" err="1"/>
              <a:t>Nos</a:t>
            </a:r>
            <a:r>
              <a:rPr lang="nl-BE" sz="2800" b="1" i="1" dirty="0"/>
              <a:t> </a:t>
            </a:r>
            <a:r>
              <a:rPr lang="nl-BE" sz="2800" b="1" i="1" dirty="0" err="1"/>
              <a:t>tiramos</a:t>
            </a:r>
            <a:r>
              <a:rPr lang="nl-BE" sz="2800" b="1" i="1" dirty="0"/>
              <a:t> a </a:t>
            </a:r>
            <a:r>
              <a:rPr lang="nl-BE" sz="2800" b="1" i="1" dirty="0" err="1"/>
              <a:t>admirar</a:t>
            </a:r>
            <a:r>
              <a:rPr lang="nl-BE" sz="2800" b="1" i="1" dirty="0"/>
              <a:t> </a:t>
            </a:r>
            <a:r>
              <a:rPr lang="nl-BE" sz="2800" i="1" dirty="0"/>
              <a:t>la </a:t>
            </a:r>
            <a:r>
              <a:rPr lang="nl-BE" sz="2800" i="1" dirty="0" err="1"/>
              <a:t>majestuosidad</a:t>
            </a:r>
            <a:r>
              <a:rPr lang="nl-BE" sz="2800" i="1" dirty="0"/>
              <a:t> de las </a:t>
            </a:r>
            <a:r>
              <a:rPr lang="nl-BE" sz="2800" i="1" dirty="0" err="1"/>
              <a:t>líneas</a:t>
            </a:r>
            <a:r>
              <a:rPr lang="nl-BE" sz="2800" i="1" dirty="0"/>
              <a:t> de la </a:t>
            </a:r>
            <a:r>
              <a:rPr lang="nl-BE" sz="2800" i="1" dirty="0" err="1"/>
              <a:t>torre</a:t>
            </a:r>
            <a:r>
              <a:rPr lang="nl-BE" sz="2800" i="1" dirty="0"/>
              <a:t> Eiffel.</a:t>
            </a:r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endParaRPr lang="nl-BE" sz="3000" dirty="0"/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endParaRPr lang="nl-BE" sz="3000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000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0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0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0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000" i="1" dirty="0"/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lang="nl-BE" sz="3000" i="1" dirty="0"/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sz="3000" i="1" dirty="0"/>
          </a:p>
        </p:txBody>
      </p:sp>
      <p:sp>
        <p:nvSpPr>
          <p:cNvPr id="257" name="Google Shape;257;g6c99f0cd9d_3_18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900" cy="5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BE"/>
              <a:t>38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8268422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6c99f0cd9d_3_18"/>
          <p:cNvSpPr txBox="1">
            <a:spLocks noGrp="1"/>
          </p:cNvSpPr>
          <p:nvPr>
            <p:ph type="title"/>
          </p:nvPr>
        </p:nvSpPr>
        <p:spPr>
          <a:xfrm>
            <a:off x="830118" y="252000"/>
            <a:ext cx="15705300" cy="8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5400"/>
              <a:buFont typeface="Arial"/>
              <a:buNone/>
            </a:pPr>
            <a:r>
              <a:rPr lang="nl-BE" cap="small" dirty="0" err="1"/>
              <a:t>Grados</a:t>
            </a:r>
            <a:r>
              <a:rPr lang="nl-BE" cap="small" dirty="0"/>
              <a:t> de </a:t>
            </a:r>
            <a:r>
              <a:rPr lang="nl-BE" cap="small" dirty="0" err="1"/>
              <a:t>gramaticalización</a:t>
            </a:r>
            <a:endParaRPr cap="small" dirty="0"/>
          </a:p>
        </p:txBody>
      </p:sp>
      <p:sp>
        <p:nvSpPr>
          <p:cNvPr id="256" name="Google Shape;256;g6c99f0cd9d_3_18"/>
          <p:cNvSpPr txBox="1">
            <a:spLocks noGrp="1"/>
          </p:cNvSpPr>
          <p:nvPr>
            <p:ph type="body" idx="1"/>
          </p:nvPr>
        </p:nvSpPr>
        <p:spPr>
          <a:xfrm>
            <a:off x="700645" y="1300785"/>
            <a:ext cx="16411698" cy="86269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834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None/>
            </a:pPr>
            <a:r>
              <a:rPr lang="nl-BE" sz="3000" dirty="0"/>
              <a:t>2</a:t>
            </a:r>
            <a:r>
              <a:rPr lang="nl-BE" sz="2800" dirty="0"/>
              <a:t>. </a:t>
            </a:r>
            <a:r>
              <a:rPr lang="nl-BE" sz="2800" dirty="0" err="1"/>
              <a:t>Verbos</a:t>
            </a:r>
            <a:r>
              <a:rPr lang="nl-BE" sz="2800" dirty="0"/>
              <a:t> de </a:t>
            </a:r>
            <a:r>
              <a:rPr lang="nl-BE" sz="2800" dirty="0" err="1"/>
              <a:t>lanzamiento</a:t>
            </a:r>
            <a:r>
              <a:rPr lang="nl-BE" sz="2800" dirty="0"/>
              <a:t> que </a:t>
            </a:r>
            <a:r>
              <a:rPr lang="nl-BE" sz="2800" dirty="0" err="1"/>
              <a:t>adquirieron</a:t>
            </a:r>
            <a:r>
              <a:rPr lang="nl-BE" sz="2800" dirty="0"/>
              <a:t> el </a:t>
            </a:r>
            <a:r>
              <a:rPr lang="nl-BE" sz="2800" dirty="0" err="1"/>
              <a:t>sentido</a:t>
            </a:r>
            <a:r>
              <a:rPr lang="nl-BE" sz="2800" dirty="0"/>
              <a:t> de </a:t>
            </a:r>
            <a:r>
              <a:rPr lang="nl-BE" sz="2800" dirty="0" err="1"/>
              <a:t>movimiento</a:t>
            </a:r>
            <a:r>
              <a:rPr lang="nl-BE" sz="2800" dirty="0"/>
              <a:t> 	         	</a:t>
            </a:r>
          </a:p>
          <a:p>
            <a:pPr marL="36834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None/>
            </a:pPr>
            <a:r>
              <a:rPr lang="nl-BE" sz="2800" dirty="0"/>
              <a:t>     (</a:t>
            </a:r>
            <a:r>
              <a:rPr lang="nl-BE" sz="2800" i="1" dirty="0" err="1"/>
              <a:t>arrojarse</a:t>
            </a:r>
            <a:r>
              <a:rPr lang="nl-BE" sz="2800" i="1" dirty="0"/>
              <a:t>, </a:t>
            </a:r>
            <a:r>
              <a:rPr lang="nl-BE" sz="2800" i="1" dirty="0" err="1"/>
              <a:t>echarse</a:t>
            </a:r>
            <a:r>
              <a:rPr lang="nl-BE" sz="2800" i="1" dirty="0"/>
              <a:t>, </a:t>
            </a:r>
            <a:r>
              <a:rPr lang="nl-BE" sz="2800" i="1" dirty="0" err="1"/>
              <a:t>lanzarse</a:t>
            </a:r>
            <a:r>
              <a:rPr lang="nl-BE" sz="2800" i="1" dirty="0"/>
              <a:t> </a:t>
            </a:r>
            <a:r>
              <a:rPr lang="nl-BE" sz="2800" dirty="0"/>
              <a:t>y </a:t>
            </a:r>
            <a:r>
              <a:rPr lang="nl-BE" sz="2800" i="1" dirty="0" err="1"/>
              <a:t>tirarse</a:t>
            </a:r>
            <a:r>
              <a:rPr lang="nl-BE" sz="2800" dirty="0"/>
              <a:t>)</a:t>
            </a:r>
          </a:p>
          <a:p>
            <a:pPr marL="36834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None/>
            </a:pPr>
            <a:endParaRPr lang="nl-BE" sz="28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28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2800" dirty="0"/>
              <a:t>	3) uso de </a:t>
            </a:r>
            <a:r>
              <a:rPr lang="nl-BE" sz="2800" dirty="0" err="1"/>
              <a:t>lanzamiento</a:t>
            </a:r>
            <a:r>
              <a:rPr lang="nl-BE" sz="2800" dirty="0"/>
              <a:t> ‘</a:t>
            </a:r>
            <a:r>
              <a:rPr lang="nl-BE" sz="2800" dirty="0" err="1"/>
              <a:t>metafórico</a:t>
            </a:r>
            <a:r>
              <a:rPr lang="nl-BE" sz="2800" dirty="0"/>
              <a:t>’ (</a:t>
            </a:r>
            <a:r>
              <a:rPr lang="nl-BE" sz="2800" dirty="0" err="1"/>
              <a:t>movimiento</a:t>
            </a:r>
            <a:r>
              <a:rPr lang="nl-BE" sz="2800" dirty="0"/>
              <a:t> abstracto)</a:t>
            </a:r>
          </a:p>
          <a:p>
            <a:pPr marL="1854240" lvl="2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2800" i="1" dirty="0" err="1"/>
              <a:t>Yoda</a:t>
            </a:r>
            <a:r>
              <a:rPr lang="nl-BE" sz="2800" i="1" dirty="0"/>
              <a:t> podía </a:t>
            </a:r>
            <a:r>
              <a:rPr lang="nl-BE" sz="2800" i="1" dirty="0" err="1"/>
              <a:t>ser</a:t>
            </a:r>
            <a:r>
              <a:rPr lang="nl-BE" sz="2800" i="1" dirty="0"/>
              <a:t> </a:t>
            </a:r>
            <a:r>
              <a:rPr lang="nl-BE" sz="2800" i="1" dirty="0" err="1"/>
              <a:t>brusco</a:t>
            </a:r>
            <a:r>
              <a:rPr lang="nl-BE" sz="2800" i="1" dirty="0"/>
              <a:t>, </a:t>
            </a:r>
            <a:r>
              <a:rPr lang="nl-BE" sz="2800" i="1" dirty="0" err="1"/>
              <a:t>firme</a:t>
            </a:r>
            <a:r>
              <a:rPr lang="nl-BE" sz="2800" i="1" dirty="0"/>
              <a:t>, </a:t>
            </a:r>
            <a:r>
              <a:rPr lang="nl-BE" sz="2800" i="1" dirty="0" err="1"/>
              <a:t>rehusar</a:t>
            </a:r>
            <a:r>
              <a:rPr lang="nl-BE" sz="2800" i="1" dirty="0"/>
              <a:t> la  </a:t>
            </a:r>
            <a:r>
              <a:rPr lang="nl-BE" sz="2800" i="1" dirty="0" err="1"/>
              <a:t>ayuda</a:t>
            </a:r>
            <a:r>
              <a:rPr lang="nl-BE" sz="2800" i="1" dirty="0"/>
              <a:t> y </a:t>
            </a:r>
            <a:r>
              <a:rPr lang="nl-BE" sz="2800" i="1" dirty="0" err="1"/>
              <a:t>aun</a:t>
            </a:r>
            <a:r>
              <a:rPr lang="nl-BE" sz="2800" i="1" dirty="0"/>
              <a:t> </a:t>
            </a:r>
            <a:r>
              <a:rPr lang="nl-BE" sz="2800" i="1" dirty="0" err="1"/>
              <a:t>así</a:t>
            </a:r>
            <a:r>
              <a:rPr lang="nl-BE" sz="2800" i="1" dirty="0"/>
              <a:t> </a:t>
            </a:r>
            <a:r>
              <a:rPr lang="nl-BE" sz="2800" b="1" i="1" dirty="0" err="1"/>
              <a:t>arrojarse</a:t>
            </a:r>
            <a:r>
              <a:rPr lang="nl-BE" sz="2800" i="1" dirty="0"/>
              <a:t> al </a:t>
            </a:r>
            <a:r>
              <a:rPr lang="nl-BE" sz="2800" i="1" dirty="0" err="1"/>
              <a:t>combate</a:t>
            </a:r>
            <a:r>
              <a:rPr lang="nl-BE" sz="2800" i="1" dirty="0"/>
              <a:t> </a:t>
            </a:r>
            <a:r>
              <a:rPr lang="nl-BE" sz="2800" i="1" dirty="0" err="1"/>
              <a:t>sin</a:t>
            </a:r>
            <a:r>
              <a:rPr lang="nl-BE" sz="2800" i="1" dirty="0"/>
              <a:t> </a:t>
            </a:r>
            <a:r>
              <a:rPr lang="nl-BE" sz="2800" i="1" dirty="0" err="1"/>
              <a:t>vacilación</a:t>
            </a:r>
            <a:r>
              <a:rPr lang="nl-BE" sz="2800" i="1" dirty="0"/>
              <a:t>. </a:t>
            </a:r>
          </a:p>
          <a:p>
            <a:pPr marL="1854240" lvl="2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2800" i="1" dirty="0" err="1"/>
              <a:t>Nunca</a:t>
            </a:r>
            <a:r>
              <a:rPr lang="nl-BE" sz="2800" i="1" dirty="0"/>
              <a:t> es </a:t>
            </a:r>
            <a:r>
              <a:rPr lang="nl-BE" sz="2800" i="1" dirty="0" err="1"/>
              <a:t>demasiado</a:t>
            </a:r>
            <a:r>
              <a:rPr lang="nl-BE" sz="2800" i="1" dirty="0"/>
              <a:t> tarde para </a:t>
            </a:r>
            <a:r>
              <a:rPr lang="nl-BE" sz="2800" b="1" i="1" dirty="0" err="1"/>
              <a:t>echarse</a:t>
            </a:r>
            <a:r>
              <a:rPr lang="nl-BE" sz="2800" i="1" dirty="0"/>
              <a:t> para </a:t>
            </a:r>
            <a:r>
              <a:rPr lang="nl-BE" sz="2800" i="1" dirty="0" err="1"/>
              <a:t>atrás</a:t>
            </a:r>
            <a:r>
              <a:rPr lang="nl-BE" sz="2800" i="1" dirty="0"/>
              <a:t>.</a:t>
            </a:r>
          </a:p>
          <a:p>
            <a:pPr marL="1854240" lvl="2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2800" i="1" dirty="0" err="1"/>
              <a:t>Cuándo</a:t>
            </a:r>
            <a:r>
              <a:rPr lang="nl-BE" sz="2800" i="1" dirty="0"/>
              <a:t> es </a:t>
            </a:r>
            <a:r>
              <a:rPr lang="nl-BE" sz="2800" i="1" dirty="0" err="1"/>
              <a:t>un</a:t>
            </a:r>
            <a:r>
              <a:rPr lang="nl-BE" sz="2800" i="1" dirty="0"/>
              <a:t> </a:t>
            </a:r>
            <a:r>
              <a:rPr lang="nl-BE" sz="2800" i="1" dirty="0" err="1"/>
              <a:t>buen</a:t>
            </a:r>
            <a:r>
              <a:rPr lang="nl-BE" sz="2800" i="1" dirty="0"/>
              <a:t> </a:t>
            </a:r>
            <a:r>
              <a:rPr lang="nl-BE" sz="2800" i="1" dirty="0" err="1"/>
              <a:t>momento</a:t>
            </a:r>
            <a:r>
              <a:rPr lang="nl-BE" sz="2800" i="1" dirty="0"/>
              <a:t> para </a:t>
            </a:r>
            <a:r>
              <a:rPr lang="nl-BE" sz="2800" b="1" i="1" dirty="0" err="1"/>
              <a:t>lanzarse</a:t>
            </a:r>
            <a:r>
              <a:rPr lang="nl-BE" sz="2800" i="1" dirty="0"/>
              <a:t> a la </a:t>
            </a:r>
            <a:r>
              <a:rPr lang="nl-BE" sz="2800" i="1" dirty="0" err="1"/>
              <a:t>aventura</a:t>
            </a:r>
            <a:r>
              <a:rPr lang="nl-BE" sz="2800" i="1" dirty="0"/>
              <a:t>?</a:t>
            </a:r>
          </a:p>
          <a:p>
            <a:pPr marL="1854240" lvl="2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2800" i="1" dirty="0"/>
              <a:t>El </a:t>
            </a:r>
            <a:r>
              <a:rPr lang="nl-BE" sz="2800" i="1" dirty="0" err="1"/>
              <a:t>rapero</a:t>
            </a:r>
            <a:r>
              <a:rPr lang="nl-BE" sz="2800" i="1" dirty="0"/>
              <a:t> </a:t>
            </a:r>
            <a:r>
              <a:rPr lang="nl-BE" sz="2800" i="1" dirty="0" err="1"/>
              <a:t>Kanye</a:t>
            </a:r>
            <a:r>
              <a:rPr lang="nl-BE" sz="2800" i="1" dirty="0"/>
              <a:t> West </a:t>
            </a:r>
            <a:r>
              <a:rPr lang="nl-BE" sz="2800" i="1" dirty="0" err="1"/>
              <a:t>reafirmó</a:t>
            </a:r>
            <a:r>
              <a:rPr lang="nl-BE" sz="2800" i="1" dirty="0"/>
              <a:t> sus </a:t>
            </a:r>
            <a:r>
              <a:rPr lang="nl-BE" sz="2800" i="1" dirty="0" err="1"/>
              <a:t>intenciones</a:t>
            </a:r>
            <a:r>
              <a:rPr lang="nl-BE" sz="2800" i="1" dirty="0"/>
              <a:t> de </a:t>
            </a:r>
            <a:r>
              <a:rPr lang="nl-BE" sz="2800" b="1" i="1" dirty="0" err="1"/>
              <a:t>lanzarse</a:t>
            </a:r>
            <a:r>
              <a:rPr lang="nl-BE" sz="2800" i="1" dirty="0"/>
              <a:t> a la </a:t>
            </a:r>
            <a:r>
              <a:rPr lang="nl-BE" sz="2800" i="1" dirty="0" err="1"/>
              <a:t>presidencia</a:t>
            </a:r>
            <a:r>
              <a:rPr lang="nl-BE" sz="2800" i="1" dirty="0"/>
              <a:t>. </a:t>
            </a:r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endParaRPr lang="nl-BE" sz="2800" i="1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2800" dirty="0"/>
              <a:t>	4) uso </a:t>
            </a:r>
            <a:r>
              <a:rPr lang="nl-BE" sz="2800" dirty="0" err="1"/>
              <a:t>incoativo</a:t>
            </a:r>
            <a:endParaRPr lang="nl-BE" sz="2800" dirty="0"/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2800" i="1" dirty="0"/>
              <a:t>La </a:t>
            </a:r>
            <a:r>
              <a:rPr lang="nl-BE" sz="2800" i="1" dirty="0" err="1"/>
              <a:t>chica</a:t>
            </a:r>
            <a:r>
              <a:rPr lang="nl-BE" sz="2800" i="1" dirty="0"/>
              <a:t> </a:t>
            </a:r>
            <a:r>
              <a:rPr lang="nl-BE" sz="2800" b="1" i="1" dirty="0"/>
              <a:t>se </a:t>
            </a:r>
            <a:r>
              <a:rPr lang="nl-BE" sz="2800" b="1" i="1" dirty="0" err="1"/>
              <a:t>arrojó</a:t>
            </a:r>
            <a:r>
              <a:rPr lang="nl-BE" sz="2800" b="1" i="1" dirty="0"/>
              <a:t> a </a:t>
            </a:r>
            <a:r>
              <a:rPr lang="nl-BE" sz="2800" b="1" i="1" dirty="0" err="1"/>
              <a:t>correr</a:t>
            </a:r>
            <a:r>
              <a:rPr lang="nl-BE" sz="2800" b="1" i="1" dirty="0"/>
              <a:t> </a:t>
            </a:r>
            <a:r>
              <a:rPr lang="nl-BE" sz="2800" i="1" dirty="0"/>
              <a:t>a </a:t>
            </a:r>
            <a:r>
              <a:rPr lang="nl-BE" sz="2800" i="1" dirty="0" err="1"/>
              <a:t>campo</a:t>
            </a:r>
            <a:r>
              <a:rPr lang="nl-BE" sz="2800" i="1" dirty="0"/>
              <a:t> libre.</a:t>
            </a:r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2800" i="1" dirty="0"/>
              <a:t>El administrator </a:t>
            </a:r>
            <a:r>
              <a:rPr lang="nl-BE" sz="2800" i="1" dirty="0" err="1"/>
              <a:t>puede</a:t>
            </a:r>
            <a:r>
              <a:rPr lang="nl-BE" sz="2800" i="1" dirty="0"/>
              <a:t> </a:t>
            </a:r>
            <a:r>
              <a:rPr lang="nl-BE" sz="2800" i="1" dirty="0" err="1"/>
              <a:t>fácilmente</a:t>
            </a:r>
            <a:r>
              <a:rPr lang="nl-BE" sz="2800" i="1" dirty="0"/>
              <a:t> </a:t>
            </a:r>
            <a:r>
              <a:rPr lang="nl-BE" sz="2800" b="1" i="1" dirty="0" err="1"/>
              <a:t>arrojarse</a:t>
            </a:r>
            <a:r>
              <a:rPr lang="nl-BE" sz="2800" b="1" i="1" dirty="0"/>
              <a:t> a </a:t>
            </a:r>
            <a:r>
              <a:rPr lang="nl-BE" sz="2800" b="1" i="1" dirty="0" err="1"/>
              <a:t>utilizar</a:t>
            </a:r>
            <a:r>
              <a:rPr lang="nl-BE" sz="2800" b="1" i="1" dirty="0"/>
              <a:t> </a:t>
            </a:r>
            <a:r>
              <a:rPr lang="nl-BE" sz="2800" i="1" dirty="0" err="1"/>
              <a:t>un</a:t>
            </a:r>
            <a:r>
              <a:rPr lang="nl-BE" sz="2800" i="1" dirty="0"/>
              <a:t> </a:t>
            </a:r>
            <a:r>
              <a:rPr lang="nl-BE" sz="2800" i="1" dirty="0" err="1"/>
              <a:t>documento</a:t>
            </a:r>
            <a:r>
              <a:rPr lang="nl-BE" sz="2800" i="1" dirty="0"/>
              <a:t> </a:t>
            </a:r>
            <a:r>
              <a:rPr lang="nl-BE" sz="2800" i="1" dirty="0" err="1"/>
              <a:t>alterado</a:t>
            </a:r>
            <a:r>
              <a:rPr lang="nl-BE" sz="2800" i="1" dirty="0"/>
              <a:t>.</a:t>
            </a:r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2800" i="1" dirty="0"/>
              <a:t>Si no lo </a:t>
            </a:r>
            <a:r>
              <a:rPr lang="nl-BE" sz="2800" i="1" dirty="0" err="1"/>
              <a:t>haces</a:t>
            </a:r>
            <a:r>
              <a:rPr lang="nl-BE" sz="2800" i="1" dirty="0"/>
              <a:t>, el </a:t>
            </a:r>
            <a:r>
              <a:rPr lang="nl-BE" sz="2800" i="1" dirty="0" err="1"/>
              <a:t>mundo</a:t>
            </a:r>
            <a:r>
              <a:rPr lang="nl-BE" sz="2800" i="1" dirty="0"/>
              <a:t> </a:t>
            </a:r>
            <a:r>
              <a:rPr lang="nl-BE" sz="2800" i="1" dirty="0" err="1"/>
              <a:t>puede</a:t>
            </a:r>
            <a:r>
              <a:rPr lang="nl-BE" sz="2800" i="1" dirty="0"/>
              <a:t> </a:t>
            </a:r>
            <a:r>
              <a:rPr lang="nl-BE" sz="2800" b="1" i="1" dirty="0" err="1"/>
              <a:t>echarse</a:t>
            </a:r>
            <a:r>
              <a:rPr lang="nl-BE" sz="2800" b="1" i="1" dirty="0"/>
              <a:t> a </a:t>
            </a:r>
            <a:r>
              <a:rPr lang="nl-BE" sz="2800" b="1" i="1" dirty="0" err="1"/>
              <a:t>temblar</a:t>
            </a:r>
            <a:r>
              <a:rPr lang="nl-BE" sz="2800" i="1" dirty="0"/>
              <a:t>.</a:t>
            </a:r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2800" dirty="0"/>
              <a:t> </a:t>
            </a:r>
            <a:r>
              <a:rPr lang="nl-BE" sz="2800" dirty="0" err="1"/>
              <a:t>Ambos</a:t>
            </a:r>
            <a:r>
              <a:rPr lang="nl-BE" sz="2800" dirty="0"/>
              <a:t> </a:t>
            </a:r>
            <a:r>
              <a:rPr lang="nl-BE" sz="2800" b="1" dirty="0"/>
              <a:t>se </a:t>
            </a:r>
            <a:r>
              <a:rPr lang="nl-BE" sz="2800" b="1" dirty="0" err="1"/>
              <a:t>lanzan</a:t>
            </a:r>
            <a:r>
              <a:rPr lang="nl-BE" sz="2800" b="1" dirty="0"/>
              <a:t> a </a:t>
            </a:r>
            <a:r>
              <a:rPr lang="nl-BE" sz="2800" b="1" dirty="0" err="1"/>
              <a:t>hablar</a:t>
            </a:r>
            <a:r>
              <a:rPr lang="nl-BE" sz="2800" b="1" dirty="0"/>
              <a:t> </a:t>
            </a:r>
            <a:r>
              <a:rPr lang="nl-BE" sz="2800" dirty="0" err="1"/>
              <a:t>sin</a:t>
            </a:r>
            <a:r>
              <a:rPr lang="nl-BE" sz="2800" dirty="0"/>
              <a:t> </a:t>
            </a:r>
            <a:r>
              <a:rPr lang="nl-BE" sz="2800" dirty="0" err="1"/>
              <a:t>escuchar</a:t>
            </a:r>
            <a:r>
              <a:rPr lang="nl-BE" sz="2800" dirty="0"/>
              <a:t> al </a:t>
            </a:r>
            <a:r>
              <a:rPr lang="nl-BE" sz="2800" dirty="0" err="1"/>
              <a:t>otro</a:t>
            </a:r>
            <a:r>
              <a:rPr lang="nl-BE" sz="2800" dirty="0"/>
              <a:t>. </a:t>
            </a:r>
            <a:endParaRPr lang="nl-BE" sz="2800" i="1" dirty="0"/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2800" b="1" i="1" dirty="0" err="1"/>
              <a:t>Nos</a:t>
            </a:r>
            <a:r>
              <a:rPr lang="nl-BE" sz="2800" b="1" i="1" dirty="0"/>
              <a:t> </a:t>
            </a:r>
            <a:r>
              <a:rPr lang="nl-BE" sz="2800" b="1" i="1" dirty="0" err="1"/>
              <a:t>tiramos</a:t>
            </a:r>
            <a:r>
              <a:rPr lang="nl-BE" sz="2800" b="1" i="1" dirty="0"/>
              <a:t> a </a:t>
            </a:r>
            <a:r>
              <a:rPr lang="nl-BE" sz="2800" b="1" i="1" dirty="0" err="1"/>
              <a:t>admirar</a:t>
            </a:r>
            <a:r>
              <a:rPr lang="nl-BE" sz="2800" b="1" i="1" dirty="0"/>
              <a:t> </a:t>
            </a:r>
            <a:r>
              <a:rPr lang="nl-BE" sz="2800" i="1" dirty="0"/>
              <a:t>la </a:t>
            </a:r>
            <a:r>
              <a:rPr lang="nl-BE" sz="2800" i="1" dirty="0" err="1"/>
              <a:t>majestuosidad</a:t>
            </a:r>
            <a:r>
              <a:rPr lang="nl-BE" sz="2800" i="1" dirty="0"/>
              <a:t> de las </a:t>
            </a:r>
            <a:r>
              <a:rPr lang="nl-BE" sz="2800" i="1" dirty="0" err="1"/>
              <a:t>líneas</a:t>
            </a:r>
            <a:r>
              <a:rPr lang="nl-BE" sz="2800" i="1" dirty="0"/>
              <a:t> de la </a:t>
            </a:r>
            <a:r>
              <a:rPr lang="nl-BE" sz="2800" i="1" dirty="0" err="1"/>
              <a:t>torre</a:t>
            </a:r>
            <a:r>
              <a:rPr lang="nl-BE" sz="2800" i="1" dirty="0"/>
              <a:t> Eiffel.</a:t>
            </a:r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endParaRPr lang="nl-BE" sz="3000" dirty="0"/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endParaRPr lang="nl-BE" sz="3000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000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0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0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0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000" i="1" dirty="0"/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lang="nl-BE" sz="3000" i="1" dirty="0"/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sz="3000" i="1" dirty="0"/>
          </a:p>
        </p:txBody>
      </p:sp>
      <p:sp>
        <p:nvSpPr>
          <p:cNvPr id="257" name="Google Shape;257;g6c99f0cd9d_3_18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900" cy="5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BE"/>
              <a:t>39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01781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6c99f0cd9d_3_6"/>
          <p:cNvSpPr txBox="1">
            <a:spLocks noGrp="1"/>
          </p:cNvSpPr>
          <p:nvPr>
            <p:ph type="title"/>
          </p:nvPr>
        </p:nvSpPr>
        <p:spPr>
          <a:xfrm>
            <a:off x="502320" y="219915"/>
            <a:ext cx="15705300" cy="8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5400"/>
              <a:buFont typeface="Arial"/>
              <a:buNone/>
            </a:pPr>
            <a:r>
              <a:rPr lang="nl-BE" u="none" cap="small" dirty="0" err="1"/>
              <a:t>Preguntas</a:t>
            </a:r>
            <a:r>
              <a:rPr lang="nl-BE" u="none" cap="small" dirty="0"/>
              <a:t> de </a:t>
            </a:r>
            <a:r>
              <a:rPr lang="nl-BE" u="none" cap="small" dirty="0" err="1"/>
              <a:t>Investigación</a:t>
            </a:r>
            <a:endParaRPr u="none" cap="small" dirty="0"/>
          </a:p>
        </p:txBody>
      </p:sp>
      <p:sp>
        <p:nvSpPr>
          <p:cNvPr id="242" name="Google Shape;242;g6c99f0cd9d_3_6"/>
          <p:cNvSpPr txBox="1">
            <a:spLocks noGrp="1"/>
          </p:cNvSpPr>
          <p:nvPr>
            <p:ph type="body" idx="1"/>
          </p:nvPr>
        </p:nvSpPr>
        <p:spPr>
          <a:xfrm>
            <a:off x="482530" y="1574800"/>
            <a:ext cx="16373613" cy="697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829349" lvl="0" indent="-7429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AutoNum type="arabicPeriod"/>
            </a:pPr>
            <a:r>
              <a:rPr lang="nl-BE" sz="4000" dirty="0"/>
              <a:t>¿Qué verbos de </a:t>
            </a:r>
            <a:r>
              <a:rPr lang="nl-BE" sz="4000" dirty="0" err="1"/>
              <a:t>movimiento</a:t>
            </a:r>
            <a:r>
              <a:rPr lang="nl-BE" sz="4000" dirty="0"/>
              <a:t> se </a:t>
            </a:r>
            <a:r>
              <a:rPr lang="nl-BE" sz="4000" dirty="0" err="1"/>
              <a:t>han</a:t>
            </a:r>
            <a:r>
              <a:rPr lang="nl-BE" sz="4000" dirty="0"/>
              <a:t> </a:t>
            </a:r>
            <a:r>
              <a:rPr lang="nl-BE" sz="4000" dirty="0" err="1"/>
              <a:t>incorporado</a:t>
            </a:r>
            <a:r>
              <a:rPr lang="nl-BE" sz="4000" dirty="0"/>
              <a:t> en la </a:t>
            </a:r>
            <a:r>
              <a:rPr lang="nl-BE" sz="4000" dirty="0" err="1"/>
              <a:t>construcción</a:t>
            </a:r>
            <a:r>
              <a:rPr lang="nl-BE" sz="4000" dirty="0"/>
              <a:t> 	  </a:t>
            </a:r>
            <a:r>
              <a:rPr lang="nl-BE" sz="4000" dirty="0" err="1"/>
              <a:t>incoativa</a:t>
            </a:r>
            <a:r>
              <a:rPr lang="nl-BE" sz="4000" dirty="0"/>
              <a:t> en </a:t>
            </a:r>
            <a:r>
              <a:rPr lang="nl-BE" sz="4000" dirty="0" err="1"/>
              <a:t>español</a:t>
            </a:r>
            <a:r>
              <a:rPr lang="nl-BE" sz="4000" dirty="0"/>
              <a:t>?</a:t>
            </a:r>
          </a:p>
          <a:p>
            <a:pPr marL="829349" lvl="0" indent="-7429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AutoNum type="arabicPeriod"/>
            </a:pPr>
            <a:endParaRPr lang="nl-BE" sz="4000" dirty="0"/>
          </a:p>
          <a:p>
            <a:pPr marL="829349" lvl="0" indent="-742950">
              <a:lnSpc>
                <a:spcPct val="100000"/>
              </a:lnSpc>
              <a:buSzPts val="3000"/>
              <a:buAutoNum type="arabicPeriod"/>
            </a:pPr>
            <a:r>
              <a:rPr lang="nl-BE" sz="4000" dirty="0"/>
              <a:t>¿Cómo se </a:t>
            </a:r>
            <a:r>
              <a:rPr lang="nl-BE" sz="4000" dirty="0" err="1"/>
              <a:t>puede</a:t>
            </a:r>
            <a:r>
              <a:rPr lang="nl-BE" sz="4000" dirty="0"/>
              <a:t> </a:t>
            </a:r>
            <a:r>
              <a:rPr lang="nl-BE" sz="4000" dirty="0" err="1"/>
              <a:t>clasificar</a:t>
            </a:r>
            <a:r>
              <a:rPr lang="nl-BE" sz="4000" dirty="0"/>
              <a:t> </a:t>
            </a:r>
            <a:r>
              <a:rPr lang="nl-BE" sz="4000" dirty="0" err="1"/>
              <a:t>estos</a:t>
            </a:r>
            <a:r>
              <a:rPr lang="nl-BE" sz="4000" dirty="0"/>
              <a:t> verbos de </a:t>
            </a:r>
            <a:r>
              <a:rPr lang="nl-BE" sz="4000" dirty="0" err="1"/>
              <a:t>movimiento</a:t>
            </a:r>
            <a:r>
              <a:rPr lang="nl-BE" sz="4000" dirty="0"/>
              <a:t> con base 	  en </a:t>
            </a:r>
            <a:r>
              <a:rPr lang="nl-BE" sz="4000" dirty="0" err="1"/>
              <a:t>su</a:t>
            </a:r>
            <a:r>
              <a:rPr lang="nl-BE" sz="4000" dirty="0"/>
              <a:t> </a:t>
            </a:r>
            <a:r>
              <a:rPr lang="nl-BE" sz="4000" dirty="0" err="1"/>
              <a:t>semántica</a:t>
            </a:r>
            <a:r>
              <a:rPr lang="nl-BE" sz="4000" dirty="0"/>
              <a:t> </a:t>
            </a:r>
            <a:r>
              <a:rPr lang="nl-BE" sz="4000" dirty="0" err="1"/>
              <a:t>originaria</a:t>
            </a:r>
            <a:r>
              <a:rPr lang="nl-BE" sz="4000" dirty="0"/>
              <a:t>? </a:t>
            </a:r>
          </a:p>
          <a:p>
            <a:pPr marL="829349" lvl="0" indent="-7429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AutoNum type="arabicPeriod"/>
            </a:pPr>
            <a:endParaRPr lang="nl-BE" sz="4000" dirty="0"/>
          </a:p>
          <a:p>
            <a:pPr marL="829349" lvl="0" indent="-742950">
              <a:lnSpc>
                <a:spcPct val="100000"/>
              </a:lnSpc>
              <a:buSzPts val="3000"/>
              <a:buAutoNum type="arabicPeriod"/>
            </a:pPr>
            <a:r>
              <a:rPr lang="nl-BE" sz="4000" dirty="0"/>
              <a:t>¿Cómo (y </a:t>
            </a:r>
            <a:r>
              <a:rPr lang="nl-BE" sz="4000" dirty="0" err="1"/>
              <a:t>cuándo</a:t>
            </a:r>
            <a:r>
              <a:rPr lang="nl-BE" sz="4000" dirty="0"/>
              <a:t>) se </a:t>
            </a:r>
            <a:r>
              <a:rPr lang="nl-BE" sz="4000" dirty="0" err="1"/>
              <a:t>convirtieron</a:t>
            </a:r>
            <a:r>
              <a:rPr lang="nl-BE" sz="4000" dirty="0"/>
              <a:t> en (semi-)</a:t>
            </a:r>
            <a:r>
              <a:rPr lang="nl-BE" sz="4000" dirty="0" err="1"/>
              <a:t>auxiliares</a:t>
            </a:r>
            <a:r>
              <a:rPr lang="nl-BE" sz="4000" dirty="0"/>
              <a:t> </a:t>
            </a:r>
            <a:r>
              <a:rPr lang="nl-BE" sz="4000" dirty="0" err="1"/>
              <a:t>incoativos</a:t>
            </a:r>
            <a:r>
              <a:rPr lang="nl-BE" sz="4000" dirty="0"/>
              <a:t>?</a:t>
            </a:r>
          </a:p>
          <a:p>
            <a:pPr marL="829349" lvl="0" indent="-7429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AutoNum type="arabicPeriod"/>
            </a:pPr>
            <a:endParaRPr lang="nl-BE" sz="4000" dirty="0"/>
          </a:p>
          <a:p>
            <a:pPr marL="829349" lvl="0" indent="-742950">
              <a:lnSpc>
                <a:spcPct val="100000"/>
              </a:lnSpc>
              <a:buSzPts val="3000"/>
              <a:buAutoNum type="arabicPeriod"/>
            </a:pPr>
            <a:r>
              <a:rPr lang="nl-BE" sz="4000" dirty="0"/>
              <a:t>¿En qué </a:t>
            </a:r>
            <a:r>
              <a:rPr lang="nl-BE" sz="4000" dirty="0" err="1"/>
              <a:t>grado</a:t>
            </a:r>
            <a:r>
              <a:rPr lang="nl-BE" sz="4000" dirty="0"/>
              <a:t> se </a:t>
            </a:r>
            <a:r>
              <a:rPr lang="nl-BE" sz="4000" dirty="0" err="1"/>
              <a:t>han</a:t>
            </a:r>
            <a:r>
              <a:rPr lang="nl-BE" sz="4000" dirty="0"/>
              <a:t> </a:t>
            </a:r>
            <a:r>
              <a:rPr lang="nl-BE" sz="4000" dirty="0" err="1"/>
              <a:t>gramaticalizado</a:t>
            </a:r>
            <a:r>
              <a:rPr lang="nl-BE" sz="4000" dirty="0"/>
              <a:t> y / o mantienen </a:t>
            </a:r>
            <a:r>
              <a:rPr lang="nl-BE" sz="4000" dirty="0" err="1"/>
              <a:t>su</a:t>
            </a:r>
            <a:r>
              <a:rPr lang="nl-BE" sz="4000" dirty="0"/>
              <a:t>    	  		  </a:t>
            </a:r>
            <a:r>
              <a:rPr lang="nl-BE" sz="4000" dirty="0" err="1"/>
              <a:t>significado</a:t>
            </a:r>
            <a:r>
              <a:rPr lang="nl-BE" sz="4000" dirty="0"/>
              <a:t> </a:t>
            </a:r>
            <a:r>
              <a:rPr lang="nl-BE" sz="4000" dirty="0" err="1"/>
              <a:t>semántico</a:t>
            </a:r>
            <a:r>
              <a:rPr lang="nl-BE" sz="4000" dirty="0"/>
              <a:t> </a:t>
            </a:r>
            <a:r>
              <a:rPr lang="nl-BE" sz="4000" dirty="0" err="1"/>
              <a:t>original</a:t>
            </a:r>
            <a:r>
              <a:rPr lang="nl-BE" sz="4000" dirty="0"/>
              <a:t>?</a:t>
            </a:r>
          </a:p>
          <a:p>
            <a:pPr marL="829349" lvl="0" indent="-7429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AutoNum type="arabicPeriod"/>
            </a:pPr>
            <a:endParaRPr sz="4000" dirty="0"/>
          </a:p>
        </p:txBody>
      </p:sp>
      <p:sp>
        <p:nvSpPr>
          <p:cNvPr id="243" name="Google Shape;243;g6c99f0cd9d_3_6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900" cy="5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BE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1036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6c99f0cd9d_3_18"/>
          <p:cNvSpPr txBox="1">
            <a:spLocks noGrp="1"/>
          </p:cNvSpPr>
          <p:nvPr>
            <p:ph type="title"/>
          </p:nvPr>
        </p:nvSpPr>
        <p:spPr>
          <a:xfrm>
            <a:off x="830118" y="252000"/>
            <a:ext cx="15705300" cy="8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5400"/>
              <a:buFont typeface="Arial"/>
              <a:buNone/>
            </a:pPr>
            <a:r>
              <a:rPr lang="nl-BE" cap="small" dirty="0" err="1"/>
              <a:t>Grados</a:t>
            </a:r>
            <a:r>
              <a:rPr lang="nl-BE" cap="small" dirty="0"/>
              <a:t> de </a:t>
            </a:r>
            <a:r>
              <a:rPr lang="nl-BE" cap="small" dirty="0" err="1"/>
              <a:t>gramaticalización</a:t>
            </a:r>
            <a:endParaRPr cap="small" dirty="0"/>
          </a:p>
        </p:txBody>
      </p:sp>
      <p:sp>
        <p:nvSpPr>
          <p:cNvPr id="256" name="Google Shape;256;g6c99f0cd9d_3_18"/>
          <p:cNvSpPr txBox="1">
            <a:spLocks noGrp="1"/>
          </p:cNvSpPr>
          <p:nvPr>
            <p:ph type="body" idx="1"/>
          </p:nvPr>
        </p:nvSpPr>
        <p:spPr>
          <a:xfrm>
            <a:off x="700645" y="1300785"/>
            <a:ext cx="16411698" cy="86269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endParaRPr lang="nl-BE" sz="30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2800" dirty="0"/>
              <a:t>5) uso </a:t>
            </a:r>
            <a:r>
              <a:rPr lang="nl-BE" sz="2800" dirty="0" err="1"/>
              <a:t>incoativo</a:t>
            </a:r>
            <a:endParaRPr lang="nl-BE" sz="2800" dirty="0"/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2800" i="1" dirty="0"/>
              <a:t>La </a:t>
            </a:r>
            <a:r>
              <a:rPr lang="nl-BE" sz="2800" i="1" dirty="0" err="1"/>
              <a:t>chica</a:t>
            </a:r>
            <a:r>
              <a:rPr lang="nl-BE" sz="2800" i="1" dirty="0"/>
              <a:t> </a:t>
            </a:r>
            <a:r>
              <a:rPr lang="nl-BE" sz="2800" b="1" i="1" dirty="0"/>
              <a:t>se </a:t>
            </a:r>
            <a:r>
              <a:rPr lang="nl-BE" sz="2800" b="1" i="1" dirty="0" err="1"/>
              <a:t>arrojó</a:t>
            </a:r>
            <a:r>
              <a:rPr lang="nl-BE" sz="2800" b="1" i="1" dirty="0"/>
              <a:t> a </a:t>
            </a:r>
            <a:r>
              <a:rPr lang="nl-BE" sz="2800" b="1" i="1" dirty="0" err="1"/>
              <a:t>correr</a:t>
            </a:r>
            <a:r>
              <a:rPr lang="nl-BE" sz="2800" b="1" i="1" dirty="0"/>
              <a:t> </a:t>
            </a:r>
            <a:r>
              <a:rPr lang="nl-BE" sz="2800" i="1" dirty="0"/>
              <a:t>a </a:t>
            </a:r>
            <a:r>
              <a:rPr lang="nl-BE" sz="2800" i="1" dirty="0" err="1"/>
              <a:t>campo</a:t>
            </a:r>
            <a:r>
              <a:rPr lang="nl-BE" sz="2800" i="1" dirty="0"/>
              <a:t> libre.</a:t>
            </a:r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2800" i="1" dirty="0"/>
              <a:t>El administrator </a:t>
            </a:r>
            <a:r>
              <a:rPr lang="nl-BE" sz="2800" i="1" dirty="0" err="1"/>
              <a:t>puede</a:t>
            </a:r>
            <a:r>
              <a:rPr lang="nl-BE" sz="2800" i="1" dirty="0"/>
              <a:t> </a:t>
            </a:r>
            <a:r>
              <a:rPr lang="nl-BE" sz="2800" i="1" dirty="0" err="1"/>
              <a:t>fácilmente</a:t>
            </a:r>
            <a:r>
              <a:rPr lang="nl-BE" sz="2800" i="1" dirty="0"/>
              <a:t> </a:t>
            </a:r>
            <a:r>
              <a:rPr lang="nl-BE" sz="2800" b="1" i="1" dirty="0" err="1"/>
              <a:t>arrojarse</a:t>
            </a:r>
            <a:r>
              <a:rPr lang="nl-BE" sz="2800" b="1" i="1" dirty="0"/>
              <a:t> a </a:t>
            </a:r>
            <a:r>
              <a:rPr lang="nl-BE" sz="2800" b="1" i="1" dirty="0" err="1"/>
              <a:t>utilizar</a:t>
            </a:r>
            <a:r>
              <a:rPr lang="nl-BE" sz="2800" b="1" i="1" dirty="0"/>
              <a:t> </a:t>
            </a:r>
            <a:r>
              <a:rPr lang="nl-BE" sz="2800" i="1" dirty="0" err="1"/>
              <a:t>un</a:t>
            </a:r>
            <a:r>
              <a:rPr lang="nl-BE" sz="2800" i="1" dirty="0"/>
              <a:t> </a:t>
            </a:r>
            <a:r>
              <a:rPr lang="nl-BE" sz="2800" i="1" dirty="0" err="1"/>
              <a:t>documento</a:t>
            </a:r>
            <a:r>
              <a:rPr lang="nl-BE" sz="2800" i="1" dirty="0"/>
              <a:t> </a:t>
            </a:r>
            <a:r>
              <a:rPr lang="nl-BE" sz="2800" i="1" dirty="0" err="1"/>
              <a:t>alterado</a:t>
            </a:r>
            <a:r>
              <a:rPr lang="nl-BE" sz="2800" i="1" dirty="0"/>
              <a:t>.</a:t>
            </a:r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2800" i="1" dirty="0"/>
              <a:t>Si no lo </a:t>
            </a:r>
            <a:r>
              <a:rPr lang="nl-BE" sz="2800" i="1" dirty="0" err="1"/>
              <a:t>haces</a:t>
            </a:r>
            <a:r>
              <a:rPr lang="nl-BE" sz="2800" i="1" dirty="0"/>
              <a:t>, el </a:t>
            </a:r>
            <a:r>
              <a:rPr lang="nl-BE" sz="2800" i="1" dirty="0" err="1"/>
              <a:t>mundo</a:t>
            </a:r>
            <a:r>
              <a:rPr lang="nl-BE" sz="2800" i="1" dirty="0"/>
              <a:t> </a:t>
            </a:r>
            <a:r>
              <a:rPr lang="nl-BE" sz="2800" i="1" dirty="0" err="1"/>
              <a:t>puede</a:t>
            </a:r>
            <a:r>
              <a:rPr lang="nl-BE" sz="2800" i="1" dirty="0"/>
              <a:t> </a:t>
            </a:r>
            <a:r>
              <a:rPr lang="nl-BE" sz="2800" b="1" i="1" dirty="0" err="1"/>
              <a:t>echarse</a:t>
            </a:r>
            <a:r>
              <a:rPr lang="nl-BE" sz="2800" b="1" i="1" dirty="0"/>
              <a:t> a </a:t>
            </a:r>
            <a:r>
              <a:rPr lang="nl-BE" sz="2800" b="1" i="1" dirty="0" err="1"/>
              <a:t>temblar</a:t>
            </a:r>
            <a:r>
              <a:rPr lang="nl-BE" sz="2800" i="1" dirty="0"/>
              <a:t>.</a:t>
            </a:r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2800" dirty="0"/>
              <a:t> </a:t>
            </a:r>
            <a:r>
              <a:rPr lang="nl-BE" sz="2800" dirty="0" err="1"/>
              <a:t>Ambos</a:t>
            </a:r>
            <a:r>
              <a:rPr lang="nl-BE" sz="2800" dirty="0"/>
              <a:t> </a:t>
            </a:r>
            <a:r>
              <a:rPr lang="nl-BE" sz="2800" b="1" dirty="0"/>
              <a:t>se </a:t>
            </a:r>
            <a:r>
              <a:rPr lang="nl-BE" sz="2800" b="1" dirty="0" err="1"/>
              <a:t>lanzan</a:t>
            </a:r>
            <a:r>
              <a:rPr lang="nl-BE" sz="2800" b="1" dirty="0"/>
              <a:t> a </a:t>
            </a:r>
            <a:r>
              <a:rPr lang="nl-BE" sz="2800" b="1" dirty="0" err="1"/>
              <a:t>hablar</a:t>
            </a:r>
            <a:r>
              <a:rPr lang="nl-BE" sz="2800" b="1" dirty="0"/>
              <a:t> </a:t>
            </a:r>
            <a:r>
              <a:rPr lang="nl-BE" sz="2800" dirty="0" err="1"/>
              <a:t>sin</a:t>
            </a:r>
            <a:r>
              <a:rPr lang="nl-BE" sz="2800" dirty="0"/>
              <a:t> </a:t>
            </a:r>
            <a:r>
              <a:rPr lang="nl-BE" sz="2800" dirty="0" err="1"/>
              <a:t>escuchar</a:t>
            </a:r>
            <a:r>
              <a:rPr lang="nl-BE" sz="2800" dirty="0"/>
              <a:t> al </a:t>
            </a:r>
            <a:r>
              <a:rPr lang="nl-BE" sz="2800" dirty="0" err="1"/>
              <a:t>otro</a:t>
            </a:r>
            <a:r>
              <a:rPr lang="nl-BE" sz="2800" dirty="0"/>
              <a:t>. </a:t>
            </a:r>
            <a:endParaRPr lang="nl-BE" sz="2800" i="1" dirty="0"/>
          </a:p>
          <a:p>
            <a:pPr marL="2311440" lvl="3" indent="-571500">
              <a:lnSpc>
                <a:spcPct val="100000"/>
              </a:lnSpc>
              <a:buSzPts val="4440"/>
              <a:buFontTx/>
              <a:buChar char="-"/>
            </a:pPr>
            <a:r>
              <a:rPr lang="nl-BE" sz="2800" b="1" i="1" dirty="0" err="1"/>
              <a:t>Nos</a:t>
            </a:r>
            <a:r>
              <a:rPr lang="nl-BE" sz="2800" b="1" i="1" dirty="0"/>
              <a:t> </a:t>
            </a:r>
            <a:r>
              <a:rPr lang="nl-BE" sz="2800" b="1" i="1" dirty="0" err="1"/>
              <a:t>tiramos</a:t>
            </a:r>
            <a:r>
              <a:rPr lang="nl-BE" sz="2800" b="1" i="1" dirty="0"/>
              <a:t> a </a:t>
            </a:r>
            <a:r>
              <a:rPr lang="nl-BE" sz="2800" b="1" i="1" dirty="0" err="1"/>
              <a:t>admirar</a:t>
            </a:r>
            <a:r>
              <a:rPr lang="nl-BE" sz="2800" b="1" i="1" dirty="0"/>
              <a:t> </a:t>
            </a:r>
            <a:r>
              <a:rPr lang="nl-BE" sz="2800" i="1" dirty="0"/>
              <a:t>la </a:t>
            </a:r>
            <a:r>
              <a:rPr lang="nl-BE" sz="2800" i="1" dirty="0" err="1"/>
              <a:t>majestuosidad</a:t>
            </a:r>
            <a:r>
              <a:rPr lang="nl-BE" sz="2800" i="1" dirty="0"/>
              <a:t> de las </a:t>
            </a:r>
            <a:r>
              <a:rPr lang="nl-BE" sz="2800" i="1" dirty="0" err="1"/>
              <a:t>líneas</a:t>
            </a:r>
            <a:r>
              <a:rPr lang="nl-BE" sz="2800" i="1" dirty="0"/>
              <a:t> de la </a:t>
            </a:r>
            <a:r>
              <a:rPr lang="nl-BE" sz="2800" i="1" dirty="0" err="1"/>
              <a:t>torre</a:t>
            </a:r>
            <a:r>
              <a:rPr lang="nl-BE" sz="2800" i="1" dirty="0"/>
              <a:t> Eiffel.</a:t>
            </a:r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000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0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0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000" i="1" dirty="0"/>
          </a:p>
          <a:p>
            <a:pPr marL="939840" indent="-571500">
              <a:lnSpc>
                <a:spcPct val="100000"/>
              </a:lnSpc>
              <a:buSzPts val="4440"/>
              <a:buFontTx/>
              <a:buChar char="-"/>
            </a:pPr>
            <a:endParaRPr lang="nl-BE" sz="3000" i="1" dirty="0"/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lang="nl-BE" sz="3000" i="1" dirty="0"/>
          </a:p>
          <a:p>
            <a:pPr marL="93984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Tx/>
              <a:buChar char="-"/>
            </a:pPr>
            <a:endParaRPr sz="3000" i="1" dirty="0"/>
          </a:p>
        </p:txBody>
      </p:sp>
      <p:sp>
        <p:nvSpPr>
          <p:cNvPr id="257" name="Google Shape;257;g6c99f0cd9d_3_18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900" cy="5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BE"/>
              <a:t>40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6055629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6c99f0cd9d_3_18"/>
          <p:cNvSpPr txBox="1">
            <a:spLocks noGrp="1"/>
          </p:cNvSpPr>
          <p:nvPr>
            <p:ph type="title"/>
          </p:nvPr>
        </p:nvSpPr>
        <p:spPr>
          <a:xfrm>
            <a:off x="830118" y="252000"/>
            <a:ext cx="15705300" cy="8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5400"/>
              <a:buFont typeface="Arial"/>
              <a:buNone/>
            </a:pPr>
            <a:r>
              <a:rPr lang="nl-BE" cap="small" dirty="0" err="1"/>
              <a:t>Metodología</a:t>
            </a:r>
            <a:r>
              <a:rPr lang="nl-BE" cap="small" dirty="0"/>
              <a:t> </a:t>
            </a:r>
            <a:endParaRPr cap="small" dirty="0"/>
          </a:p>
        </p:txBody>
      </p:sp>
      <p:sp>
        <p:nvSpPr>
          <p:cNvPr id="256" name="Google Shape;256;g6c99f0cd9d_3_18"/>
          <p:cNvSpPr txBox="1">
            <a:spLocks noGrp="1"/>
          </p:cNvSpPr>
          <p:nvPr>
            <p:ph type="body" idx="1"/>
          </p:nvPr>
        </p:nvSpPr>
        <p:spPr>
          <a:xfrm>
            <a:off x="993228" y="1115700"/>
            <a:ext cx="13224666" cy="11622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54140" indent="-685800">
              <a:lnSpc>
                <a:spcPct val="100000"/>
              </a:lnSpc>
              <a:buSzPts val="4440"/>
            </a:pPr>
            <a:endParaRPr lang="nl-BE" sz="3600" dirty="0"/>
          </a:p>
          <a:p>
            <a:pPr marL="1054140" indent="-685800">
              <a:lnSpc>
                <a:spcPct val="100000"/>
              </a:lnSpc>
              <a:buSzPts val="4440"/>
            </a:pPr>
            <a:r>
              <a:rPr lang="nl-BE" sz="3600" dirty="0" err="1"/>
              <a:t>Estudio</a:t>
            </a:r>
            <a:r>
              <a:rPr lang="nl-BE" sz="3600" dirty="0"/>
              <a:t> </a:t>
            </a:r>
            <a:r>
              <a:rPr lang="nl-BE" sz="3600" dirty="0" err="1"/>
              <a:t>empírico</a:t>
            </a:r>
            <a:r>
              <a:rPr lang="nl-BE" sz="3600" dirty="0"/>
              <a:t> de </a:t>
            </a:r>
            <a:r>
              <a:rPr lang="nl-BE" sz="3600" dirty="0" err="1"/>
              <a:t>español</a:t>
            </a:r>
            <a:r>
              <a:rPr lang="nl-BE" sz="3600" dirty="0"/>
              <a:t> </a:t>
            </a:r>
            <a:r>
              <a:rPr lang="nl-BE" sz="3600" dirty="0" err="1"/>
              <a:t>peninsular</a:t>
            </a:r>
            <a:r>
              <a:rPr lang="nl-BE" sz="3600" dirty="0"/>
              <a:t> </a:t>
            </a:r>
            <a:r>
              <a:rPr lang="nl-BE" sz="3600" dirty="0" err="1"/>
              <a:t>contemporáneo</a:t>
            </a:r>
            <a:endParaRPr lang="nl-BE" sz="36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6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600" dirty="0"/>
          </a:p>
          <a:p>
            <a:pPr marL="1054140" indent="-685800">
              <a:lnSpc>
                <a:spcPct val="100000"/>
              </a:lnSpc>
              <a:buSzPts val="4440"/>
            </a:pPr>
            <a:r>
              <a:rPr lang="nl-BE" sz="3600" dirty="0"/>
              <a:t>Corpus: Sketchengine (esTenTen18)</a:t>
            </a:r>
          </a:p>
          <a:p>
            <a:pPr marL="1968540" lvl="2" indent="-685800">
              <a:lnSpc>
                <a:spcPct val="100000"/>
              </a:lnSpc>
              <a:buSzPts val="4440"/>
            </a:pPr>
            <a:r>
              <a:rPr lang="nl-BE" sz="3600" dirty="0" err="1"/>
              <a:t>PoS-tagged</a:t>
            </a:r>
            <a:endParaRPr lang="nl-BE" sz="3600" dirty="0"/>
          </a:p>
          <a:p>
            <a:pPr marL="1968540" lvl="2" indent="-685800">
              <a:lnSpc>
                <a:spcPct val="100000"/>
              </a:lnSpc>
              <a:buSzPts val="4440"/>
            </a:pPr>
            <a:r>
              <a:rPr lang="nl-BE" sz="3600" dirty="0"/>
              <a:t>Alta </a:t>
            </a:r>
            <a:r>
              <a:rPr lang="nl-BE" sz="3600" dirty="0" err="1"/>
              <a:t>frecuencia</a:t>
            </a:r>
            <a:r>
              <a:rPr lang="nl-BE" sz="3600" dirty="0"/>
              <a:t> de </a:t>
            </a:r>
            <a:r>
              <a:rPr lang="nl-BE" sz="3600" dirty="0" err="1"/>
              <a:t>palabras</a:t>
            </a:r>
            <a:r>
              <a:rPr lang="nl-BE" sz="3600" dirty="0"/>
              <a:t> (20 </a:t>
            </a:r>
            <a:r>
              <a:rPr lang="nl-BE" sz="3600" dirty="0" err="1"/>
              <a:t>billion</a:t>
            </a:r>
            <a:r>
              <a:rPr lang="nl-BE" sz="3600" dirty="0"/>
              <a:t> </a:t>
            </a:r>
            <a:r>
              <a:rPr lang="nl-BE" sz="3600" dirty="0" err="1"/>
              <a:t>palabras</a:t>
            </a:r>
            <a:r>
              <a:rPr lang="nl-BE" sz="3600" dirty="0"/>
              <a:t>)</a:t>
            </a:r>
          </a:p>
          <a:p>
            <a:pPr marL="1968540" lvl="2" indent="-685800">
              <a:lnSpc>
                <a:spcPct val="100000"/>
              </a:lnSpc>
              <a:buSzPts val="4440"/>
            </a:pPr>
            <a:r>
              <a:rPr lang="nl-BE" sz="3600" dirty="0"/>
              <a:t>Web Data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6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600" dirty="0"/>
          </a:p>
          <a:p>
            <a:pPr marL="1054140" indent="-685800">
              <a:lnSpc>
                <a:spcPct val="100000"/>
              </a:lnSpc>
              <a:buSzPts val="4440"/>
            </a:pPr>
            <a:r>
              <a:rPr lang="nl-BE" sz="3600" dirty="0" err="1"/>
              <a:t>Obtención</a:t>
            </a:r>
            <a:r>
              <a:rPr lang="nl-BE" sz="3600" dirty="0"/>
              <a:t> de </a:t>
            </a:r>
            <a:r>
              <a:rPr lang="nl-BE" sz="3600" dirty="0" err="1"/>
              <a:t>datos</a:t>
            </a:r>
            <a:endParaRPr lang="nl-BE" sz="36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600" dirty="0"/>
              <a:t>    		1. </a:t>
            </a:r>
            <a:r>
              <a:rPr lang="nl-BE" sz="3600" dirty="0" err="1"/>
              <a:t>Descargado</a:t>
            </a:r>
            <a:r>
              <a:rPr lang="nl-BE" sz="3600" dirty="0"/>
              <a:t> 10.000 tokens por </a:t>
            </a:r>
            <a:r>
              <a:rPr lang="nl-BE" sz="3600" dirty="0" err="1"/>
              <a:t>verbo</a:t>
            </a:r>
            <a:endParaRPr lang="nl-BE" sz="36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600" dirty="0"/>
              <a:t>    		2. </a:t>
            </a:r>
            <a:r>
              <a:rPr lang="nl-BE" sz="3600" dirty="0" err="1"/>
              <a:t>Limpieza</a:t>
            </a:r>
            <a:r>
              <a:rPr lang="nl-BE" sz="3600" dirty="0"/>
              <a:t> (y </a:t>
            </a:r>
            <a:r>
              <a:rPr lang="nl-BE" sz="3600" dirty="0" err="1"/>
              <a:t>anotación</a:t>
            </a:r>
            <a:r>
              <a:rPr lang="nl-BE" sz="3600" dirty="0"/>
              <a:t>) </a:t>
            </a:r>
            <a:r>
              <a:rPr lang="nl-BE" sz="3600" dirty="0" err="1"/>
              <a:t>hasta</a:t>
            </a:r>
            <a:r>
              <a:rPr lang="nl-BE" sz="3600" dirty="0"/>
              <a:t> 500 </a:t>
            </a:r>
            <a:r>
              <a:rPr lang="nl-BE" sz="3600" dirty="0" err="1"/>
              <a:t>ejemplos</a:t>
            </a:r>
            <a:endParaRPr lang="nl-BE" sz="36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600" dirty="0"/>
              <a:t>    		</a:t>
            </a:r>
          </a:p>
          <a:p>
            <a:pPr marL="536399" lvl="0" indent="-16805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 typeface="Arial"/>
              <a:buNone/>
            </a:pPr>
            <a:endParaRPr lang="nl-BE" sz="3600" dirty="0"/>
          </a:p>
          <a:p>
            <a:pPr marL="536399" lvl="0" indent="-16805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 typeface="Arial"/>
              <a:buNone/>
            </a:pPr>
            <a:endParaRPr sz="3600" dirty="0"/>
          </a:p>
        </p:txBody>
      </p:sp>
      <p:sp>
        <p:nvSpPr>
          <p:cNvPr id="257" name="Google Shape;257;g6c99f0cd9d_3_18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900" cy="5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BE"/>
              <a:t>41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52043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7279" y="268042"/>
            <a:ext cx="15705282" cy="863693"/>
          </a:xfrm>
        </p:spPr>
        <p:txBody>
          <a:bodyPr/>
          <a:lstStyle/>
          <a:p>
            <a:r>
              <a:rPr lang="nl-BE" cap="small" dirty="0" err="1"/>
              <a:t>Metodología</a:t>
            </a:r>
            <a:endParaRPr lang="nl-BE" u="non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0" y="1860661"/>
            <a:ext cx="16736989" cy="6737908"/>
          </a:xfrm>
        </p:spPr>
        <p:txBody>
          <a:bodyPr/>
          <a:lstStyle/>
          <a:p>
            <a:pPr marL="1054140" indent="-685800">
              <a:lnSpc>
                <a:spcPct val="100000"/>
              </a:lnSpc>
              <a:buSzPts val="4440"/>
            </a:pPr>
            <a:r>
              <a:rPr lang="nl-BE" sz="4440" dirty="0" err="1"/>
              <a:t>punto</a:t>
            </a:r>
            <a:r>
              <a:rPr lang="nl-BE" sz="4440" dirty="0"/>
              <a:t> de </a:t>
            </a:r>
            <a:r>
              <a:rPr lang="nl-BE" sz="4440" dirty="0" err="1"/>
              <a:t>partida</a:t>
            </a:r>
            <a:r>
              <a:rPr lang="nl-BE" sz="4440" dirty="0"/>
              <a:t>: </a:t>
            </a:r>
            <a:r>
              <a:rPr lang="nl-BE" sz="4440" dirty="0" err="1"/>
              <a:t>lista</a:t>
            </a:r>
            <a:r>
              <a:rPr lang="nl-BE" sz="4440" dirty="0"/>
              <a:t> de 10 </a:t>
            </a:r>
            <a:r>
              <a:rPr lang="nl-BE" sz="4440" b="1" dirty="0"/>
              <a:t>(semi-)</a:t>
            </a:r>
            <a:r>
              <a:rPr lang="nl-BE" sz="4440" b="1" dirty="0" err="1"/>
              <a:t>auxiliares</a:t>
            </a:r>
            <a:r>
              <a:rPr lang="nl-BE" sz="4440" b="1" dirty="0"/>
              <a:t> </a:t>
            </a:r>
            <a:r>
              <a:rPr lang="nl-BE" sz="4440" b="1" dirty="0" err="1"/>
              <a:t>establecidos</a:t>
            </a:r>
            <a:r>
              <a:rPr lang="nl-BE" sz="4440" dirty="0"/>
              <a:t>: </a:t>
            </a:r>
            <a:r>
              <a:rPr lang="nl-BE" sz="4000" i="1" dirty="0">
                <a:solidFill>
                  <a:schemeClr val="bg2"/>
                </a:solidFill>
              </a:rPr>
              <a:t>arrancar, comenzar, echar, </a:t>
            </a:r>
            <a:r>
              <a:rPr lang="nl-BE" sz="4000" i="1" dirty="0" err="1">
                <a:solidFill>
                  <a:schemeClr val="bg2"/>
                </a:solidFill>
              </a:rPr>
              <a:t>empezar</a:t>
            </a:r>
            <a:r>
              <a:rPr lang="nl-BE" sz="4000" i="1" dirty="0">
                <a:solidFill>
                  <a:schemeClr val="bg2"/>
                </a:solidFill>
              </a:rPr>
              <a:t>, </a:t>
            </a:r>
            <a:r>
              <a:rPr lang="nl-BE" sz="4000" i="1" dirty="0" err="1">
                <a:solidFill>
                  <a:schemeClr val="bg2"/>
                </a:solidFill>
              </a:rPr>
              <a:t>explotar</a:t>
            </a:r>
            <a:r>
              <a:rPr lang="nl-BE" sz="4000" i="1" dirty="0">
                <a:solidFill>
                  <a:schemeClr val="bg2"/>
                </a:solidFill>
              </a:rPr>
              <a:t>, liar, meter, poner, romper, </a:t>
            </a:r>
            <a:r>
              <a:rPr lang="nl-BE" sz="4000" i="1" dirty="0" err="1">
                <a:solidFill>
                  <a:schemeClr val="bg2"/>
                </a:solidFill>
              </a:rPr>
              <a:t>soltar</a:t>
            </a:r>
            <a:endParaRPr lang="nl-BE" sz="4000" i="1" dirty="0">
              <a:solidFill>
                <a:schemeClr val="bg2"/>
              </a:solidFill>
            </a:endParaRPr>
          </a:p>
          <a:p>
            <a:pPr marL="1054140" indent="-685800">
              <a:lnSpc>
                <a:spcPct val="100000"/>
              </a:lnSpc>
              <a:buSzPts val="4440"/>
            </a:pPr>
            <a:endParaRPr lang="nl-BE" sz="4000" dirty="0">
              <a:solidFill>
                <a:schemeClr val="bg2"/>
              </a:solidFill>
            </a:endParaRPr>
          </a:p>
          <a:p>
            <a:pPr marL="1054140" indent="-685800">
              <a:lnSpc>
                <a:spcPct val="100000"/>
              </a:lnSpc>
              <a:buSzPts val="4440"/>
            </a:pPr>
            <a:r>
              <a:rPr lang="nl-BE" sz="4440" dirty="0" err="1"/>
              <a:t>búsqueda</a:t>
            </a:r>
            <a:r>
              <a:rPr lang="nl-BE" sz="4440" dirty="0"/>
              <a:t> </a:t>
            </a:r>
            <a:r>
              <a:rPr lang="nl-BE" sz="4440" dirty="0" err="1"/>
              <a:t>exhaustiva</a:t>
            </a:r>
            <a:r>
              <a:rPr lang="nl-BE" sz="4440" dirty="0"/>
              <a:t> de </a:t>
            </a:r>
            <a:r>
              <a:rPr lang="nl-BE" sz="4440" b="1" dirty="0"/>
              <a:t>(</a:t>
            </a:r>
            <a:r>
              <a:rPr lang="nl-BE" sz="4440" b="1" dirty="0" err="1"/>
              <a:t>cuasi</a:t>
            </a:r>
            <a:r>
              <a:rPr lang="nl-BE" sz="4440" b="1" dirty="0"/>
              <a:t>-)</a:t>
            </a:r>
            <a:r>
              <a:rPr lang="nl-BE" sz="4440" b="1" dirty="0" err="1"/>
              <a:t>sinónimos</a:t>
            </a:r>
            <a:r>
              <a:rPr lang="nl-BE" sz="4440" dirty="0"/>
              <a:t>: DLE, Thesaurus, etc. y </a:t>
            </a:r>
            <a:r>
              <a:rPr lang="nl-BE" sz="4440" dirty="0" err="1"/>
              <a:t>verificación</a:t>
            </a:r>
            <a:r>
              <a:rPr lang="nl-BE" sz="4440" dirty="0"/>
              <a:t> en Sketchengine</a:t>
            </a:r>
          </a:p>
          <a:p>
            <a:pPr marL="1054140" indent="-685800">
              <a:lnSpc>
                <a:spcPct val="100000"/>
              </a:lnSpc>
              <a:buSzPts val="4440"/>
            </a:pPr>
            <a:endParaRPr lang="nl-BE" sz="4440" dirty="0"/>
          </a:p>
          <a:p>
            <a:pPr marL="1054140" indent="-685800">
              <a:lnSpc>
                <a:spcPct val="100000"/>
              </a:lnSpc>
              <a:buSzPts val="4440"/>
            </a:pPr>
            <a:endParaRPr lang="nl-BE" sz="4440" dirty="0"/>
          </a:p>
          <a:p>
            <a:pPr marL="1054140" indent="-685800">
              <a:lnSpc>
                <a:spcPct val="100000"/>
              </a:lnSpc>
              <a:buSzPts val="4440"/>
            </a:pPr>
            <a:r>
              <a:rPr lang="nl-BE" sz="4440" dirty="0"/>
              <a:t>                      15 ‘</a:t>
            </a:r>
            <a:r>
              <a:rPr lang="nl-BE" sz="4440" dirty="0" err="1"/>
              <a:t>nuevos</a:t>
            </a:r>
            <a:r>
              <a:rPr lang="nl-BE" sz="4440" dirty="0"/>
              <a:t>’ (semi-) </a:t>
            </a:r>
            <a:r>
              <a:rPr lang="nl-BE" sz="4440" dirty="0" err="1"/>
              <a:t>auxiliares</a:t>
            </a:r>
            <a:r>
              <a:rPr lang="nl-BE" sz="4440" dirty="0"/>
              <a:t> </a:t>
            </a:r>
          </a:p>
          <a:p>
            <a:pPr lvl="1"/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5</a:t>
            </a:fld>
            <a:endParaRPr lang="nl-BE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6147" y="6303159"/>
            <a:ext cx="2295944" cy="2189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782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en-GB" noProof="0" smtClean="0"/>
              <a:t>6</a:t>
            </a:fld>
            <a:endParaRPr lang="en-GB" noProof="0" dirty="0"/>
          </a:p>
        </p:txBody>
      </p:sp>
      <p:sp>
        <p:nvSpPr>
          <p:cNvPr id="7" name="Ovaal 6"/>
          <p:cNvSpPr/>
          <p:nvPr/>
        </p:nvSpPr>
        <p:spPr>
          <a:xfrm>
            <a:off x="4296835" y="8136643"/>
            <a:ext cx="3045676" cy="1071704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>
                <a:solidFill>
                  <a:srgbClr val="002060"/>
                </a:solidFill>
              </a:rPr>
              <a:t>saltar</a:t>
            </a:r>
          </a:p>
        </p:txBody>
      </p:sp>
      <p:sp>
        <p:nvSpPr>
          <p:cNvPr id="8" name="Ovaal 7"/>
          <p:cNvSpPr/>
          <p:nvPr/>
        </p:nvSpPr>
        <p:spPr>
          <a:xfrm>
            <a:off x="14189200" y="142007"/>
            <a:ext cx="3076558" cy="1173533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>
                <a:solidFill>
                  <a:srgbClr val="002060"/>
                </a:solidFill>
              </a:rPr>
              <a:t>tirar</a:t>
            </a:r>
          </a:p>
        </p:txBody>
      </p:sp>
      <p:sp>
        <p:nvSpPr>
          <p:cNvPr id="9" name="Ovaal 8"/>
          <p:cNvSpPr/>
          <p:nvPr/>
        </p:nvSpPr>
        <p:spPr>
          <a:xfrm>
            <a:off x="4348401" y="4590377"/>
            <a:ext cx="3243295" cy="1162536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>
                <a:solidFill>
                  <a:srgbClr val="002060"/>
                </a:solidFill>
              </a:rPr>
              <a:t>iniciar</a:t>
            </a:r>
          </a:p>
        </p:txBody>
      </p:sp>
      <p:sp>
        <p:nvSpPr>
          <p:cNvPr id="10" name="Ovaal 9"/>
          <p:cNvSpPr/>
          <p:nvPr/>
        </p:nvSpPr>
        <p:spPr>
          <a:xfrm>
            <a:off x="8190199" y="1240187"/>
            <a:ext cx="2817967" cy="1173532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>
                <a:solidFill>
                  <a:srgbClr val="002060"/>
                </a:solidFill>
              </a:rPr>
              <a:t>echar</a:t>
            </a:r>
          </a:p>
        </p:txBody>
      </p:sp>
      <p:sp>
        <p:nvSpPr>
          <p:cNvPr id="11" name="Ovaal 10"/>
          <p:cNvSpPr/>
          <p:nvPr/>
        </p:nvSpPr>
        <p:spPr>
          <a:xfrm>
            <a:off x="128253" y="2716901"/>
            <a:ext cx="4004263" cy="1129547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>
                <a:solidFill>
                  <a:srgbClr val="002060"/>
                </a:solidFill>
              </a:rPr>
              <a:t>comenzar</a:t>
            </a:r>
          </a:p>
        </p:txBody>
      </p:sp>
      <p:sp>
        <p:nvSpPr>
          <p:cNvPr id="12" name="Ovaal 11"/>
          <p:cNvSpPr/>
          <p:nvPr/>
        </p:nvSpPr>
        <p:spPr>
          <a:xfrm>
            <a:off x="3470886" y="6759931"/>
            <a:ext cx="4349727" cy="1080382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 err="1">
                <a:solidFill>
                  <a:srgbClr val="002060"/>
                </a:solidFill>
              </a:rPr>
              <a:t>principiar</a:t>
            </a:r>
            <a:endParaRPr lang="nl-BE" sz="4551" dirty="0">
              <a:solidFill>
                <a:srgbClr val="002060"/>
              </a:solidFill>
            </a:endParaRPr>
          </a:p>
        </p:txBody>
      </p:sp>
      <p:sp>
        <p:nvSpPr>
          <p:cNvPr id="13" name="Ovaal 12"/>
          <p:cNvSpPr/>
          <p:nvPr/>
        </p:nvSpPr>
        <p:spPr>
          <a:xfrm>
            <a:off x="251313" y="5560689"/>
            <a:ext cx="4591403" cy="1092713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 err="1">
                <a:solidFill>
                  <a:srgbClr val="002060"/>
                </a:solidFill>
              </a:rPr>
              <a:t>recomenzar</a:t>
            </a:r>
            <a:endParaRPr lang="nl-BE" sz="4551" dirty="0">
              <a:solidFill>
                <a:srgbClr val="002060"/>
              </a:solidFill>
            </a:endParaRPr>
          </a:p>
        </p:txBody>
      </p:sp>
      <p:sp>
        <p:nvSpPr>
          <p:cNvPr id="14" name="Ovaal 13"/>
          <p:cNvSpPr/>
          <p:nvPr/>
        </p:nvSpPr>
        <p:spPr>
          <a:xfrm>
            <a:off x="148375" y="3948601"/>
            <a:ext cx="4267063" cy="1238849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 err="1">
                <a:solidFill>
                  <a:srgbClr val="002060"/>
                </a:solidFill>
              </a:rPr>
              <a:t>reempezar</a:t>
            </a:r>
            <a:endParaRPr lang="nl-BE" sz="4551" dirty="0">
              <a:solidFill>
                <a:srgbClr val="002060"/>
              </a:solidFill>
            </a:endParaRPr>
          </a:p>
        </p:txBody>
      </p:sp>
      <p:sp>
        <p:nvSpPr>
          <p:cNvPr id="15" name="Ovaal 14"/>
          <p:cNvSpPr/>
          <p:nvPr/>
        </p:nvSpPr>
        <p:spPr>
          <a:xfrm>
            <a:off x="109153" y="6958677"/>
            <a:ext cx="2997624" cy="1166800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>
                <a:solidFill>
                  <a:srgbClr val="002060"/>
                </a:solidFill>
              </a:rPr>
              <a:t>romper</a:t>
            </a:r>
          </a:p>
        </p:txBody>
      </p:sp>
      <p:sp>
        <p:nvSpPr>
          <p:cNvPr id="17" name="Ovaal 16"/>
          <p:cNvSpPr/>
          <p:nvPr/>
        </p:nvSpPr>
        <p:spPr>
          <a:xfrm>
            <a:off x="4245469" y="3029462"/>
            <a:ext cx="3831546" cy="1173533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 err="1">
                <a:solidFill>
                  <a:srgbClr val="002060"/>
                </a:solidFill>
              </a:rPr>
              <a:t>empezar</a:t>
            </a:r>
            <a:endParaRPr lang="nl-BE" sz="4551" dirty="0">
              <a:solidFill>
                <a:srgbClr val="002060"/>
              </a:solidFill>
            </a:endParaRPr>
          </a:p>
        </p:txBody>
      </p:sp>
      <p:sp>
        <p:nvSpPr>
          <p:cNvPr id="18" name="Ovaal 17"/>
          <p:cNvSpPr/>
          <p:nvPr/>
        </p:nvSpPr>
        <p:spPr>
          <a:xfrm>
            <a:off x="11493808" y="1083225"/>
            <a:ext cx="2995762" cy="1123904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 err="1">
                <a:solidFill>
                  <a:srgbClr val="002060"/>
                </a:solidFill>
              </a:rPr>
              <a:t>arrojar</a:t>
            </a:r>
            <a:endParaRPr lang="nl-BE" sz="4551" dirty="0">
              <a:solidFill>
                <a:srgbClr val="002060"/>
              </a:solidFill>
            </a:endParaRPr>
          </a:p>
        </p:txBody>
      </p:sp>
      <p:sp>
        <p:nvSpPr>
          <p:cNvPr id="19" name="Ovaal 18"/>
          <p:cNvSpPr/>
          <p:nvPr/>
        </p:nvSpPr>
        <p:spPr>
          <a:xfrm>
            <a:off x="13377319" y="2001761"/>
            <a:ext cx="3888439" cy="1308896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 err="1">
                <a:solidFill>
                  <a:srgbClr val="002060"/>
                </a:solidFill>
              </a:rPr>
              <a:t>embarcar</a:t>
            </a:r>
            <a:endParaRPr lang="nl-BE" sz="4551" dirty="0">
              <a:solidFill>
                <a:srgbClr val="002060"/>
              </a:solidFill>
            </a:endParaRPr>
          </a:p>
        </p:txBody>
      </p:sp>
      <p:sp>
        <p:nvSpPr>
          <p:cNvPr id="20" name="Ovaal 19"/>
          <p:cNvSpPr/>
          <p:nvPr/>
        </p:nvSpPr>
        <p:spPr>
          <a:xfrm>
            <a:off x="14626255" y="3423792"/>
            <a:ext cx="2764796" cy="1108761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>
                <a:solidFill>
                  <a:srgbClr val="002060"/>
                </a:solidFill>
              </a:rPr>
              <a:t>liar</a:t>
            </a:r>
          </a:p>
        </p:txBody>
      </p:sp>
      <p:sp>
        <p:nvSpPr>
          <p:cNvPr id="21" name="Ovaal 20"/>
          <p:cNvSpPr/>
          <p:nvPr/>
        </p:nvSpPr>
        <p:spPr>
          <a:xfrm>
            <a:off x="8388413" y="2716901"/>
            <a:ext cx="3382900" cy="1050065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 err="1">
                <a:solidFill>
                  <a:srgbClr val="002060"/>
                </a:solidFill>
              </a:rPr>
              <a:t>agarrar</a:t>
            </a:r>
            <a:endParaRPr lang="nl-BE" sz="4551" dirty="0">
              <a:solidFill>
                <a:srgbClr val="002060"/>
              </a:solidFill>
            </a:endParaRPr>
          </a:p>
        </p:txBody>
      </p:sp>
      <p:sp>
        <p:nvSpPr>
          <p:cNvPr id="22" name="Ovaal 21"/>
          <p:cNvSpPr/>
          <p:nvPr/>
        </p:nvSpPr>
        <p:spPr>
          <a:xfrm>
            <a:off x="477843" y="1379284"/>
            <a:ext cx="2993043" cy="1173398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>
                <a:solidFill>
                  <a:srgbClr val="002060"/>
                </a:solidFill>
              </a:rPr>
              <a:t>poner</a:t>
            </a:r>
          </a:p>
        </p:txBody>
      </p:sp>
      <p:sp>
        <p:nvSpPr>
          <p:cNvPr id="23" name="Ovaal 22"/>
          <p:cNvSpPr/>
          <p:nvPr/>
        </p:nvSpPr>
        <p:spPr>
          <a:xfrm>
            <a:off x="4279332" y="1727908"/>
            <a:ext cx="3449082" cy="1015763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>
                <a:solidFill>
                  <a:srgbClr val="002060"/>
                </a:solidFill>
              </a:rPr>
              <a:t>meter</a:t>
            </a:r>
          </a:p>
        </p:txBody>
      </p:sp>
      <p:pic>
        <p:nvPicPr>
          <p:cNvPr id="24" name="Afbeelding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60683" y="5236581"/>
            <a:ext cx="3068166" cy="4531879"/>
          </a:xfrm>
          <a:prstGeom prst="rect">
            <a:avLst/>
          </a:prstGeom>
        </p:spPr>
      </p:pic>
      <p:sp>
        <p:nvSpPr>
          <p:cNvPr id="25" name="Titel 1"/>
          <p:cNvSpPr>
            <a:spLocks noGrp="1"/>
          </p:cNvSpPr>
          <p:nvPr>
            <p:ph type="title"/>
          </p:nvPr>
        </p:nvSpPr>
        <p:spPr>
          <a:xfrm>
            <a:off x="-28818" y="107841"/>
            <a:ext cx="15705282" cy="863693"/>
          </a:xfrm>
        </p:spPr>
        <p:txBody>
          <a:bodyPr/>
          <a:lstStyle/>
          <a:p>
            <a:r>
              <a:rPr lang="nl-BE" u="none" dirty="0"/>
              <a:t>‘25 </a:t>
            </a:r>
            <a:r>
              <a:rPr lang="nl-BE" u="none" dirty="0" err="1"/>
              <a:t>maneras</a:t>
            </a:r>
            <a:r>
              <a:rPr lang="nl-BE" u="none" dirty="0"/>
              <a:t> de iniciar </a:t>
            </a:r>
            <a:r>
              <a:rPr lang="nl-BE" u="none" dirty="0" err="1"/>
              <a:t>un</a:t>
            </a:r>
            <a:r>
              <a:rPr lang="nl-BE" u="none" dirty="0"/>
              <a:t> </a:t>
            </a:r>
            <a:r>
              <a:rPr lang="nl-BE" u="none" dirty="0" err="1"/>
              <a:t>evento</a:t>
            </a:r>
            <a:r>
              <a:rPr lang="nl-BE" u="none" dirty="0"/>
              <a:t> en </a:t>
            </a:r>
            <a:r>
              <a:rPr lang="nl-BE" u="none" dirty="0" err="1"/>
              <a:t>español</a:t>
            </a:r>
            <a:r>
              <a:rPr lang="nl-BE" u="none" dirty="0"/>
              <a:t>’</a:t>
            </a:r>
          </a:p>
        </p:txBody>
      </p:sp>
      <p:sp>
        <p:nvSpPr>
          <p:cNvPr id="26" name="Ovaal 25"/>
          <p:cNvSpPr/>
          <p:nvPr/>
        </p:nvSpPr>
        <p:spPr>
          <a:xfrm>
            <a:off x="11008166" y="7100683"/>
            <a:ext cx="3888439" cy="1308896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 err="1">
                <a:solidFill>
                  <a:srgbClr val="002060"/>
                </a:solidFill>
              </a:rPr>
              <a:t>zambullir</a:t>
            </a:r>
            <a:endParaRPr lang="nl-BE" sz="4551" dirty="0">
              <a:solidFill>
                <a:srgbClr val="002060"/>
              </a:solidFill>
            </a:endParaRPr>
          </a:p>
        </p:txBody>
      </p:sp>
      <p:sp>
        <p:nvSpPr>
          <p:cNvPr id="27" name="Ovaal 26"/>
          <p:cNvSpPr/>
          <p:nvPr/>
        </p:nvSpPr>
        <p:spPr>
          <a:xfrm>
            <a:off x="11245924" y="3241933"/>
            <a:ext cx="3068933" cy="1308896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 err="1">
                <a:solidFill>
                  <a:srgbClr val="002060"/>
                </a:solidFill>
              </a:rPr>
              <a:t>largar</a:t>
            </a:r>
            <a:endParaRPr lang="nl-BE" sz="4551" dirty="0">
              <a:solidFill>
                <a:srgbClr val="002060"/>
              </a:solidFill>
            </a:endParaRPr>
          </a:p>
        </p:txBody>
      </p:sp>
      <p:sp>
        <p:nvSpPr>
          <p:cNvPr id="28" name="Ovaal 27"/>
          <p:cNvSpPr/>
          <p:nvPr/>
        </p:nvSpPr>
        <p:spPr>
          <a:xfrm>
            <a:off x="7681497" y="3990663"/>
            <a:ext cx="3253029" cy="1227221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 err="1">
                <a:solidFill>
                  <a:srgbClr val="002060"/>
                </a:solidFill>
              </a:rPr>
              <a:t>soltar</a:t>
            </a:r>
            <a:endParaRPr lang="nl-BE" sz="4551" dirty="0">
              <a:solidFill>
                <a:srgbClr val="002060"/>
              </a:solidFill>
            </a:endParaRPr>
          </a:p>
        </p:txBody>
      </p:sp>
      <p:sp>
        <p:nvSpPr>
          <p:cNvPr id="29" name="Ovaal 28"/>
          <p:cNvSpPr/>
          <p:nvPr/>
        </p:nvSpPr>
        <p:spPr>
          <a:xfrm>
            <a:off x="13783259" y="6134746"/>
            <a:ext cx="3482499" cy="1260329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>
                <a:solidFill>
                  <a:srgbClr val="002060"/>
                </a:solidFill>
              </a:rPr>
              <a:t>reventar</a:t>
            </a:r>
          </a:p>
        </p:txBody>
      </p:sp>
      <p:sp>
        <p:nvSpPr>
          <p:cNvPr id="30" name="Ovaal 29"/>
          <p:cNvSpPr/>
          <p:nvPr/>
        </p:nvSpPr>
        <p:spPr>
          <a:xfrm>
            <a:off x="11965194" y="8409580"/>
            <a:ext cx="4201322" cy="1308896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 err="1">
                <a:solidFill>
                  <a:srgbClr val="002060"/>
                </a:solidFill>
              </a:rPr>
              <a:t>prorrumpir</a:t>
            </a:r>
            <a:endParaRPr lang="nl-BE" sz="4551" dirty="0">
              <a:solidFill>
                <a:srgbClr val="002060"/>
              </a:solidFill>
            </a:endParaRPr>
          </a:p>
        </p:txBody>
      </p:sp>
      <p:sp>
        <p:nvSpPr>
          <p:cNvPr id="31" name="Ovaal 30"/>
          <p:cNvSpPr/>
          <p:nvPr/>
        </p:nvSpPr>
        <p:spPr>
          <a:xfrm>
            <a:off x="10967480" y="5529879"/>
            <a:ext cx="3441870" cy="1277507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 err="1">
                <a:solidFill>
                  <a:srgbClr val="002060"/>
                </a:solidFill>
              </a:rPr>
              <a:t>explotar</a:t>
            </a:r>
            <a:endParaRPr lang="nl-BE" sz="4551" dirty="0">
              <a:solidFill>
                <a:srgbClr val="002060"/>
              </a:solidFill>
            </a:endParaRPr>
          </a:p>
        </p:txBody>
      </p:sp>
      <p:sp>
        <p:nvSpPr>
          <p:cNvPr id="32" name="Ovaal 31"/>
          <p:cNvSpPr/>
          <p:nvPr/>
        </p:nvSpPr>
        <p:spPr>
          <a:xfrm>
            <a:off x="109153" y="8259285"/>
            <a:ext cx="3888439" cy="1308896"/>
          </a:xfrm>
          <a:prstGeom prst="ellipse">
            <a:avLst/>
          </a:prstGeom>
          <a:solidFill>
            <a:schemeClr val="bg1"/>
          </a:solidFill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 err="1">
                <a:solidFill>
                  <a:srgbClr val="002060"/>
                </a:solidFill>
              </a:rPr>
              <a:t>estallar</a:t>
            </a:r>
            <a:endParaRPr lang="nl-BE" sz="4551" dirty="0">
              <a:solidFill>
                <a:srgbClr val="002060"/>
              </a:solidFill>
            </a:endParaRPr>
          </a:p>
        </p:txBody>
      </p:sp>
      <p:sp>
        <p:nvSpPr>
          <p:cNvPr id="33" name="Ovaal 32"/>
          <p:cNvSpPr/>
          <p:nvPr/>
        </p:nvSpPr>
        <p:spPr>
          <a:xfrm>
            <a:off x="12593444" y="4227502"/>
            <a:ext cx="3577041" cy="1430621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>
                <a:solidFill>
                  <a:srgbClr val="002060"/>
                </a:solidFill>
              </a:rPr>
              <a:t>arrancar</a:t>
            </a:r>
          </a:p>
        </p:txBody>
      </p:sp>
    </p:spTree>
    <p:extLst>
      <p:ext uri="{BB962C8B-B14F-4D97-AF65-F5344CB8AC3E}">
        <p14:creationId xmlns:p14="http://schemas.microsoft.com/office/powerpoint/2010/main" val="1171768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07118" y="9137"/>
            <a:ext cx="15705282" cy="863693"/>
          </a:xfrm>
        </p:spPr>
        <p:txBody>
          <a:bodyPr/>
          <a:lstStyle/>
          <a:p>
            <a:pPr algn="ctr"/>
            <a:r>
              <a:rPr lang="nl-BE" u="none" dirty="0"/>
              <a:t>5 campos </a:t>
            </a:r>
            <a:r>
              <a:rPr lang="nl-BE" u="none" dirty="0" err="1"/>
              <a:t>semánticos</a:t>
            </a:r>
            <a:endParaRPr lang="nl-BE" u="non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en-GB" noProof="0" smtClean="0"/>
              <a:t>7</a:t>
            </a:fld>
            <a:endParaRPr lang="en-GB" noProof="0" dirty="0"/>
          </a:p>
        </p:txBody>
      </p:sp>
      <p:sp>
        <p:nvSpPr>
          <p:cNvPr id="5" name="Afgeronde rechthoek 4"/>
          <p:cNvSpPr/>
          <p:nvPr/>
        </p:nvSpPr>
        <p:spPr>
          <a:xfrm>
            <a:off x="213516" y="1216369"/>
            <a:ext cx="3695041" cy="1007078"/>
          </a:xfrm>
          <a:prstGeom prst="roundRect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3982" b="1" dirty="0" err="1">
                <a:solidFill>
                  <a:schemeClr val="tx1"/>
                </a:solidFill>
              </a:rPr>
              <a:t>superléxicos</a:t>
            </a:r>
            <a:endParaRPr lang="nl-BE" sz="3982" b="1" dirty="0">
              <a:solidFill>
                <a:schemeClr val="tx1"/>
              </a:solidFill>
            </a:endParaRPr>
          </a:p>
        </p:txBody>
      </p:sp>
      <p:sp>
        <p:nvSpPr>
          <p:cNvPr id="6" name="Afgeronde rechthoek 5"/>
          <p:cNvSpPr/>
          <p:nvPr/>
        </p:nvSpPr>
        <p:spPr>
          <a:xfrm>
            <a:off x="4257938" y="1198568"/>
            <a:ext cx="4411399" cy="1024879"/>
          </a:xfrm>
          <a:prstGeom prst="roundRect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3982" b="1" dirty="0" err="1">
                <a:solidFill>
                  <a:schemeClr val="tx1"/>
                </a:solidFill>
              </a:rPr>
              <a:t>posicionamiento</a:t>
            </a:r>
            <a:endParaRPr lang="nl-BE" sz="3982" b="1" dirty="0">
              <a:solidFill>
                <a:schemeClr val="tx1"/>
              </a:solidFill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4418943" y="4368547"/>
            <a:ext cx="3335582" cy="1024880"/>
          </a:xfrm>
          <a:prstGeom prst="roundRect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3982" b="1" dirty="0" err="1">
                <a:solidFill>
                  <a:schemeClr val="tx1"/>
                </a:solidFill>
              </a:rPr>
              <a:t>lanzamiento</a:t>
            </a:r>
            <a:endParaRPr lang="nl-BE" sz="3982" b="1" dirty="0">
              <a:solidFill>
                <a:schemeClr val="tx1"/>
              </a:solidFill>
            </a:endParaRPr>
          </a:p>
        </p:txBody>
      </p:sp>
      <p:sp>
        <p:nvSpPr>
          <p:cNvPr id="8" name="Afgeronde rechthoek 7"/>
          <p:cNvSpPr/>
          <p:nvPr/>
        </p:nvSpPr>
        <p:spPr>
          <a:xfrm>
            <a:off x="9325703" y="1235981"/>
            <a:ext cx="3335582" cy="1007079"/>
          </a:xfrm>
          <a:prstGeom prst="roundRect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3982" b="1" dirty="0" err="1">
                <a:solidFill>
                  <a:schemeClr val="tx1"/>
                </a:solidFill>
              </a:rPr>
              <a:t>movimiento</a:t>
            </a:r>
            <a:endParaRPr lang="nl-BE" sz="3982" b="1" dirty="0">
              <a:solidFill>
                <a:schemeClr val="tx1"/>
              </a:solidFill>
            </a:endParaRPr>
          </a:p>
        </p:txBody>
      </p:sp>
      <p:sp>
        <p:nvSpPr>
          <p:cNvPr id="9" name="Afgeronde rechthoek 8"/>
          <p:cNvSpPr/>
          <p:nvPr/>
        </p:nvSpPr>
        <p:spPr>
          <a:xfrm>
            <a:off x="13519186" y="1216369"/>
            <a:ext cx="3335582" cy="1046305"/>
          </a:xfrm>
          <a:prstGeom prst="roundRect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3982" b="1" dirty="0" err="1">
                <a:solidFill>
                  <a:schemeClr val="tx1"/>
                </a:solidFill>
              </a:rPr>
              <a:t>destrucción</a:t>
            </a:r>
            <a:endParaRPr lang="nl-BE" sz="3982" b="1" dirty="0">
              <a:solidFill>
                <a:schemeClr val="tx1"/>
              </a:solidFill>
            </a:endParaRPr>
          </a:p>
        </p:txBody>
      </p:sp>
      <p:sp>
        <p:nvSpPr>
          <p:cNvPr id="12" name="Tekstvak 11"/>
          <p:cNvSpPr txBox="1"/>
          <p:nvPr/>
        </p:nvSpPr>
        <p:spPr>
          <a:xfrm>
            <a:off x="314953" y="2419944"/>
            <a:ext cx="3266860" cy="4031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nl-BE" sz="3555" dirty="0" err="1"/>
              <a:t>empezar</a:t>
            </a:r>
            <a:endParaRPr lang="nl-BE" sz="3555" dirty="0"/>
          </a:p>
          <a:p>
            <a:pPr>
              <a:lnSpc>
                <a:spcPct val="120000"/>
              </a:lnSpc>
            </a:pPr>
            <a:r>
              <a:rPr lang="nl-BE" sz="3555" dirty="0"/>
              <a:t>comenzar</a:t>
            </a:r>
          </a:p>
          <a:p>
            <a:pPr>
              <a:lnSpc>
                <a:spcPct val="120000"/>
              </a:lnSpc>
            </a:pPr>
            <a:r>
              <a:rPr lang="nl-BE" sz="3555" dirty="0" err="1"/>
              <a:t>reempezar</a:t>
            </a:r>
            <a:endParaRPr lang="nl-BE" sz="3555" dirty="0"/>
          </a:p>
          <a:p>
            <a:pPr>
              <a:lnSpc>
                <a:spcPct val="120000"/>
              </a:lnSpc>
            </a:pPr>
            <a:r>
              <a:rPr lang="nl-BE" sz="3555" dirty="0" err="1"/>
              <a:t>recomenzar</a:t>
            </a:r>
            <a:endParaRPr lang="nl-BE" sz="3555" dirty="0"/>
          </a:p>
          <a:p>
            <a:pPr>
              <a:lnSpc>
                <a:spcPct val="120000"/>
              </a:lnSpc>
            </a:pPr>
            <a:r>
              <a:rPr lang="nl-BE" sz="3555" dirty="0"/>
              <a:t>iniciar</a:t>
            </a:r>
          </a:p>
          <a:p>
            <a:pPr>
              <a:lnSpc>
                <a:spcPct val="120000"/>
              </a:lnSpc>
            </a:pPr>
            <a:r>
              <a:rPr lang="nl-BE" sz="3555" dirty="0" err="1"/>
              <a:t>principiar</a:t>
            </a:r>
            <a:endParaRPr lang="nl-BE" sz="3555" dirty="0"/>
          </a:p>
        </p:txBody>
      </p:sp>
      <p:sp>
        <p:nvSpPr>
          <p:cNvPr id="13" name="Tekstvak 12"/>
          <p:cNvSpPr txBox="1"/>
          <p:nvPr/>
        </p:nvSpPr>
        <p:spPr>
          <a:xfrm>
            <a:off x="4453304" y="2419944"/>
            <a:ext cx="3266860" cy="1405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nl-BE" sz="3555" dirty="0"/>
              <a:t>poner</a:t>
            </a:r>
          </a:p>
          <a:p>
            <a:pPr>
              <a:lnSpc>
                <a:spcPct val="120000"/>
              </a:lnSpc>
            </a:pPr>
            <a:r>
              <a:rPr lang="nl-BE" sz="3555" dirty="0"/>
              <a:t>meter</a:t>
            </a:r>
          </a:p>
        </p:txBody>
      </p:sp>
      <p:sp>
        <p:nvSpPr>
          <p:cNvPr id="14" name="Tekstvak 13"/>
          <p:cNvSpPr txBox="1"/>
          <p:nvPr/>
        </p:nvSpPr>
        <p:spPr>
          <a:xfrm>
            <a:off x="4482022" y="5829275"/>
            <a:ext cx="3266860" cy="3374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nl-BE" sz="3555" dirty="0" err="1"/>
              <a:t>arrojarse</a:t>
            </a:r>
            <a:endParaRPr lang="nl-BE" sz="3555" dirty="0"/>
          </a:p>
          <a:p>
            <a:pPr>
              <a:lnSpc>
                <a:spcPct val="120000"/>
              </a:lnSpc>
            </a:pPr>
            <a:r>
              <a:rPr lang="nl-BE" sz="3555" dirty="0" err="1"/>
              <a:t>echarse</a:t>
            </a:r>
            <a:endParaRPr lang="nl-BE" sz="3555" dirty="0"/>
          </a:p>
          <a:p>
            <a:pPr>
              <a:lnSpc>
                <a:spcPct val="120000"/>
              </a:lnSpc>
            </a:pPr>
            <a:r>
              <a:rPr lang="nl-BE" sz="3555" dirty="0" err="1"/>
              <a:t>lanzarse</a:t>
            </a:r>
            <a:endParaRPr lang="nl-BE" sz="3555" dirty="0"/>
          </a:p>
          <a:p>
            <a:pPr>
              <a:lnSpc>
                <a:spcPct val="120000"/>
              </a:lnSpc>
            </a:pPr>
            <a:r>
              <a:rPr lang="nl-BE" sz="3555" dirty="0" err="1"/>
              <a:t>tirarse</a:t>
            </a:r>
            <a:endParaRPr lang="nl-BE" sz="3555" dirty="0"/>
          </a:p>
          <a:p>
            <a:pPr>
              <a:lnSpc>
                <a:spcPct val="120000"/>
              </a:lnSpc>
            </a:pPr>
            <a:endParaRPr lang="nl-BE" sz="3555" dirty="0"/>
          </a:p>
        </p:txBody>
      </p:sp>
      <p:sp>
        <p:nvSpPr>
          <p:cNvPr id="15" name="Tekstvak 14"/>
          <p:cNvSpPr txBox="1"/>
          <p:nvPr/>
        </p:nvSpPr>
        <p:spPr>
          <a:xfrm>
            <a:off x="9584151" y="2419944"/>
            <a:ext cx="3266860" cy="3314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nl-BE" sz="3555" dirty="0" err="1"/>
              <a:t>embarcarse</a:t>
            </a:r>
            <a:endParaRPr lang="nl-BE" sz="3555" dirty="0"/>
          </a:p>
          <a:p>
            <a:pPr>
              <a:lnSpc>
                <a:spcPct val="120000"/>
              </a:lnSpc>
            </a:pPr>
            <a:r>
              <a:rPr lang="nl-BE" sz="3555" dirty="0" err="1"/>
              <a:t>largarse</a:t>
            </a:r>
            <a:endParaRPr lang="nl-BE" sz="3555" dirty="0"/>
          </a:p>
          <a:p>
            <a:pPr>
              <a:lnSpc>
                <a:spcPct val="120000"/>
              </a:lnSpc>
            </a:pPr>
            <a:r>
              <a:rPr lang="nl-BE" sz="3555" dirty="0" err="1"/>
              <a:t>saltar</a:t>
            </a:r>
            <a:endParaRPr lang="nl-BE" sz="3555" dirty="0"/>
          </a:p>
          <a:p>
            <a:pPr>
              <a:lnSpc>
                <a:spcPct val="120000"/>
              </a:lnSpc>
            </a:pPr>
            <a:r>
              <a:rPr lang="nl-BE" sz="3555" dirty="0" err="1"/>
              <a:t>soltarse</a:t>
            </a:r>
            <a:endParaRPr lang="nl-BE" sz="3555" dirty="0"/>
          </a:p>
          <a:p>
            <a:pPr>
              <a:lnSpc>
                <a:spcPct val="120000"/>
              </a:lnSpc>
            </a:pPr>
            <a:r>
              <a:rPr lang="nl-BE" sz="3555" dirty="0" err="1"/>
              <a:t>zambullirse</a:t>
            </a:r>
            <a:endParaRPr lang="nl-BE" sz="3555" dirty="0"/>
          </a:p>
        </p:txBody>
      </p:sp>
      <p:sp>
        <p:nvSpPr>
          <p:cNvPr id="17" name="Tekstvak 16"/>
          <p:cNvSpPr txBox="1"/>
          <p:nvPr/>
        </p:nvSpPr>
        <p:spPr>
          <a:xfrm>
            <a:off x="13995738" y="2419944"/>
            <a:ext cx="3027984" cy="4687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nl-BE" sz="3555" dirty="0"/>
              <a:t>arrancar(se)</a:t>
            </a:r>
          </a:p>
          <a:p>
            <a:pPr>
              <a:lnSpc>
                <a:spcPct val="120000"/>
              </a:lnSpc>
            </a:pPr>
            <a:r>
              <a:rPr lang="nl-BE" sz="3555" dirty="0" err="1"/>
              <a:t>estallar</a:t>
            </a:r>
            <a:endParaRPr lang="nl-BE" sz="3555" dirty="0"/>
          </a:p>
          <a:p>
            <a:pPr>
              <a:lnSpc>
                <a:spcPct val="120000"/>
              </a:lnSpc>
            </a:pPr>
            <a:r>
              <a:rPr lang="nl-BE" sz="3555" dirty="0" err="1"/>
              <a:t>explotar</a:t>
            </a:r>
            <a:endParaRPr lang="nl-BE" sz="3555" dirty="0"/>
          </a:p>
          <a:p>
            <a:pPr>
              <a:lnSpc>
                <a:spcPct val="120000"/>
              </a:lnSpc>
            </a:pPr>
            <a:r>
              <a:rPr lang="nl-BE" sz="3555" dirty="0" err="1"/>
              <a:t>prorrumpir</a:t>
            </a:r>
            <a:endParaRPr lang="nl-BE" sz="3555" dirty="0"/>
          </a:p>
          <a:p>
            <a:pPr>
              <a:lnSpc>
                <a:spcPct val="120000"/>
              </a:lnSpc>
            </a:pPr>
            <a:r>
              <a:rPr lang="nl-BE" sz="3555" dirty="0"/>
              <a:t>reventar</a:t>
            </a:r>
          </a:p>
          <a:p>
            <a:pPr>
              <a:lnSpc>
                <a:spcPct val="120000"/>
              </a:lnSpc>
            </a:pPr>
            <a:r>
              <a:rPr lang="nl-BE" sz="3555" dirty="0"/>
              <a:t>romper</a:t>
            </a:r>
          </a:p>
          <a:p>
            <a:pPr>
              <a:lnSpc>
                <a:spcPct val="120000"/>
              </a:lnSpc>
            </a:pPr>
            <a:endParaRPr lang="nl-BE" sz="3555" dirty="0"/>
          </a:p>
        </p:txBody>
      </p:sp>
    </p:spTree>
    <p:extLst>
      <p:ext uri="{BB962C8B-B14F-4D97-AF65-F5344CB8AC3E}">
        <p14:creationId xmlns:p14="http://schemas.microsoft.com/office/powerpoint/2010/main" val="1232079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2" grpId="0"/>
      <p:bldP spid="13" grpId="0"/>
      <p:bldP spid="14" grpId="0"/>
      <p:bldP spid="15" grpId="0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07118" y="9137"/>
            <a:ext cx="15705282" cy="863693"/>
          </a:xfrm>
        </p:spPr>
        <p:txBody>
          <a:bodyPr/>
          <a:lstStyle/>
          <a:p>
            <a:pPr algn="ctr"/>
            <a:r>
              <a:rPr lang="nl-BE" u="none" dirty="0"/>
              <a:t>5 campos </a:t>
            </a:r>
            <a:r>
              <a:rPr lang="nl-BE" u="none" dirty="0" err="1"/>
              <a:t>semánticos</a:t>
            </a:r>
            <a:endParaRPr lang="nl-BE" u="non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en-GB" noProof="0" smtClean="0"/>
              <a:t>8</a:t>
            </a:fld>
            <a:endParaRPr lang="en-GB" noProof="0" dirty="0"/>
          </a:p>
        </p:txBody>
      </p:sp>
      <p:sp>
        <p:nvSpPr>
          <p:cNvPr id="5" name="Afgeronde rechthoek 4"/>
          <p:cNvSpPr/>
          <p:nvPr/>
        </p:nvSpPr>
        <p:spPr>
          <a:xfrm>
            <a:off x="213516" y="1216369"/>
            <a:ext cx="3695041" cy="1007078"/>
          </a:xfrm>
          <a:prstGeom prst="roundRect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3982" b="1" dirty="0" err="1">
                <a:solidFill>
                  <a:schemeClr val="tx1"/>
                </a:solidFill>
              </a:rPr>
              <a:t>superléxicos</a:t>
            </a:r>
            <a:endParaRPr lang="nl-BE" sz="3982" b="1" dirty="0">
              <a:solidFill>
                <a:schemeClr val="tx1"/>
              </a:solidFill>
            </a:endParaRPr>
          </a:p>
        </p:txBody>
      </p:sp>
      <p:sp>
        <p:nvSpPr>
          <p:cNvPr id="6" name="Afgeronde rechthoek 5"/>
          <p:cNvSpPr/>
          <p:nvPr/>
        </p:nvSpPr>
        <p:spPr>
          <a:xfrm>
            <a:off x="4257938" y="1198568"/>
            <a:ext cx="4411399" cy="1024879"/>
          </a:xfrm>
          <a:prstGeom prst="roundRect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3982" b="1" dirty="0" err="1">
                <a:solidFill>
                  <a:schemeClr val="tx1"/>
                </a:solidFill>
              </a:rPr>
              <a:t>posicionamiento</a:t>
            </a:r>
            <a:endParaRPr lang="nl-BE" sz="3982" b="1" dirty="0">
              <a:solidFill>
                <a:schemeClr val="tx1"/>
              </a:solidFill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4418943" y="4368547"/>
            <a:ext cx="3335582" cy="1024880"/>
          </a:xfrm>
          <a:prstGeom prst="roundRect">
            <a:avLst/>
          </a:prstGeom>
          <a:solidFill>
            <a:schemeClr val="accent1"/>
          </a:solidFill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3982" b="1" dirty="0" err="1">
                <a:solidFill>
                  <a:schemeClr val="tx1"/>
                </a:solidFill>
              </a:rPr>
              <a:t>lanzamiento</a:t>
            </a:r>
            <a:endParaRPr lang="nl-BE" sz="3982" b="1" dirty="0">
              <a:solidFill>
                <a:schemeClr val="tx1"/>
              </a:solidFill>
            </a:endParaRPr>
          </a:p>
        </p:txBody>
      </p:sp>
      <p:sp>
        <p:nvSpPr>
          <p:cNvPr id="8" name="Afgeronde rechthoek 7"/>
          <p:cNvSpPr/>
          <p:nvPr/>
        </p:nvSpPr>
        <p:spPr>
          <a:xfrm>
            <a:off x="9325703" y="1235981"/>
            <a:ext cx="3335582" cy="1007079"/>
          </a:xfrm>
          <a:prstGeom prst="roundRect">
            <a:avLst/>
          </a:prstGeom>
          <a:solidFill>
            <a:srgbClr val="FFD200"/>
          </a:solidFill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3982" b="1" dirty="0" err="1">
                <a:solidFill>
                  <a:schemeClr val="tx1"/>
                </a:solidFill>
              </a:rPr>
              <a:t>movimiento</a:t>
            </a:r>
            <a:endParaRPr lang="nl-BE" sz="3982" b="1" dirty="0">
              <a:solidFill>
                <a:schemeClr val="tx1"/>
              </a:solidFill>
            </a:endParaRPr>
          </a:p>
        </p:txBody>
      </p:sp>
      <p:sp>
        <p:nvSpPr>
          <p:cNvPr id="9" name="Afgeronde rechthoek 8"/>
          <p:cNvSpPr/>
          <p:nvPr/>
        </p:nvSpPr>
        <p:spPr>
          <a:xfrm>
            <a:off x="13519186" y="1216369"/>
            <a:ext cx="3335582" cy="1046305"/>
          </a:xfrm>
          <a:prstGeom prst="roundRect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3982" b="1" dirty="0" err="1">
                <a:solidFill>
                  <a:schemeClr val="tx1"/>
                </a:solidFill>
              </a:rPr>
              <a:t>destrucción</a:t>
            </a:r>
            <a:endParaRPr lang="nl-BE" sz="3982" b="1" dirty="0">
              <a:solidFill>
                <a:schemeClr val="tx1"/>
              </a:solidFill>
            </a:endParaRPr>
          </a:p>
        </p:txBody>
      </p:sp>
      <p:sp>
        <p:nvSpPr>
          <p:cNvPr id="12" name="Tekstvak 11"/>
          <p:cNvSpPr txBox="1"/>
          <p:nvPr/>
        </p:nvSpPr>
        <p:spPr>
          <a:xfrm>
            <a:off x="314953" y="2419944"/>
            <a:ext cx="3266860" cy="4031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nl-BE" sz="3555" dirty="0" err="1"/>
              <a:t>empezar</a:t>
            </a:r>
            <a:endParaRPr lang="nl-BE" sz="3555" dirty="0"/>
          </a:p>
          <a:p>
            <a:pPr>
              <a:lnSpc>
                <a:spcPct val="120000"/>
              </a:lnSpc>
            </a:pPr>
            <a:r>
              <a:rPr lang="nl-BE" sz="3555" dirty="0"/>
              <a:t>comenzar</a:t>
            </a:r>
          </a:p>
          <a:p>
            <a:pPr>
              <a:lnSpc>
                <a:spcPct val="120000"/>
              </a:lnSpc>
            </a:pPr>
            <a:r>
              <a:rPr lang="nl-BE" sz="3555" dirty="0" err="1"/>
              <a:t>reempezar</a:t>
            </a:r>
            <a:endParaRPr lang="nl-BE" sz="3555" dirty="0"/>
          </a:p>
          <a:p>
            <a:pPr>
              <a:lnSpc>
                <a:spcPct val="120000"/>
              </a:lnSpc>
            </a:pPr>
            <a:r>
              <a:rPr lang="nl-BE" sz="3555" dirty="0" err="1"/>
              <a:t>recomenzar</a:t>
            </a:r>
            <a:endParaRPr lang="nl-BE" sz="3555" dirty="0"/>
          </a:p>
          <a:p>
            <a:pPr>
              <a:lnSpc>
                <a:spcPct val="120000"/>
              </a:lnSpc>
            </a:pPr>
            <a:r>
              <a:rPr lang="nl-BE" sz="3555" dirty="0"/>
              <a:t>iniciar</a:t>
            </a:r>
          </a:p>
          <a:p>
            <a:pPr>
              <a:lnSpc>
                <a:spcPct val="120000"/>
              </a:lnSpc>
            </a:pPr>
            <a:r>
              <a:rPr lang="nl-BE" sz="3555" dirty="0" err="1"/>
              <a:t>principiar</a:t>
            </a:r>
            <a:endParaRPr lang="nl-BE" sz="3555" dirty="0"/>
          </a:p>
        </p:txBody>
      </p:sp>
      <p:sp>
        <p:nvSpPr>
          <p:cNvPr id="13" name="Tekstvak 12"/>
          <p:cNvSpPr txBox="1"/>
          <p:nvPr/>
        </p:nvSpPr>
        <p:spPr>
          <a:xfrm>
            <a:off x="4453304" y="2419944"/>
            <a:ext cx="3266860" cy="1405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nl-BE" sz="3555" dirty="0"/>
              <a:t>poner</a:t>
            </a:r>
          </a:p>
          <a:p>
            <a:pPr>
              <a:lnSpc>
                <a:spcPct val="120000"/>
              </a:lnSpc>
            </a:pPr>
            <a:r>
              <a:rPr lang="nl-BE" sz="3555" dirty="0"/>
              <a:t>meter</a:t>
            </a:r>
          </a:p>
        </p:txBody>
      </p:sp>
      <p:sp>
        <p:nvSpPr>
          <p:cNvPr id="14" name="Tekstvak 13"/>
          <p:cNvSpPr txBox="1"/>
          <p:nvPr/>
        </p:nvSpPr>
        <p:spPr>
          <a:xfrm>
            <a:off x="4482022" y="5829275"/>
            <a:ext cx="3266860" cy="337464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nl-BE" sz="3555" dirty="0" err="1"/>
              <a:t>arrojarse</a:t>
            </a:r>
            <a:endParaRPr lang="nl-BE" sz="3555" dirty="0"/>
          </a:p>
          <a:p>
            <a:pPr>
              <a:lnSpc>
                <a:spcPct val="120000"/>
              </a:lnSpc>
            </a:pPr>
            <a:r>
              <a:rPr lang="nl-BE" sz="3555" dirty="0" err="1"/>
              <a:t>echarse</a:t>
            </a:r>
            <a:endParaRPr lang="nl-BE" sz="3555" dirty="0"/>
          </a:p>
          <a:p>
            <a:pPr>
              <a:lnSpc>
                <a:spcPct val="120000"/>
              </a:lnSpc>
            </a:pPr>
            <a:r>
              <a:rPr lang="nl-BE" sz="3555" dirty="0" err="1"/>
              <a:t>lanzarse</a:t>
            </a:r>
            <a:endParaRPr lang="nl-BE" sz="3555" dirty="0"/>
          </a:p>
          <a:p>
            <a:pPr>
              <a:lnSpc>
                <a:spcPct val="120000"/>
              </a:lnSpc>
            </a:pPr>
            <a:r>
              <a:rPr lang="nl-BE" sz="3555" dirty="0" err="1"/>
              <a:t>tirarse</a:t>
            </a:r>
            <a:endParaRPr lang="nl-BE" sz="3555" dirty="0"/>
          </a:p>
          <a:p>
            <a:pPr>
              <a:lnSpc>
                <a:spcPct val="120000"/>
              </a:lnSpc>
            </a:pPr>
            <a:endParaRPr lang="nl-BE" sz="3555" dirty="0"/>
          </a:p>
        </p:txBody>
      </p:sp>
      <p:sp>
        <p:nvSpPr>
          <p:cNvPr id="15" name="Tekstvak 14"/>
          <p:cNvSpPr txBox="1"/>
          <p:nvPr/>
        </p:nvSpPr>
        <p:spPr>
          <a:xfrm>
            <a:off x="9394425" y="2419944"/>
            <a:ext cx="3266860" cy="3314369"/>
          </a:xfrm>
          <a:prstGeom prst="rect">
            <a:avLst/>
          </a:prstGeom>
          <a:solidFill>
            <a:srgbClr val="FFD200"/>
          </a:solidFill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nl-BE" sz="3555" dirty="0" err="1"/>
              <a:t>embarcarse</a:t>
            </a:r>
            <a:endParaRPr lang="nl-BE" sz="3555" dirty="0"/>
          </a:p>
          <a:p>
            <a:pPr>
              <a:lnSpc>
                <a:spcPct val="120000"/>
              </a:lnSpc>
            </a:pPr>
            <a:r>
              <a:rPr lang="nl-BE" sz="3555" dirty="0" err="1"/>
              <a:t>largarse</a:t>
            </a:r>
            <a:endParaRPr lang="nl-BE" sz="3555" dirty="0"/>
          </a:p>
          <a:p>
            <a:pPr>
              <a:lnSpc>
                <a:spcPct val="120000"/>
              </a:lnSpc>
            </a:pPr>
            <a:r>
              <a:rPr lang="nl-BE" sz="3555" dirty="0" err="1"/>
              <a:t>saltar</a:t>
            </a:r>
            <a:endParaRPr lang="nl-BE" sz="3555" dirty="0"/>
          </a:p>
          <a:p>
            <a:pPr>
              <a:lnSpc>
                <a:spcPct val="120000"/>
              </a:lnSpc>
            </a:pPr>
            <a:r>
              <a:rPr lang="nl-BE" sz="3555" dirty="0" err="1"/>
              <a:t>soltarse</a:t>
            </a:r>
            <a:endParaRPr lang="nl-BE" sz="3555" dirty="0"/>
          </a:p>
          <a:p>
            <a:pPr>
              <a:lnSpc>
                <a:spcPct val="120000"/>
              </a:lnSpc>
            </a:pPr>
            <a:r>
              <a:rPr lang="nl-BE" sz="3555" dirty="0" err="1"/>
              <a:t>zambullirse</a:t>
            </a:r>
            <a:endParaRPr lang="nl-BE" sz="3555" dirty="0"/>
          </a:p>
        </p:txBody>
      </p:sp>
      <p:sp>
        <p:nvSpPr>
          <p:cNvPr id="17" name="Tekstvak 16"/>
          <p:cNvSpPr txBox="1"/>
          <p:nvPr/>
        </p:nvSpPr>
        <p:spPr>
          <a:xfrm>
            <a:off x="13995738" y="2419944"/>
            <a:ext cx="3027984" cy="4687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nl-BE" sz="3555" dirty="0"/>
              <a:t>arrancar(se)</a:t>
            </a:r>
          </a:p>
          <a:p>
            <a:pPr>
              <a:lnSpc>
                <a:spcPct val="120000"/>
              </a:lnSpc>
            </a:pPr>
            <a:r>
              <a:rPr lang="nl-BE" sz="3555" dirty="0" err="1"/>
              <a:t>estallar</a:t>
            </a:r>
            <a:endParaRPr lang="nl-BE" sz="3555" dirty="0"/>
          </a:p>
          <a:p>
            <a:pPr>
              <a:lnSpc>
                <a:spcPct val="120000"/>
              </a:lnSpc>
            </a:pPr>
            <a:r>
              <a:rPr lang="nl-BE" sz="3555" dirty="0" err="1"/>
              <a:t>explotar</a:t>
            </a:r>
            <a:endParaRPr lang="nl-BE" sz="3555" dirty="0"/>
          </a:p>
          <a:p>
            <a:pPr>
              <a:lnSpc>
                <a:spcPct val="120000"/>
              </a:lnSpc>
            </a:pPr>
            <a:r>
              <a:rPr lang="nl-BE" sz="3555" dirty="0" err="1"/>
              <a:t>prorrumpir</a:t>
            </a:r>
            <a:endParaRPr lang="nl-BE" sz="3555" dirty="0"/>
          </a:p>
          <a:p>
            <a:pPr>
              <a:lnSpc>
                <a:spcPct val="120000"/>
              </a:lnSpc>
            </a:pPr>
            <a:r>
              <a:rPr lang="nl-BE" sz="3555" dirty="0"/>
              <a:t>reventar</a:t>
            </a:r>
          </a:p>
          <a:p>
            <a:pPr>
              <a:lnSpc>
                <a:spcPct val="120000"/>
              </a:lnSpc>
            </a:pPr>
            <a:r>
              <a:rPr lang="nl-BE" sz="3555" dirty="0"/>
              <a:t>romper</a:t>
            </a:r>
          </a:p>
          <a:p>
            <a:pPr>
              <a:lnSpc>
                <a:spcPct val="120000"/>
              </a:lnSpc>
            </a:pPr>
            <a:endParaRPr lang="nl-BE" sz="3555" dirty="0"/>
          </a:p>
        </p:txBody>
      </p:sp>
    </p:spTree>
    <p:extLst>
      <p:ext uri="{BB962C8B-B14F-4D97-AF65-F5344CB8AC3E}">
        <p14:creationId xmlns:p14="http://schemas.microsoft.com/office/powerpoint/2010/main" val="7594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800" u="none" dirty="0"/>
              <a:t/>
            </a:r>
            <a:br>
              <a:rPr lang="en-GB" sz="4800" u="none" dirty="0"/>
            </a:br>
            <a:endParaRPr lang="en-GB" sz="4800" u="non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7AE184E0-0BD4-4705-A12B-9B71DDE63301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6" name="Title 3"/>
          <p:cNvSpPr txBox="1">
            <a:spLocks/>
          </p:cNvSpPr>
          <p:nvPr/>
        </p:nvSpPr>
        <p:spPr bwMode="white">
          <a:xfrm>
            <a:off x="1443474" y="2658642"/>
            <a:ext cx="15183366" cy="443631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1300368" rtl="0" eaLnBrk="1" latinLnBrk="0" hangingPunct="1">
              <a:lnSpc>
                <a:spcPts val="11000"/>
              </a:lnSpc>
              <a:spcBef>
                <a:spcPct val="0"/>
              </a:spcBef>
              <a:buNone/>
              <a:defRPr sz="10000" u="sng" kern="1200" cap="all" baseline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+mj-lt"/>
                <a:ea typeface="+mj-ea"/>
                <a:cs typeface="+mj-cs"/>
              </a:defRPr>
            </a:lvl1pPr>
          </a:lstStyle>
          <a:p>
            <a:pPr marL="914400" indent="-914400">
              <a:lnSpc>
                <a:spcPct val="150000"/>
              </a:lnSpc>
              <a:buClr>
                <a:schemeClr val="bg1"/>
              </a:buClr>
              <a:buFont typeface="Arial"/>
              <a:buAutoNum type="arabicPeriod"/>
            </a:pPr>
            <a:r>
              <a:rPr lang="en-GB" sz="3200" u="none" dirty="0" err="1"/>
              <a:t>Introducción</a:t>
            </a:r>
            <a:r>
              <a:rPr lang="en-GB" sz="3200" u="none" dirty="0"/>
              <a:t>: La </a:t>
            </a:r>
            <a:r>
              <a:rPr lang="en-GB" sz="3200" u="none" dirty="0" err="1"/>
              <a:t>construcción</a:t>
            </a:r>
            <a:r>
              <a:rPr lang="en-GB" sz="3200" u="none" dirty="0"/>
              <a:t> </a:t>
            </a:r>
            <a:r>
              <a:rPr lang="en-GB" sz="3200" u="none" dirty="0" err="1"/>
              <a:t>incoativa</a:t>
            </a:r>
            <a:r>
              <a:rPr lang="en-GB" sz="3200" u="none" dirty="0"/>
              <a:t> y </a:t>
            </a:r>
            <a:r>
              <a:rPr lang="en-GB" sz="3200" u="none" dirty="0" err="1"/>
              <a:t>metodología</a:t>
            </a:r>
            <a:endParaRPr lang="en-GB" sz="3200" u="none" dirty="0"/>
          </a:p>
          <a:p>
            <a:pPr marL="914400" indent="-914400">
              <a:lnSpc>
                <a:spcPct val="150000"/>
              </a:lnSpc>
              <a:buClr>
                <a:schemeClr val="bg1"/>
              </a:buClr>
              <a:buAutoNum type="arabicPeriod"/>
            </a:pPr>
            <a:r>
              <a:rPr lang="en-GB" sz="2800" b="1" u="none" dirty="0" err="1"/>
              <a:t>Clasificación</a:t>
            </a:r>
            <a:r>
              <a:rPr lang="en-GB" sz="2800" b="1" u="none" dirty="0"/>
              <a:t> </a:t>
            </a:r>
            <a:r>
              <a:rPr lang="en-GB" sz="2800" b="1" u="none" dirty="0" err="1"/>
              <a:t>Léxica</a:t>
            </a:r>
            <a:r>
              <a:rPr lang="en-GB" sz="2800" b="1" u="none" dirty="0"/>
              <a:t> de los </a:t>
            </a:r>
            <a:r>
              <a:rPr lang="en-GB" sz="2800" b="1" u="none" dirty="0" err="1"/>
              <a:t>verbos</a:t>
            </a:r>
            <a:r>
              <a:rPr lang="en-GB" sz="2800" b="1" u="none" dirty="0"/>
              <a:t> de </a:t>
            </a:r>
            <a:r>
              <a:rPr lang="en-GB" sz="2800" b="1" u="none" dirty="0" err="1"/>
              <a:t>movimiento</a:t>
            </a:r>
            <a:endParaRPr lang="en-GB" sz="2800" b="1" u="none" dirty="0"/>
          </a:p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GB" sz="2800" u="none" dirty="0"/>
              <a:t>3.      Camino </a:t>
            </a:r>
            <a:r>
              <a:rPr lang="en-GB" sz="2800" u="none" dirty="0" err="1"/>
              <a:t>hacia</a:t>
            </a:r>
            <a:r>
              <a:rPr lang="en-GB" sz="2800" u="none" dirty="0"/>
              <a:t> la </a:t>
            </a:r>
            <a:r>
              <a:rPr lang="en-GB" sz="2800" u="none" dirty="0" err="1"/>
              <a:t>construcción</a:t>
            </a:r>
            <a:r>
              <a:rPr lang="en-GB" sz="2800" u="none" dirty="0"/>
              <a:t> </a:t>
            </a:r>
            <a:r>
              <a:rPr lang="en-GB" sz="2800" u="none" dirty="0" err="1"/>
              <a:t>incoativa</a:t>
            </a:r>
            <a:endParaRPr lang="en-GB" sz="2800" u="none" dirty="0"/>
          </a:p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GB" sz="2800" u="none" dirty="0"/>
              <a:t>         3.1 </a:t>
            </a:r>
            <a:r>
              <a:rPr lang="en-GB" sz="2800" u="none" dirty="0" err="1"/>
              <a:t>Verbos</a:t>
            </a:r>
            <a:r>
              <a:rPr lang="en-GB" sz="2800" u="none" dirty="0"/>
              <a:t> de </a:t>
            </a:r>
            <a:r>
              <a:rPr lang="en-GB" sz="2800" u="none" dirty="0" err="1"/>
              <a:t>movimiento</a:t>
            </a:r>
            <a:r>
              <a:rPr lang="en-GB" sz="2800" u="none" dirty="0"/>
              <a:t> ‘</a:t>
            </a:r>
            <a:r>
              <a:rPr lang="en-GB" sz="2800" u="none" dirty="0" err="1"/>
              <a:t>originales</a:t>
            </a:r>
            <a:r>
              <a:rPr lang="en-GB" sz="2800" u="none" dirty="0"/>
              <a:t>’</a:t>
            </a:r>
          </a:p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GB" sz="2800" u="none" dirty="0"/>
              <a:t>         3.2 </a:t>
            </a:r>
            <a:r>
              <a:rPr lang="en-GB" sz="2800" u="none" dirty="0" err="1"/>
              <a:t>Verbos</a:t>
            </a:r>
            <a:r>
              <a:rPr lang="en-GB" sz="2800" u="none" dirty="0"/>
              <a:t> de </a:t>
            </a:r>
            <a:r>
              <a:rPr lang="en-GB" sz="2800" u="none" dirty="0" err="1"/>
              <a:t>lanzamiento</a:t>
            </a:r>
            <a:endParaRPr lang="en-GB" sz="2800" u="none" dirty="0"/>
          </a:p>
          <a:p>
            <a:pPr marL="514350" indent="-514350">
              <a:lnSpc>
                <a:spcPct val="150000"/>
              </a:lnSpc>
              <a:buClr>
                <a:schemeClr val="bg1"/>
              </a:buClr>
              <a:buAutoNum type="arabicPeriod" startAt="4"/>
            </a:pPr>
            <a:r>
              <a:rPr lang="en-GB" sz="2800" u="none" dirty="0"/>
              <a:t>    La </a:t>
            </a:r>
            <a:r>
              <a:rPr lang="en-GB" sz="2800" u="none" dirty="0" err="1"/>
              <a:t>cronología</a:t>
            </a:r>
            <a:r>
              <a:rPr lang="en-GB" sz="2800" u="none" dirty="0"/>
              <a:t> de los </a:t>
            </a:r>
            <a:r>
              <a:rPr lang="en-GB" sz="2800" u="none" dirty="0" err="1"/>
              <a:t>verbos</a:t>
            </a:r>
            <a:r>
              <a:rPr lang="en-GB" sz="2800" u="none" dirty="0"/>
              <a:t> de </a:t>
            </a:r>
            <a:r>
              <a:rPr lang="en-GB" sz="2800" u="none" dirty="0" err="1"/>
              <a:t>movimiento</a:t>
            </a:r>
            <a:endParaRPr lang="en-GB" sz="2800" u="none" dirty="0"/>
          </a:p>
          <a:p>
            <a:pPr marL="514350" indent="-514350">
              <a:lnSpc>
                <a:spcPct val="150000"/>
              </a:lnSpc>
              <a:buClr>
                <a:schemeClr val="bg1"/>
              </a:buClr>
              <a:buAutoNum type="arabicPeriod" startAt="4"/>
            </a:pPr>
            <a:r>
              <a:rPr lang="en-GB" sz="2800" u="none" dirty="0"/>
              <a:t>    </a:t>
            </a:r>
            <a:r>
              <a:rPr lang="en-GB" sz="2800" u="none" dirty="0" err="1"/>
              <a:t>Conclusión</a:t>
            </a:r>
            <a:endParaRPr lang="en-GB" sz="2800" u="none" dirty="0"/>
          </a:p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GB" sz="100" u="none" dirty="0"/>
              <a:t>5.5</a:t>
            </a:r>
            <a:endParaRPr lang="en-GB" sz="2800" u="none" dirty="0"/>
          </a:p>
        </p:txBody>
      </p:sp>
    </p:spTree>
    <p:extLst>
      <p:ext uri="{BB962C8B-B14F-4D97-AF65-F5344CB8AC3E}">
        <p14:creationId xmlns:p14="http://schemas.microsoft.com/office/powerpoint/2010/main" val="411718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UGent LW">
      <a:dk1>
        <a:srgbClr val="000000"/>
      </a:dk1>
      <a:lt1>
        <a:srgbClr val="FFFFFF"/>
      </a:lt1>
      <a:dk2>
        <a:srgbClr val="1E64C8"/>
      </a:dk2>
      <a:lt2>
        <a:srgbClr val="E9F0FA"/>
      </a:lt2>
      <a:accent1>
        <a:srgbClr val="F1A42B"/>
      </a:accent1>
      <a:accent2>
        <a:srgbClr val="DAAD40"/>
      </a:accent2>
      <a:accent3>
        <a:srgbClr val="DEB655"/>
      </a:accent3>
      <a:accent4>
        <a:srgbClr val="E2BF6B"/>
      </a:accent4>
      <a:accent5>
        <a:srgbClr val="E6C880"/>
      </a:accent5>
      <a:accent6>
        <a:srgbClr val="EBD295"/>
      </a:accent6>
      <a:hlink>
        <a:srgbClr val="1E64C8"/>
      </a:hlink>
      <a:folHlink>
        <a:srgbClr val="1E64C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UGent LW">
    <a:dk1>
      <a:srgbClr val="000000"/>
    </a:dk1>
    <a:lt1>
      <a:srgbClr val="FFFFFF"/>
    </a:lt1>
    <a:dk2>
      <a:srgbClr val="1E64C8"/>
    </a:dk2>
    <a:lt2>
      <a:srgbClr val="E9F0FA"/>
    </a:lt2>
    <a:accent1>
      <a:srgbClr val="F1A42B"/>
    </a:accent1>
    <a:accent2>
      <a:srgbClr val="DAAD40"/>
    </a:accent2>
    <a:accent3>
      <a:srgbClr val="DEB655"/>
    </a:accent3>
    <a:accent4>
      <a:srgbClr val="E2BF6B"/>
    </a:accent4>
    <a:accent5>
      <a:srgbClr val="E6C880"/>
    </a:accent5>
    <a:accent6>
      <a:srgbClr val="EBD295"/>
    </a:accent6>
    <a:hlink>
      <a:srgbClr val="1E64C8"/>
    </a:hlink>
    <a:folHlink>
      <a:srgbClr val="1E64C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9831</TotalTime>
  <Words>4375</Words>
  <Application>Microsoft Office PowerPoint</Application>
  <PresentationFormat>Aangepast</PresentationFormat>
  <Paragraphs>759</Paragraphs>
  <Slides>41</Slides>
  <Notes>35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41</vt:i4>
      </vt:variant>
    </vt:vector>
  </HeadingPairs>
  <TitlesOfParts>
    <vt:vector size="44" baseType="lpstr">
      <vt:lpstr>Arial</vt:lpstr>
      <vt:lpstr>Calibri</vt:lpstr>
      <vt:lpstr>Kantoorthema</vt:lpstr>
      <vt:lpstr>   De saltar a comenzar a echarse a reír</vt:lpstr>
      <vt:lpstr> </vt:lpstr>
      <vt:lpstr>la construcción incoativa en español</vt:lpstr>
      <vt:lpstr>Preguntas de Investigación</vt:lpstr>
      <vt:lpstr>Metodología</vt:lpstr>
      <vt:lpstr>‘25 maneras de iniciar un evento en español’</vt:lpstr>
      <vt:lpstr>5 campos semánticos</vt:lpstr>
      <vt:lpstr>5 campos semánticos</vt:lpstr>
      <vt:lpstr> </vt:lpstr>
      <vt:lpstr>Clasificación léxica (basada en Levin 1993)</vt:lpstr>
      <vt:lpstr>De uso pleno a uso incoativo</vt:lpstr>
      <vt:lpstr>De uso pleno a uso incoativo</vt:lpstr>
      <vt:lpstr>De uso pleno a uso incoativo</vt:lpstr>
      <vt:lpstr> </vt:lpstr>
      <vt:lpstr>Camino hacia la construcción incoativa</vt:lpstr>
      <vt:lpstr>1. a) Modo de movimiento (saltar)</vt:lpstr>
      <vt:lpstr>1. b) liberación (largar y soltar)</vt:lpstr>
      <vt:lpstr>1. b) liberación (largar y soltar)</vt:lpstr>
      <vt:lpstr>1. c) transferencia / cambio de lugar (embarcar)</vt:lpstr>
      <vt:lpstr>Zambullir</vt:lpstr>
      <vt:lpstr>2. Verbos de lanzamiento (arrojarse, echarse,  lanzarse y tirarse) </vt:lpstr>
      <vt:lpstr>echar</vt:lpstr>
      <vt:lpstr>arrojar</vt:lpstr>
      <vt:lpstr>lanzar</vt:lpstr>
      <vt:lpstr>Tirar</vt:lpstr>
      <vt:lpstr> </vt:lpstr>
      <vt:lpstr>Preguntas de Investigación</vt:lpstr>
      <vt:lpstr>4.1 cronología de los verbos de movimiento ‘originales’</vt:lpstr>
      <vt:lpstr>4.2 cronología de los verbos de lanzamiento</vt:lpstr>
      <vt:lpstr> </vt:lpstr>
      <vt:lpstr>Clasificación léxica (basada en Levin 1993)</vt:lpstr>
      <vt:lpstr>Conclusiones</vt:lpstr>
      <vt:lpstr>PowerPoint-presentatie</vt:lpstr>
      <vt:lpstr>Conclusiones</vt:lpstr>
      <vt:lpstr>Análisis Cluster</vt:lpstr>
      <vt:lpstr>2. Verbos de lanzamiento</vt:lpstr>
      <vt:lpstr>Grados de gramaticalización</vt:lpstr>
      <vt:lpstr>Grados de gramaticalización</vt:lpstr>
      <vt:lpstr>Grados de gramaticalización</vt:lpstr>
      <vt:lpstr>Grados de gramaticalización</vt:lpstr>
      <vt:lpstr>Metodología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Productivity across Languages and Constructions</dc:title>
  <dc:creator>Margot Van den Heede</dc:creator>
  <cp:lastModifiedBy>Renata Enghels</cp:lastModifiedBy>
  <cp:revision>890</cp:revision>
  <cp:lastPrinted>2021-06-17T15:16:48Z</cp:lastPrinted>
  <dcterms:created xsi:type="dcterms:W3CDTF">2019-12-03T08:28:30Z</dcterms:created>
  <dcterms:modified xsi:type="dcterms:W3CDTF">2021-10-08T14:37:46Z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icensed to">
    <vt:lpwstr>Ghent University</vt:lpwstr>
  </property>
  <property fmtid="{D5CDD505-2E9C-101B-9397-08002B2CF9AE}" pid="3" name="Version">
    <vt:lpwstr>1.1</vt:lpwstr>
  </property>
  <property fmtid="{D5CDD505-2E9C-101B-9397-08002B2CF9AE}" pid="4" name="Date">
    <vt:filetime>2019-05-23T22:00:00Z</vt:filetime>
  </property>
  <property fmtid="{D5CDD505-2E9C-101B-9397-08002B2CF9AE}" pid="5" name="Build">
    <vt:i4>20</vt:i4>
  </property>
  <property fmtid="{D5CDD505-2E9C-101B-9397-08002B2CF9AE}" pid="6" name="ContentTypeId">
    <vt:lpwstr>0x010100C52A870299ED2D41A53AD7795C68E971</vt:lpwstr>
  </property>
</Properties>
</file>